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70" r:id="rId6"/>
    <p:sldMasterId id="2147483672" r:id="rId7"/>
    <p:sldMasterId id="2147483667" r:id="rId8"/>
  </p:sldMasterIdLst>
  <p:notesMasterIdLst>
    <p:notesMasterId r:id="rId36"/>
  </p:notesMasterIdLst>
  <p:handoutMasterIdLst>
    <p:handoutMasterId r:id="rId37"/>
  </p:handoutMasterIdLst>
  <p:sldIdLst>
    <p:sldId id="867" r:id="rId9"/>
    <p:sldId id="715" r:id="rId10"/>
    <p:sldId id="865" r:id="rId11"/>
    <p:sldId id="614" r:id="rId12"/>
    <p:sldId id="617" r:id="rId13"/>
    <p:sldId id="616" r:id="rId14"/>
    <p:sldId id="866" r:id="rId15"/>
    <p:sldId id="840" r:id="rId16"/>
    <p:sldId id="809" r:id="rId17"/>
    <p:sldId id="843" r:id="rId18"/>
    <p:sldId id="845" r:id="rId19"/>
    <p:sldId id="847" r:id="rId20"/>
    <p:sldId id="848" r:id="rId21"/>
    <p:sldId id="846" r:id="rId22"/>
    <p:sldId id="844" r:id="rId23"/>
    <p:sldId id="864" r:id="rId24"/>
    <p:sldId id="855" r:id="rId25"/>
    <p:sldId id="856" r:id="rId26"/>
    <p:sldId id="857" r:id="rId27"/>
    <p:sldId id="858" r:id="rId28"/>
    <p:sldId id="859" r:id="rId29"/>
    <p:sldId id="862" r:id="rId30"/>
    <p:sldId id="860" r:id="rId31"/>
    <p:sldId id="861" r:id="rId32"/>
    <p:sldId id="863" r:id="rId33"/>
    <p:sldId id="717" r:id="rId34"/>
    <p:sldId id="798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116"/>
    <a:srgbClr val="444444"/>
    <a:srgbClr val="4F81BD"/>
    <a:srgbClr val="BFBFBF"/>
    <a:srgbClr val="EE7F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53" d="100"/>
          <a:sy n="153" d="100"/>
        </p:scale>
        <p:origin x="540" y="1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667CA-9B3C-4514-B1D3-0AB8436B4439}" type="datetimeFigureOut">
              <a:rPr lang="nl-NL" smtClean="0"/>
              <a:t>31-5-2025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63008-D61A-4387-9290-644E7438F2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58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B3D9D-0775-4051-9C74-200AE08B8CEF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AF15C-7DAB-488E-B3B8-AD29136D8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45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6"/>
          <p:cNvSpPr/>
          <p:nvPr userDrawn="1"/>
        </p:nvSpPr>
        <p:spPr bwMode="auto">
          <a:xfrm>
            <a:off x="914400" y="2843848"/>
            <a:ext cx="7696200" cy="1731962"/>
          </a:xfrm>
          <a:prstGeom prst="rect">
            <a:avLst/>
          </a:prstGeom>
          <a:solidFill>
            <a:srgbClr val="F371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42323"/>
            <a:ext cx="7696200" cy="720725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39248"/>
            <a:ext cx="7696200" cy="4365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914400" y="2831149"/>
            <a:ext cx="42672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bg1"/>
                </a:solidFill>
              </a:rPr>
              <a:t>Centre of Expertise - Energy</a:t>
            </a:r>
            <a:endParaRPr lang="nl-NL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1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51335"/>
            <a:ext cx="43449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31156"/>
            <a:ext cx="43449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3465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46574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 baseline="0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the </a:t>
            </a:r>
            <a:r>
              <a:rPr lang="nl-NL" err="1"/>
              <a:t>title</a:t>
            </a:r>
            <a:r>
              <a:rPr lang="nl-NL"/>
              <a:t> of </a:t>
            </a:r>
            <a:r>
              <a:rPr lang="nl-NL" err="1"/>
              <a:t>this</a:t>
            </a:r>
            <a:r>
              <a:rPr lang="nl-NL"/>
              <a:t> slide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180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800" baseline="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the </a:t>
            </a:r>
            <a:r>
              <a:rPr lang="nl-NL" err="1"/>
              <a:t>text</a:t>
            </a:r>
            <a:r>
              <a:rPr lang="nl-NL"/>
              <a:t> of </a:t>
            </a:r>
            <a:r>
              <a:rPr lang="nl-NL" err="1"/>
              <a:t>this</a:t>
            </a:r>
            <a:r>
              <a:rPr lang="nl-NL"/>
              <a:t> slide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Fitfh</a:t>
            </a:r>
            <a:r>
              <a:rPr lang="nl-NL"/>
              <a:t> level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err="1"/>
              <a:t>Subtitle</a:t>
            </a:r>
            <a:r>
              <a:rPr lang="nl-NL"/>
              <a:t> or </a:t>
            </a:r>
            <a:r>
              <a:rPr lang="nl-NL" err="1"/>
              <a:t>other</a:t>
            </a:r>
            <a:r>
              <a:rPr lang="nl-NL"/>
              <a:t> </a:t>
            </a:r>
            <a:r>
              <a:rPr lang="nl-NL" err="1"/>
              <a:t>explanations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07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6"/>
          <p:cNvSpPr/>
          <p:nvPr userDrawn="1"/>
        </p:nvSpPr>
        <p:spPr bwMode="auto">
          <a:xfrm>
            <a:off x="914400" y="2843848"/>
            <a:ext cx="7696200" cy="1731962"/>
          </a:xfrm>
          <a:prstGeom prst="rect">
            <a:avLst/>
          </a:prstGeom>
          <a:solidFill>
            <a:srgbClr val="F371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914400" y="3342323"/>
            <a:ext cx="7696200" cy="7207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139248"/>
            <a:ext cx="7696200" cy="4365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914400" y="2831149"/>
            <a:ext cx="42672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bg1"/>
                </a:solidFill>
              </a:rPr>
              <a:t>Centre of Expertise - Energy</a:t>
            </a:r>
            <a:endParaRPr lang="nl-NL" sz="2800" i="1" dirty="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D90950-1274-7B43-751B-BD221988D0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14037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a </a:t>
            </a:r>
            <a:r>
              <a:rPr lang="nl-NL" err="1"/>
              <a:t>title</a:t>
            </a:r>
            <a:r>
              <a:rPr lang="nl-NL"/>
              <a:t>, Hanze University of </a:t>
            </a:r>
            <a:r>
              <a:rPr lang="nl-NL" err="1"/>
              <a:t>Applied</a:t>
            </a:r>
            <a:r>
              <a:rPr lang="nl-NL"/>
              <a:t> Sciences Groningen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3919311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err="1"/>
              <a:t>Subtitle</a:t>
            </a:r>
            <a:r>
              <a:rPr lang="nl-NL"/>
              <a:t> or </a:t>
            </a:r>
            <a:r>
              <a:rPr lang="nl-NL" err="1"/>
              <a:t>other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88A8E8-BE3C-1E44-89DD-5A9DC1889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1" y="375696"/>
            <a:ext cx="2354571" cy="6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OneDrive\1 PhD\5 SIM-GROUP\WE-ENERGY\1) We-Energy Game\3) We-Energy Pictures\Pictures We-Energy game\DSC_026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7"/>
            <a:ext cx="9144000" cy="46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6"/>
          <p:cNvSpPr/>
          <p:nvPr userDrawn="1"/>
        </p:nvSpPr>
        <p:spPr bwMode="auto">
          <a:xfrm>
            <a:off x="914400" y="2843848"/>
            <a:ext cx="7696200" cy="1731962"/>
          </a:xfrm>
          <a:prstGeom prst="rect">
            <a:avLst/>
          </a:prstGeom>
          <a:solidFill>
            <a:srgbClr val="F371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914400" y="3342323"/>
            <a:ext cx="7696200" cy="720725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139248"/>
            <a:ext cx="7696200" cy="4365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914400" y="2831149"/>
            <a:ext cx="42672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bg1"/>
                </a:solidFill>
              </a:rPr>
              <a:t>Centre of Expertise - Energy</a:t>
            </a:r>
            <a:endParaRPr lang="nl-NL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05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575100"/>
            <a:ext cx="3538320" cy="23206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Bumperslide</a:t>
            </a:r>
            <a:br>
              <a:rPr lang="nl-NL" dirty="0"/>
            </a:br>
            <a:r>
              <a:rPr lang="nl-NL" dirty="0"/>
              <a:t>(max. 3 </a:t>
            </a:r>
            <a:r>
              <a:rPr lang="nl-NL" dirty="0" err="1"/>
              <a:t>lines</a:t>
            </a:r>
            <a:r>
              <a:rPr lang="nl-NL" dirty="0"/>
              <a:t>)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3057804"/>
            <a:ext cx="3538320" cy="156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02335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D484C6-63F5-0E4A-897A-6A786CCF0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6720" y="4781922"/>
            <a:ext cx="2151026" cy="122566"/>
          </a:xfrm>
          <a:prstGeom prst="rect">
            <a:avLst/>
          </a:prstGeom>
        </p:spPr>
      </p:pic>
      <p:sp>
        <p:nvSpPr>
          <p:cNvPr id="12" name="Vrije vorm 11">
            <a:extLst>
              <a:ext uri="{FF2B5EF4-FFF2-40B4-BE49-F238E27FC236}">
                <a16:creationId xmlns:a16="http://schemas.microsoft.com/office/drawing/2014/main" id="{7CFF6778-17AE-DA49-98CC-ADAE78492935}"/>
              </a:ext>
            </a:extLst>
          </p:cNvPr>
          <p:cNvSpPr/>
          <p:nvPr userDrawn="1"/>
        </p:nvSpPr>
        <p:spPr>
          <a:xfrm>
            <a:off x="4716721" y="552348"/>
            <a:ext cx="656747" cy="4003759"/>
          </a:xfrm>
          <a:custGeom>
            <a:avLst/>
            <a:gdLst>
              <a:gd name="connsiteX0" fmla="*/ 0 w 875663"/>
              <a:gd name="connsiteY0" fmla="*/ 0 h 5338345"/>
              <a:gd name="connsiteX1" fmla="*/ 875663 w 875663"/>
              <a:gd name="connsiteY1" fmla="*/ 0 h 5338345"/>
              <a:gd name="connsiteX2" fmla="*/ 875663 w 875663"/>
              <a:gd name="connsiteY2" fmla="*/ 150312 h 5338345"/>
              <a:gd name="connsiteX3" fmla="*/ 146986 w 875663"/>
              <a:gd name="connsiteY3" fmla="*/ 150312 h 5338345"/>
              <a:gd name="connsiteX4" fmla="*/ 146986 w 875663"/>
              <a:gd name="connsiteY4" fmla="*/ 5188033 h 5338345"/>
              <a:gd name="connsiteX5" fmla="*/ 875663 w 875663"/>
              <a:gd name="connsiteY5" fmla="*/ 5188033 h 5338345"/>
              <a:gd name="connsiteX6" fmla="*/ 875663 w 875663"/>
              <a:gd name="connsiteY6" fmla="*/ 5338345 h 5338345"/>
              <a:gd name="connsiteX7" fmla="*/ 0 w 875663"/>
              <a:gd name="connsiteY7" fmla="*/ 5338345 h 5338345"/>
              <a:gd name="connsiteX8" fmla="*/ 0 w 875663"/>
              <a:gd name="connsiteY8" fmla="*/ 5188033 h 5338345"/>
              <a:gd name="connsiteX9" fmla="*/ 1 w 875663"/>
              <a:gd name="connsiteY9" fmla="*/ 5188033 h 5338345"/>
              <a:gd name="connsiteX10" fmla="*/ 1 w 875663"/>
              <a:gd name="connsiteY10" fmla="*/ 150312 h 5338345"/>
              <a:gd name="connsiteX11" fmla="*/ 0 w 875663"/>
              <a:gd name="connsiteY11" fmla="*/ 150312 h 533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663" h="5338345">
                <a:moveTo>
                  <a:pt x="0" y="0"/>
                </a:moveTo>
                <a:lnTo>
                  <a:pt x="875663" y="0"/>
                </a:lnTo>
                <a:lnTo>
                  <a:pt x="875663" y="150312"/>
                </a:lnTo>
                <a:lnTo>
                  <a:pt x="146986" y="150312"/>
                </a:lnTo>
                <a:lnTo>
                  <a:pt x="146986" y="5188033"/>
                </a:lnTo>
                <a:lnTo>
                  <a:pt x="875663" y="5188033"/>
                </a:lnTo>
                <a:lnTo>
                  <a:pt x="875663" y="5338345"/>
                </a:lnTo>
                <a:lnTo>
                  <a:pt x="0" y="5338345"/>
                </a:lnTo>
                <a:lnTo>
                  <a:pt x="0" y="5188033"/>
                </a:lnTo>
                <a:lnTo>
                  <a:pt x="1" y="5188033"/>
                </a:lnTo>
                <a:lnTo>
                  <a:pt x="1" y="150312"/>
                </a:lnTo>
                <a:lnTo>
                  <a:pt x="0" y="150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21171CEC-C4FA-E94B-80C0-8E96BAC9C092}"/>
              </a:ext>
            </a:extLst>
          </p:cNvPr>
          <p:cNvSpPr/>
          <p:nvPr userDrawn="1"/>
        </p:nvSpPr>
        <p:spPr>
          <a:xfrm flipH="1">
            <a:off x="7691725" y="552348"/>
            <a:ext cx="656747" cy="4003759"/>
          </a:xfrm>
          <a:custGeom>
            <a:avLst/>
            <a:gdLst>
              <a:gd name="connsiteX0" fmla="*/ 0 w 875663"/>
              <a:gd name="connsiteY0" fmla="*/ 0 h 5338345"/>
              <a:gd name="connsiteX1" fmla="*/ 875663 w 875663"/>
              <a:gd name="connsiteY1" fmla="*/ 0 h 5338345"/>
              <a:gd name="connsiteX2" fmla="*/ 875663 w 875663"/>
              <a:gd name="connsiteY2" fmla="*/ 150312 h 5338345"/>
              <a:gd name="connsiteX3" fmla="*/ 146986 w 875663"/>
              <a:gd name="connsiteY3" fmla="*/ 150312 h 5338345"/>
              <a:gd name="connsiteX4" fmla="*/ 146986 w 875663"/>
              <a:gd name="connsiteY4" fmla="*/ 5188033 h 5338345"/>
              <a:gd name="connsiteX5" fmla="*/ 875663 w 875663"/>
              <a:gd name="connsiteY5" fmla="*/ 5188033 h 5338345"/>
              <a:gd name="connsiteX6" fmla="*/ 875663 w 875663"/>
              <a:gd name="connsiteY6" fmla="*/ 5338345 h 5338345"/>
              <a:gd name="connsiteX7" fmla="*/ 0 w 875663"/>
              <a:gd name="connsiteY7" fmla="*/ 5338345 h 5338345"/>
              <a:gd name="connsiteX8" fmla="*/ 0 w 875663"/>
              <a:gd name="connsiteY8" fmla="*/ 5188033 h 5338345"/>
              <a:gd name="connsiteX9" fmla="*/ 1 w 875663"/>
              <a:gd name="connsiteY9" fmla="*/ 5188033 h 5338345"/>
              <a:gd name="connsiteX10" fmla="*/ 1 w 875663"/>
              <a:gd name="connsiteY10" fmla="*/ 150312 h 5338345"/>
              <a:gd name="connsiteX11" fmla="*/ 0 w 875663"/>
              <a:gd name="connsiteY11" fmla="*/ 150312 h 533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663" h="5338345">
                <a:moveTo>
                  <a:pt x="0" y="0"/>
                </a:moveTo>
                <a:lnTo>
                  <a:pt x="875663" y="0"/>
                </a:lnTo>
                <a:lnTo>
                  <a:pt x="875663" y="150312"/>
                </a:lnTo>
                <a:lnTo>
                  <a:pt x="146986" y="150312"/>
                </a:lnTo>
                <a:lnTo>
                  <a:pt x="146986" y="5188033"/>
                </a:lnTo>
                <a:lnTo>
                  <a:pt x="875663" y="5188033"/>
                </a:lnTo>
                <a:lnTo>
                  <a:pt x="875663" y="5338345"/>
                </a:lnTo>
                <a:lnTo>
                  <a:pt x="0" y="5338345"/>
                </a:lnTo>
                <a:lnTo>
                  <a:pt x="0" y="5188033"/>
                </a:lnTo>
                <a:lnTo>
                  <a:pt x="1" y="5188033"/>
                </a:lnTo>
                <a:lnTo>
                  <a:pt x="1" y="150312"/>
                </a:lnTo>
                <a:lnTo>
                  <a:pt x="0" y="150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4" name="Titel 23">
            <a:extLst>
              <a:ext uri="{FF2B5EF4-FFF2-40B4-BE49-F238E27FC236}">
                <a16:creationId xmlns:a16="http://schemas.microsoft.com/office/drawing/2014/main" id="{7A3862EF-CDC4-5D42-AC93-1CDF5C8B6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6447" y="865058"/>
            <a:ext cx="2970000" cy="2572735"/>
          </a:xfrm>
          <a:prstGeom prst="rect">
            <a:avLst/>
          </a:prstGeom>
        </p:spPr>
        <p:txBody>
          <a:bodyPr/>
          <a:lstStyle>
            <a:lvl1pPr>
              <a:defRPr sz="2850">
                <a:solidFill>
                  <a:schemeClr val="tx2"/>
                </a:solidFill>
              </a:defRPr>
            </a:lvl1pPr>
          </a:lstStyle>
          <a:p>
            <a:r>
              <a:rPr lang="nl-NL"/>
              <a:t>Hier is ruimte voor een titel </a:t>
            </a:r>
            <a:endParaRPr lang="en-GB"/>
          </a:p>
        </p:txBody>
      </p:sp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6422A1FA-E8D2-D242-9E69-382E0B263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6447" y="3580207"/>
            <a:ext cx="2970000" cy="675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ondertitel</a:t>
            </a:r>
            <a:endParaRPr lang="en-GB"/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7578B679-CA71-D949-BECB-77C78A5D5C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59906" cy="5143500"/>
          </a:xfrm>
          <a:prstGeom prst="rect">
            <a:avLst/>
          </a:prstGeom>
          <a:blipFill>
            <a:blip r:embed="rId4"/>
            <a:srcRect/>
            <a:stretch>
              <a:fillRect b="-78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7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77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D484C6-63F5-0E4A-897A-6A786CCF0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6720" y="4781922"/>
            <a:ext cx="2151026" cy="122566"/>
          </a:xfrm>
          <a:prstGeom prst="rect">
            <a:avLst/>
          </a:prstGeom>
        </p:spPr>
      </p:pic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9558FA1-0FBD-2748-B068-A13ECFFC62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59906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50" b="1"/>
            </a:lvl1pPr>
          </a:lstStyle>
          <a:p>
            <a:endParaRPr lang="en-GB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7CFF6778-17AE-DA49-98CC-ADAE78492935}"/>
              </a:ext>
            </a:extLst>
          </p:cNvPr>
          <p:cNvSpPr/>
          <p:nvPr userDrawn="1"/>
        </p:nvSpPr>
        <p:spPr>
          <a:xfrm>
            <a:off x="4716721" y="552348"/>
            <a:ext cx="656747" cy="4003759"/>
          </a:xfrm>
          <a:custGeom>
            <a:avLst/>
            <a:gdLst>
              <a:gd name="connsiteX0" fmla="*/ 0 w 875663"/>
              <a:gd name="connsiteY0" fmla="*/ 0 h 5338345"/>
              <a:gd name="connsiteX1" fmla="*/ 875663 w 875663"/>
              <a:gd name="connsiteY1" fmla="*/ 0 h 5338345"/>
              <a:gd name="connsiteX2" fmla="*/ 875663 w 875663"/>
              <a:gd name="connsiteY2" fmla="*/ 150312 h 5338345"/>
              <a:gd name="connsiteX3" fmla="*/ 146986 w 875663"/>
              <a:gd name="connsiteY3" fmla="*/ 150312 h 5338345"/>
              <a:gd name="connsiteX4" fmla="*/ 146986 w 875663"/>
              <a:gd name="connsiteY4" fmla="*/ 5188033 h 5338345"/>
              <a:gd name="connsiteX5" fmla="*/ 875663 w 875663"/>
              <a:gd name="connsiteY5" fmla="*/ 5188033 h 5338345"/>
              <a:gd name="connsiteX6" fmla="*/ 875663 w 875663"/>
              <a:gd name="connsiteY6" fmla="*/ 5338345 h 5338345"/>
              <a:gd name="connsiteX7" fmla="*/ 0 w 875663"/>
              <a:gd name="connsiteY7" fmla="*/ 5338345 h 5338345"/>
              <a:gd name="connsiteX8" fmla="*/ 0 w 875663"/>
              <a:gd name="connsiteY8" fmla="*/ 5188033 h 5338345"/>
              <a:gd name="connsiteX9" fmla="*/ 1 w 875663"/>
              <a:gd name="connsiteY9" fmla="*/ 5188033 h 5338345"/>
              <a:gd name="connsiteX10" fmla="*/ 1 w 875663"/>
              <a:gd name="connsiteY10" fmla="*/ 150312 h 5338345"/>
              <a:gd name="connsiteX11" fmla="*/ 0 w 875663"/>
              <a:gd name="connsiteY11" fmla="*/ 150312 h 533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663" h="5338345">
                <a:moveTo>
                  <a:pt x="0" y="0"/>
                </a:moveTo>
                <a:lnTo>
                  <a:pt x="875663" y="0"/>
                </a:lnTo>
                <a:lnTo>
                  <a:pt x="875663" y="150312"/>
                </a:lnTo>
                <a:lnTo>
                  <a:pt x="146986" y="150312"/>
                </a:lnTo>
                <a:lnTo>
                  <a:pt x="146986" y="5188033"/>
                </a:lnTo>
                <a:lnTo>
                  <a:pt x="875663" y="5188033"/>
                </a:lnTo>
                <a:lnTo>
                  <a:pt x="875663" y="5338345"/>
                </a:lnTo>
                <a:lnTo>
                  <a:pt x="0" y="5338345"/>
                </a:lnTo>
                <a:lnTo>
                  <a:pt x="0" y="5188033"/>
                </a:lnTo>
                <a:lnTo>
                  <a:pt x="1" y="5188033"/>
                </a:lnTo>
                <a:lnTo>
                  <a:pt x="1" y="150312"/>
                </a:lnTo>
                <a:lnTo>
                  <a:pt x="0" y="150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21171CEC-C4FA-E94B-80C0-8E96BAC9C092}"/>
              </a:ext>
            </a:extLst>
          </p:cNvPr>
          <p:cNvSpPr/>
          <p:nvPr userDrawn="1"/>
        </p:nvSpPr>
        <p:spPr>
          <a:xfrm flipH="1">
            <a:off x="7691725" y="552348"/>
            <a:ext cx="656747" cy="4003759"/>
          </a:xfrm>
          <a:custGeom>
            <a:avLst/>
            <a:gdLst>
              <a:gd name="connsiteX0" fmla="*/ 0 w 875663"/>
              <a:gd name="connsiteY0" fmla="*/ 0 h 5338345"/>
              <a:gd name="connsiteX1" fmla="*/ 875663 w 875663"/>
              <a:gd name="connsiteY1" fmla="*/ 0 h 5338345"/>
              <a:gd name="connsiteX2" fmla="*/ 875663 w 875663"/>
              <a:gd name="connsiteY2" fmla="*/ 150312 h 5338345"/>
              <a:gd name="connsiteX3" fmla="*/ 146986 w 875663"/>
              <a:gd name="connsiteY3" fmla="*/ 150312 h 5338345"/>
              <a:gd name="connsiteX4" fmla="*/ 146986 w 875663"/>
              <a:gd name="connsiteY4" fmla="*/ 5188033 h 5338345"/>
              <a:gd name="connsiteX5" fmla="*/ 875663 w 875663"/>
              <a:gd name="connsiteY5" fmla="*/ 5188033 h 5338345"/>
              <a:gd name="connsiteX6" fmla="*/ 875663 w 875663"/>
              <a:gd name="connsiteY6" fmla="*/ 5338345 h 5338345"/>
              <a:gd name="connsiteX7" fmla="*/ 0 w 875663"/>
              <a:gd name="connsiteY7" fmla="*/ 5338345 h 5338345"/>
              <a:gd name="connsiteX8" fmla="*/ 0 w 875663"/>
              <a:gd name="connsiteY8" fmla="*/ 5188033 h 5338345"/>
              <a:gd name="connsiteX9" fmla="*/ 1 w 875663"/>
              <a:gd name="connsiteY9" fmla="*/ 5188033 h 5338345"/>
              <a:gd name="connsiteX10" fmla="*/ 1 w 875663"/>
              <a:gd name="connsiteY10" fmla="*/ 150312 h 5338345"/>
              <a:gd name="connsiteX11" fmla="*/ 0 w 875663"/>
              <a:gd name="connsiteY11" fmla="*/ 150312 h 533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663" h="5338345">
                <a:moveTo>
                  <a:pt x="0" y="0"/>
                </a:moveTo>
                <a:lnTo>
                  <a:pt x="875663" y="0"/>
                </a:lnTo>
                <a:lnTo>
                  <a:pt x="875663" y="150312"/>
                </a:lnTo>
                <a:lnTo>
                  <a:pt x="146986" y="150312"/>
                </a:lnTo>
                <a:lnTo>
                  <a:pt x="146986" y="5188033"/>
                </a:lnTo>
                <a:lnTo>
                  <a:pt x="875663" y="5188033"/>
                </a:lnTo>
                <a:lnTo>
                  <a:pt x="875663" y="5338345"/>
                </a:lnTo>
                <a:lnTo>
                  <a:pt x="0" y="5338345"/>
                </a:lnTo>
                <a:lnTo>
                  <a:pt x="0" y="5188033"/>
                </a:lnTo>
                <a:lnTo>
                  <a:pt x="1" y="5188033"/>
                </a:lnTo>
                <a:lnTo>
                  <a:pt x="1" y="150312"/>
                </a:lnTo>
                <a:lnTo>
                  <a:pt x="0" y="150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4" name="Titel 23">
            <a:extLst>
              <a:ext uri="{FF2B5EF4-FFF2-40B4-BE49-F238E27FC236}">
                <a16:creationId xmlns:a16="http://schemas.microsoft.com/office/drawing/2014/main" id="{7A3862EF-CDC4-5D42-AC93-1CDF5C8B6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6447" y="865058"/>
            <a:ext cx="2970000" cy="2572735"/>
          </a:xfrm>
          <a:prstGeom prst="rect">
            <a:avLst/>
          </a:prstGeom>
        </p:spPr>
        <p:txBody>
          <a:bodyPr/>
          <a:lstStyle>
            <a:lvl1pPr>
              <a:defRPr sz="2850">
                <a:solidFill>
                  <a:schemeClr val="tx2"/>
                </a:solidFill>
              </a:defRPr>
            </a:lvl1pPr>
          </a:lstStyle>
          <a:p>
            <a:r>
              <a:rPr lang="nl-NL"/>
              <a:t>Hier is ruimte voor een titel </a:t>
            </a:r>
            <a:endParaRPr lang="en-GB"/>
          </a:p>
        </p:txBody>
      </p:sp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6422A1FA-E8D2-D242-9E69-382E0B263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6447" y="3580207"/>
            <a:ext cx="2970000" cy="675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02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35696" y="438727"/>
            <a:ext cx="5616624" cy="25650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 baseline="0">
                <a:solidFill>
                  <a:srgbClr val="444444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 baseline="0">
                <a:solidFill>
                  <a:srgbClr val="343434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70626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"/>
            <a:ext cx="9220200" cy="459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hoek 6"/>
          <p:cNvSpPr/>
          <p:nvPr userDrawn="1"/>
        </p:nvSpPr>
        <p:spPr bwMode="auto">
          <a:xfrm>
            <a:off x="914400" y="2843848"/>
            <a:ext cx="7696200" cy="1731962"/>
          </a:xfrm>
          <a:prstGeom prst="rect">
            <a:avLst/>
          </a:prstGeom>
          <a:solidFill>
            <a:srgbClr val="F371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914400" y="3342323"/>
            <a:ext cx="7696200" cy="720725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139248"/>
            <a:ext cx="7696200" cy="4365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914400" y="2831149"/>
            <a:ext cx="42672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bg1"/>
                </a:solidFill>
              </a:rPr>
              <a:t>Centre of Expertise - Energy</a:t>
            </a:r>
            <a:endParaRPr lang="nl-NL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3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6"/>
          <p:cNvSpPr/>
          <p:nvPr userDrawn="1"/>
        </p:nvSpPr>
        <p:spPr bwMode="auto">
          <a:xfrm>
            <a:off x="914400" y="2843848"/>
            <a:ext cx="7696200" cy="1731962"/>
          </a:xfrm>
          <a:prstGeom prst="rect">
            <a:avLst/>
          </a:prstGeom>
          <a:solidFill>
            <a:srgbClr val="F371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914400" y="3342323"/>
            <a:ext cx="7696200" cy="720725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139248"/>
            <a:ext cx="7696200" cy="4365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914400" y="2831149"/>
            <a:ext cx="42672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bg1"/>
                </a:solidFill>
              </a:rPr>
              <a:t>Centre of Expertise - Energy</a:t>
            </a:r>
            <a:endParaRPr lang="nl-NL" sz="2800" i="1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1CD23-0190-0069-6920-5DC722D450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7517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197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 baseline="0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the </a:t>
            </a:r>
            <a:r>
              <a:rPr lang="nl-NL" err="1"/>
              <a:t>title</a:t>
            </a:r>
            <a:r>
              <a:rPr lang="nl-NL"/>
              <a:t> of </a:t>
            </a:r>
            <a:r>
              <a:rPr lang="nl-NL" err="1"/>
              <a:t>this</a:t>
            </a:r>
            <a:r>
              <a:rPr lang="nl-NL"/>
              <a:t> slide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>
              <a:buClrTx/>
              <a:buFont typeface="Arial"/>
              <a:buChar char="•"/>
              <a:defRPr sz="180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800" baseline="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the </a:t>
            </a:r>
            <a:r>
              <a:rPr lang="nl-NL" err="1"/>
              <a:t>text</a:t>
            </a:r>
            <a:r>
              <a:rPr lang="nl-NL"/>
              <a:t> of </a:t>
            </a:r>
            <a:r>
              <a:rPr lang="nl-NL" err="1"/>
              <a:t>this</a:t>
            </a:r>
            <a:r>
              <a:rPr lang="nl-NL"/>
              <a:t> slide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Fitfh</a:t>
            </a:r>
            <a:r>
              <a:rPr lang="nl-NL"/>
              <a:t> level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err="1"/>
              <a:t>Subtitle</a:t>
            </a:r>
            <a:r>
              <a:rPr lang="nl-NL"/>
              <a:t> or </a:t>
            </a:r>
            <a:r>
              <a:rPr lang="nl-NL" err="1"/>
              <a:t>other</a:t>
            </a:r>
            <a:r>
              <a:rPr lang="nl-NL"/>
              <a:t> </a:t>
            </a:r>
            <a:r>
              <a:rPr lang="nl-NL" err="1"/>
              <a:t>explanations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6200" y="895350"/>
            <a:ext cx="8991600" cy="1219200"/>
          </a:xfrm>
          <a:prstGeom prst="rect">
            <a:avLst/>
          </a:prstGeom>
          <a:solidFill>
            <a:srgbClr val="F37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200" y="895350"/>
            <a:ext cx="8991600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6200" y="2190750"/>
            <a:ext cx="89916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6200" y="4095750"/>
            <a:ext cx="8991600" cy="228600"/>
          </a:xfrm>
          <a:prstGeom prst="rect">
            <a:avLst/>
          </a:prstGeom>
          <a:solidFill>
            <a:srgbClr val="F37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23950"/>
            <a:ext cx="4343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343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4602580"/>
            <a:ext cx="1271793" cy="514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29150"/>
            <a:ext cx="2082887" cy="461211"/>
          </a:xfrm>
          <a:prstGeom prst="rect">
            <a:avLst/>
          </a:prstGeom>
        </p:spPr>
      </p:pic>
      <p:sp>
        <p:nvSpPr>
          <p:cNvPr id="8" name="AutoShape 4" descr="Image result for Entrance groninge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AutoShape 6" descr="Image result for Entrance groningen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29150"/>
            <a:ext cx="1554145" cy="46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70305"/>
            <a:ext cx="3392469" cy="3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8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7150"/>
            <a:ext cx="8839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23950"/>
            <a:ext cx="8839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4857750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4857750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hthoek 6"/>
          <p:cNvSpPr/>
          <p:nvPr userDrawn="1"/>
        </p:nvSpPr>
        <p:spPr bwMode="auto">
          <a:xfrm>
            <a:off x="0" y="4823461"/>
            <a:ext cx="9144000" cy="18000"/>
          </a:xfrm>
          <a:prstGeom prst="rect">
            <a:avLst/>
          </a:prstGeom>
          <a:solidFill>
            <a:srgbClr val="F371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07" y="4867450"/>
            <a:ext cx="662193" cy="267810"/>
          </a:xfrm>
          <a:prstGeom prst="rect">
            <a:avLst/>
          </a:prstGeom>
        </p:spPr>
      </p:pic>
      <p:pic>
        <p:nvPicPr>
          <p:cNvPr id="5" name="Picture 2" descr="Werken bij Hanzehogeschool Groningen">
            <a:extLst>
              <a:ext uri="{FF2B5EF4-FFF2-40B4-BE49-F238E27FC236}">
                <a16:creationId xmlns:a16="http://schemas.microsoft.com/office/drawing/2014/main" id="{4C654E0D-053C-9F21-BB83-52C6AD3F80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7690" b="-6277"/>
          <a:stretch/>
        </p:blipFill>
        <p:spPr bwMode="auto">
          <a:xfrm>
            <a:off x="34636" y="4867450"/>
            <a:ext cx="1066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1">
            <a:extLst>
              <a:ext uri="{FF2B5EF4-FFF2-40B4-BE49-F238E27FC236}">
                <a16:creationId xmlns:a16="http://schemas.microsoft.com/office/drawing/2014/main" id="{D208C788-1FE3-CE2E-5113-5B74A1D3F24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30" y="4897359"/>
            <a:ext cx="3680140" cy="20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9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F3711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 bwMode="auto">
          <a:xfrm rot="16200000">
            <a:off x="-1312862" y="2263774"/>
            <a:ext cx="3225800" cy="615951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 rot="16200000">
            <a:off x="225426" y="433387"/>
            <a:ext cx="4552950" cy="4276725"/>
          </a:xfrm>
          <a:prstGeom prst="rect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148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840288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63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11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6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 bwMode="auto">
          <a:xfrm>
            <a:off x="1692275" y="312738"/>
            <a:ext cx="5903913" cy="280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7171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840288"/>
            <a:ext cx="31623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67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f.pierie@pl.hanze.n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B8435C-2E35-2BB6-0882-195423C6E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‘De energietransitie routekaart’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0E50E3-B731-F52D-A694-FDBE8C493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Frank Pierie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2A795-824A-839B-5968-ABD01973770D}"/>
              </a:ext>
            </a:extLst>
          </p:cNvPr>
          <p:cNvSpPr txBox="1"/>
          <p:nvPr/>
        </p:nvSpPr>
        <p:spPr>
          <a:xfrm>
            <a:off x="228600" y="209550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</a:rPr>
              <a:t>Leren</a:t>
            </a:r>
            <a:r>
              <a:rPr lang="en-US" sz="4800" b="1" dirty="0">
                <a:solidFill>
                  <a:schemeClr val="bg1"/>
                </a:solidFill>
              </a:rPr>
              <a:t> &amp; </a:t>
            </a:r>
            <a:r>
              <a:rPr lang="en-US" sz="4800" b="1" dirty="0" err="1">
                <a:solidFill>
                  <a:schemeClr val="bg1"/>
                </a:solidFill>
              </a:rPr>
              <a:t>Innoveren</a:t>
            </a:r>
            <a:r>
              <a:rPr lang="en-US" sz="4800" b="1" dirty="0">
                <a:solidFill>
                  <a:schemeClr val="bg1"/>
                </a:solidFill>
              </a:rPr>
              <a:t> in </a:t>
            </a:r>
            <a:r>
              <a:rPr lang="en-US" sz="4800" b="1" dirty="0" err="1">
                <a:solidFill>
                  <a:schemeClr val="bg1"/>
                </a:solidFill>
              </a:rPr>
              <a:t>complexe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contexten</a:t>
            </a:r>
            <a:endParaRPr lang="nl-N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0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ACC33-4751-8BFC-6B1B-06D8D0C1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Binnen de toolbox </a:t>
            </a:r>
            <a:r>
              <a:rPr lang="en-US" dirty="0" err="1"/>
              <a:t>meerdere</a:t>
            </a:r>
            <a:r>
              <a:rPr lang="en-US" dirty="0"/>
              <a:t>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C3CA7-AB04-3CBF-3C94-F79A7BE4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84" y="1047750"/>
            <a:ext cx="4318266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128E59-E534-38B1-2EE6-BF355F9B3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01" y="1047750"/>
            <a:ext cx="4329599" cy="335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067EF2-0046-BD5E-6CE6-FCA1B662E991}"/>
              </a:ext>
            </a:extLst>
          </p:cNvPr>
          <p:cNvSpPr/>
          <p:nvPr/>
        </p:nvSpPr>
        <p:spPr>
          <a:xfrm>
            <a:off x="4711434" y="1047750"/>
            <a:ext cx="4299216" cy="3352800"/>
          </a:xfrm>
          <a:prstGeom prst="rect">
            <a:avLst/>
          </a:prstGeom>
          <a:solidFill>
            <a:srgbClr val="FF0000">
              <a:alpha val="10000"/>
            </a:srgbClr>
          </a:solidFill>
          <a:ln w="50800">
            <a:solidFill>
              <a:srgbClr val="F371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7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EA540-5351-4B76-90CB-135E7AC4E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tool</a:t>
            </a:r>
          </a:p>
        </p:txBody>
      </p:sp>
      <p:sp>
        <p:nvSpPr>
          <p:cNvPr id="39937" name="Tijdelijke aanduiding voor inhoud 2"/>
          <p:cNvSpPr>
            <a:spLocks noGrp="1"/>
          </p:cNvSpPr>
          <p:nvPr>
            <p:ph type="subTitle" idx="1"/>
          </p:nvPr>
        </p:nvSpPr>
        <p:spPr bwMode="auto"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huidige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 is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PowerNodes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waarmee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duurzame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wijk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gemodelleerd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6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8406-6661-8F8C-C255-90CFE740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MODEL: </a:t>
            </a:r>
            <a:r>
              <a:rPr lang="nl-NL" dirty="0" err="1"/>
              <a:t>PowerNodes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CE3B7-6EE6-531D-9AEF-668D8440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0" b="13596"/>
          <a:stretch/>
        </p:blipFill>
        <p:spPr>
          <a:xfrm>
            <a:off x="52387" y="819150"/>
            <a:ext cx="9039225" cy="38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3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56B4-28EC-8435-0EC8-A39AE466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50"/>
            <a:ext cx="8839200" cy="762000"/>
          </a:xfrm>
        </p:spPr>
        <p:txBody>
          <a:bodyPr/>
          <a:lstStyle/>
          <a:p>
            <a:r>
              <a:rPr lang="nl-NL" dirty="0"/>
              <a:t>Scenario Planner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5C396-6072-00C9-5D15-A61B012F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500"/>
          <a:stretch/>
        </p:blipFill>
        <p:spPr>
          <a:xfrm>
            <a:off x="76200" y="819150"/>
            <a:ext cx="8927606" cy="39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1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4284-822A-93E9-5455-7B842E96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van de </a:t>
            </a:r>
            <a:r>
              <a:rPr lang="en-US" dirty="0" err="1"/>
              <a:t>sessie</a:t>
            </a:r>
            <a:endParaRPr lang="nl-NL" dirty="0"/>
          </a:p>
        </p:txBody>
      </p:sp>
      <p:pic>
        <p:nvPicPr>
          <p:cNvPr id="4098" name="Picture 2" descr="The Positive Energy Districts Transition Pathway (PED) - DUT Partnership">
            <a:extLst>
              <a:ext uri="{FF2B5EF4-FFF2-40B4-BE49-F238E27FC236}">
                <a16:creationId xmlns:a16="http://schemas.microsoft.com/office/drawing/2014/main" id="{E90D2730-2BB0-8A6F-4EF5-8883C59AE4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 b="2724"/>
          <a:stretch/>
        </p:blipFill>
        <p:spPr bwMode="auto">
          <a:xfrm>
            <a:off x="152400" y="914400"/>
            <a:ext cx="883714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01761D-FD47-84BB-8AD6-F79052DA7069}"/>
              </a:ext>
            </a:extLst>
          </p:cNvPr>
          <p:cNvSpPr txBox="1"/>
          <p:nvPr/>
        </p:nvSpPr>
        <p:spPr>
          <a:xfrm>
            <a:off x="76200" y="4261306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Van het </a:t>
            </a:r>
            <a:r>
              <a:rPr lang="en-US" sz="2300" b="1" dirty="0" err="1"/>
              <a:t>aardgas</a:t>
            </a:r>
            <a:r>
              <a:rPr lang="en-US" sz="2300" b="1" dirty="0"/>
              <a:t> </a:t>
            </a:r>
            <a:r>
              <a:rPr lang="en-US" sz="2300" b="1" dirty="0" err="1"/>
              <a:t>af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377800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CFF4-A58D-48B7-8576-FC9C8133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inzet van de tool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E495D4C-B76E-92F4-F2CB-A72EBEA7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47750"/>
            <a:ext cx="5757440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183514-8642-C9CB-70FA-E807E6E7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62318"/>
            <a:ext cx="1085037" cy="1072954"/>
          </a:xfrm>
          <a:prstGeom prst="flowChartConnector">
            <a:avLst/>
          </a:prstGeom>
          <a:ln w="5715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2383A-6706-864C-0770-77B5024E9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037" y="1546712"/>
            <a:ext cx="1072955" cy="1072955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267B29-97DD-BAEA-5B2B-B3EB962515CD}"/>
              </a:ext>
            </a:extLst>
          </p:cNvPr>
          <p:cNvSpPr/>
          <p:nvPr/>
        </p:nvSpPr>
        <p:spPr>
          <a:xfrm>
            <a:off x="262361" y="819150"/>
            <a:ext cx="2404640" cy="1875865"/>
          </a:xfrm>
          <a:prstGeom prst="rect">
            <a:avLst/>
          </a:prstGeom>
          <a:solidFill>
            <a:srgbClr val="FF0000">
              <a:alpha val="10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16F9D-F23D-04C4-1A57-9F623DDDD90A}"/>
              </a:ext>
            </a:extLst>
          </p:cNvPr>
          <p:cNvSpPr/>
          <p:nvPr/>
        </p:nvSpPr>
        <p:spPr>
          <a:xfrm>
            <a:off x="4800600" y="1130689"/>
            <a:ext cx="1600200" cy="983861"/>
          </a:xfrm>
          <a:prstGeom prst="rect">
            <a:avLst/>
          </a:prstGeom>
          <a:solidFill>
            <a:srgbClr val="FF0000">
              <a:alpha val="10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124FB3-BC9E-4FB3-F836-AFDB71AFAC9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667001" y="1622620"/>
            <a:ext cx="2133599" cy="13446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We want you — Hart Amsterdammuseum">
            <a:extLst>
              <a:ext uri="{FF2B5EF4-FFF2-40B4-BE49-F238E27FC236}">
                <a16:creationId xmlns:a16="http://schemas.microsoft.com/office/drawing/2014/main" id="{F5513ACC-F5FA-2016-8832-DFBDD820D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6848"/>
          <a:stretch/>
        </p:blipFill>
        <p:spPr bwMode="auto">
          <a:xfrm>
            <a:off x="262360" y="2848268"/>
            <a:ext cx="2404640" cy="18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78DC73-F654-8365-0493-CC0A1A167F03}"/>
              </a:ext>
            </a:extLst>
          </p:cNvPr>
          <p:cNvSpPr/>
          <p:nvPr/>
        </p:nvSpPr>
        <p:spPr>
          <a:xfrm>
            <a:off x="263717" y="2857793"/>
            <a:ext cx="2404640" cy="1875865"/>
          </a:xfrm>
          <a:prstGeom prst="rect">
            <a:avLst/>
          </a:prstGeom>
          <a:solidFill>
            <a:srgbClr val="FF0000">
              <a:alpha val="10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6B72AB-C773-5EA5-B781-AE3E5FB71D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668357" y="3795726"/>
            <a:ext cx="3514724" cy="24539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6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EA540-5351-4B76-90CB-135E7AC4E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van de toolbox </a:t>
            </a:r>
            <a:r>
              <a:rPr lang="en-US" dirty="0" err="1"/>
              <a:t>aanpak</a:t>
            </a:r>
            <a:endParaRPr lang="en-US" dirty="0"/>
          </a:p>
        </p:txBody>
      </p:sp>
      <p:sp>
        <p:nvSpPr>
          <p:cNvPr id="39937" name="Tijdelijke aanduiding voor inhoud 2"/>
          <p:cNvSpPr>
            <a:spLocks noGrp="1"/>
          </p:cNvSpPr>
          <p:nvPr>
            <p:ph type="subTitle" idx="1"/>
          </p:nvPr>
        </p:nvSpPr>
        <p:spPr bwMode="auto"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Hierop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volgt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vraagstuk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8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6B5B0BE-2C48-5768-D6F8-B42AAFD33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44350"/>
            <a:ext cx="6858000" cy="47372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D48A8-C7D9-9B7F-4894-0F79187ACB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097"/>
          <a:stretch/>
        </p:blipFill>
        <p:spPr>
          <a:xfrm>
            <a:off x="449223" y="2533650"/>
            <a:ext cx="1480622" cy="224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A5892A-56F1-CCCB-DA33-6A466A73D7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158"/>
          <a:stretch/>
        </p:blipFill>
        <p:spPr>
          <a:xfrm>
            <a:off x="449223" y="48545"/>
            <a:ext cx="1480621" cy="2330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68509-5229-7DC1-DEE7-F5FB65FBB7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097"/>
          <a:stretch/>
        </p:blipFill>
        <p:spPr>
          <a:xfrm>
            <a:off x="4953000" y="1200150"/>
            <a:ext cx="351334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1CD56-6865-A043-F2C7-5313B5B5CC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158"/>
          <a:stretch/>
        </p:blipFill>
        <p:spPr>
          <a:xfrm>
            <a:off x="3810000" y="590550"/>
            <a:ext cx="304800" cy="4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9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ACC33-4751-8BFC-6B1B-06D8D0C1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Benodigde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 stakeholders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0DA5C-6CC4-08FA-6467-5A363D77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1" y="1200150"/>
            <a:ext cx="4190499" cy="323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60F1F7-45EE-8B59-2A7F-27806479A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00150"/>
            <a:ext cx="4127829" cy="3238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46DCB2-B475-4C6A-7552-09E4252FFA23}"/>
              </a:ext>
            </a:extLst>
          </p:cNvPr>
          <p:cNvSpPr/>
          <p:nvPr/>
        </p:nvSpPr>
        <p:spPr>
          <a:xfrm>
            <a:off x="2362200" y="2571750"/>
            <a:ext cx="2057400" cy="22860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7A5D73-A914-3502-1304-5EEFDE377BCD}"/>
              </a:ext>
            </a:extLst>
          </p:cNvPr>
          <p:cNvSpPr/>
          <p:nvPr/>
        </p:nvSpPr>
        <p:spPr>
          <a:xfrm>
            <a:off x="6794829" y="2647950"/>
            <a:ext cx="2057400" cy="22860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737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6B5B0BE-2C48-5768-D6F8-B42AAFD33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44350"/>
            <a:ext cx="6858000" cy="47372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D48A8-C7D9-9B7F-4894-0F79187ACB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097"/>
          <a:stretch/>
        </p:blipFill>
        <p:spPr>
          <a:xfrm>
            <a:off x="449223" y="2533650"/>
            <a:ext cx="1480622" cy="224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A5892A-56F1-CCCB-DA33-6A466A73D7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158"/>
          <a:stretch/>
        </p:blipFill>
        <p:spPr>
          <a:xfrm>
            <a:off x="449223" y="48545"/>
            <a:ext cx="1480621" cy="2330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68509-5229-7DC1-DEE7-F5FB65FBB7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097"/>
          <a:stretch/>
        </p:blipFill>
        <p:spPr>
          <a:xfrm>
            <a:off x="4953000" y="1200150"/>
            <a:ext cx="351334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1CD56-6865-A043-F2C7-5313B5B5CC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158"/>
          <a:stretch/>
        </p:blipFill>
        <p:spPr>
          <a:xfrm>
            <a:off x="3810000" y="590550"/>
            <a:ext cx="304800" cy="479778"/>
          </a:xfrm>
          <a:prstGeom prst="rect">
            <a:avLst/>
          </a:prstGeom>
        </p:spPr>
      </p:pic>
      <p:pic>
        <p:nvPicPr>
          <p:cNvPr id="1026" name="Picture 2" descr="Board Game Cubes - Etsy">
            <a:extLst>
              <a:ext uri="{FF2B5EF4-FFF2-40B4-BE49-F238E27FC236}">
                <a16:creationId xmlns:a16="http://schemas.microsoft.com/office/drawing/2014/main" id="{ED158760-146E-4D5A-C18F-A6B061889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26814" r="17241" b="27209"/>
          <a:stretch/>
        </p:blipFill>
        <p:spPr bwMode="auto">
          <a:xfrm>
            <a:off x="5486400" y="3409950"/>
            <a:ext cx="1295400" cy="762000"/>
          </a:xfrm>
          <a:prstGeom prst="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759D45-4330-3000-4C68-D9DCCBC1E8C1}"/>
              </a:ext>
            </a:extLst>
          </p:cNvPr>
          <p:cNvCxnSpPr>
            <a:stCxn id="1026" idx="0"/>
          </p:cNvCxnSpPr>
          <p:nvPr/>
        </p:nvCxnSpPr>
        <p:spPr>
          <a:xfrm flipH="1" flipV="1">
            <a:off x="3657600" y="133350"/>
            <a:ext cx="2476500" cy="327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0FC0B6-7952-B759-F07A-1BDA7BFCB4E1}"/>
              </a:ext>
            </a:extLst>
          </p:cNvPr>
          <p:cNvCxnSpPr>
            <a:cxnSpLocks/>
          </p:cNvCxnSpPr>
          <p:nvPr/>
        </p:nvCxnSpPr>
        <p:spPr>
          <a:xfrm flipH="1" flipV="1">
            <a:off x="4895850" y="133350"/>
            <a:ext cx="1238250" cy="32766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40E4DE-5AA0-DA6B-5DFE-7CCA8FE0B6F3}"/>
              </a:ext>
            </a:extLst>
          </p:cNvPr>
          <p:cNvSpPr txBox="1"/>
          <p:nvPr/>
        </p:nvSpPr>
        <p:spPr>
          <a:xfrm>
            <a:off x="4476750" y="23489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Hanze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42DDFC-FBC5-BF82-348E-E1983C82D7BD}"/>
              </a:ext>
            </a:extLst>
          </p:cNvPr>
          <p:cNvCxnSpPr/>
          <p:nvPr/>
        </p:nvCxnSpPr>
        <p:spPr>
          <a:xfrm>
            <a:off x="5181600" y="2533650"/>
            <a:ext cx="3048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F3860D-FCB6-5444-1BAB-F9B552343DF2}"/>
              </a:ext>
            </a:extLst>
          </p:cNvPr>
          <p:cNvSpPr txBox="1"/>
          <p:nvPr/>
        </p:nvSpPr>
        <p:spPr>
          <a:xfrm>
            <a:off x="6134100" y="25336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AEC?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FDE673-D7C7-D493-2E53-46D5CC26E0B5}"/>
              </a:ext>
            </a:extLst>
          </p:cNvPr>
          <p:cNvCxnSpPr/>
          <p:nvPr/>
        </p:nvCxnSpPr>
        <p:spPr>
          <a:xfrm>
            <a:off x="5867400" y="2718316"/>
            <a:ext cx="3048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4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A5967A-9EEC-4AA4-ACC2-10026680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Energy System Integration modeling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84C43-4056-488C-9E4F-F9210A00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333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7E2B85-7009-974B-B74A-405ACDEC6D7C}" type="slidenum">
              <a:rPr lang="nl-NL" smtClean="0"/>
              <a:pPr algn="r" defTabSz="9143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NL" sz="100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28" name="Picture 4" descr="Marten van der Laan">
            <a:extLst>
              <a:ext uri="{FF2B5EF4-FFF2-40B4-BE49-F238E27FC236}">
                <a16:creationId xmlns:a16="http://schemas.microsoft.com/office/drawing/2014/main" id="{B025439A-AF0B-EDE6-1E7B-3051411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8" t="8957" r="552" b="5153"/>
          <a:stretch/>
        </p:blipFill>
        <p:spPr bwMode="auto">
          <a:xfrm>
            <a:off x="2057400" y="865334"/>
            <a:ext cx="1503215" cy="1503215"/>
          </a:xfrm>
          <a:prstGeom prst="flowChartConnector">
            <a:avLst/>
          </a:prstGeom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6AFF1D-98FB-B2BF-0A60-C2BD82FAC012}"/>
              </a:ext>
            </a:extLst>
          </p:cNvPr>
          <p:cNvSpPr txBox="1"/>
          <p:nvPr/>
        </p:nvSpPr>
        <p:spPr>
          <a:xfrm>
            <a:off x="2083031" y="2352610"/>
            <a:ext cx="147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Marten van der Laan</a:t>
            </a:r>
          </a:p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Lector</a:t>
            </a:r>
            <a:endParaRPr lang="nl-NL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73B9B-AA68-C30D-11C6-FBEA5DF34984}"/>
              </a:ext>
            </a:extLst>
          </p:cNvPr>
          <p:cNvSpPr txBox="1"/>
          <p:nvPr/>
        </p:nvSpPr>
        <p:spPr>
          <a:xfrm>
            <a:off x="5765071" y="2377374"/>
            <a:ext cx="100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Rosa Kappert</a:t>
            </a:r>
          </a:p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Researcher</a:t>
            </a:r>
            <a:endParaRPr lang="nl-NL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7D6C1-80AD-88C9-A912-62B0DFFC97E9}"/>
              </a:ext>
            </a:extLst>
          </p:cNvPr>
          <p:cNvSpPr txBox="1"/>
          <p:nvPr/>
        </p:nvSpPr>
        <p:spPr>
          <a:xfrm>
            <a:off x="3966152" y="2368427"/>
            <a:ext cx="114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Frank Pierie</a:t>
            </a:r>
          </a:p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Snr. Researcher</a:t>
            </a:r>
            <a:endParaRPr lang="nl-NL" sz="1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F6C6AC-3776-9D16-BA75-9F1095FE1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215" y="865867"/>
            <a:ext cx="1503215" cy="1486475"/>
          </a:xfrm>
          <a:prstGeom prst="flowChartConnector">
            <a:avLst/>
          </a:prstGeom>
          <a:ln w="5715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D3FA8A-E191-3064-F839-79090D793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5" b="16935"/>
          <a:stretch/>
        </p:blipFill>
        <p:spPr>
          <a:xfrm>
            <a:off x="5541815" y="870586"/>
            <a:ext cx="1516266" cy="1506789"/>
          </a:xfrm>
          <a:prstGeom prst="flowChartConnector">
            <a:avLst/>
          </a:prstGeom>
          <a:ln w="57150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56FC423-1F5A-111B-C45E-10E919EE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16875"/>
          <a:stretch/>
        </p:blipFill>
        <p:spPr bwMode="auto">
          <a:xfrm>
            <a:off x="218828" y="2902289"/>
            <a:ext cx="1498973" cy="14896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E3821-CD38-CC09-5441-881C52F55CF4}"/>
              </a:ext>
            </a:extLst>
          </p:cNvPr>
          <p:cNvSpPr txBox="1"/>
          <p:nvPr/>
        </p:nvSpPr>
        <p:spPr>
          <a:xfrm>
            <a:off x="131726" y="4364735"/>
            <a:ext cx="158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Christian van Someren</a:t>
            </a:r>
          </a:p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PhD Candidate</a:t>
            </a:r>
            <a:endParaRPr lang="nl-NL" sz="1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8" name="Picture 2" descr="Ekwadraat | Maak kennis met ons team van duurzaamheid experts">
            <a:extLst>
              <a:ext uri="{FF2B5EF4-FFF2-40B4-BE49-F238E27FC236}">
                <a16:creationId xmlns:a16="http://schemas.microsoft.com/office/drawing/2014/main" id="{D1A26D87-4E69-BE10-2210-A11917E1E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7" t="7951" r="32825" b="46404"/>
          <a:stretch/>
        </p:blipFill>
        <p:spPr bwMode="auto">
          <a:xfrm>
            <a:off x="3728060" y="2911431"/>
            <a:ext cx="1572694" cy="15016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3DCC4-2B7E-D074-E5B5-787742AC5770}"/>
              </a:ext>
            </a:extLst>
          </p:cNvPr>
          <p:cNvSpPr txBox="1"/>
          <p:nvPr/>
        </p:nvSpPr>
        <p:spPr>
          <a:xfrm>
            <a:off x="3940932" y="4378036"/>
            <a:ext cx="104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nl-NL" sz="1200" dirty="0">
                <a:solidFill>
                  <a:schemeClr val="bg1"/>
                </a:solidFill>
                <a:latin typeface="Calibri"/>
              </a:rPr>
              <a:t>Edrick</a:t>
            </a:r>
            <a:r>
              <a:rPr lang="en-GB" sz="1200" dirty="0">
                <a:solidFill>
                  <a:schemeClr val="bg1"/>
                </a:solidFill>
                <a:latin typeface="Calibri"/>
              </a:rPr>
              <a:t> Tromp</a:t>
            </a:r>
          </a:p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Jr. Researcher</a:t>
            </a:r>
            <a:endParaRPr lang="nl-NL" sz="1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3BFD4E-A1AD-B902-C65D-06A1CFA7A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3721" y="2926637"/>
            <a:ext cx="1480176" cy="1486475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BD1851-C751-C1F8-100D-4729F9B820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3999" y="2926637"/>
            <a:ext cx="1486476" cy="1486476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CDAE13-0DC5-186F-07B2-0CF27E5BB4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682" b="13086"/>
          <a:stretch/>
        </p:blipFill>
        <p:spPr>
          <a:xfrm>
            <a:off x="1961557" y="2905418"/>
            <a:ext cx="1486682" cy="1486475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DDD9D0-1C16-BE77-7E97-4A27A915403B}"/>
              </a:ext>
            </a:extLst>
          </p:cNvPr>
          <p:cNvSpPr txBox="1"/>
          <p:nvPr/>
        </p:nvSpPr>
        <p:spPr>
          <a:xfrm>
            <a:off x="2146090" y="438441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Samuel Cudjoe</a:t>
            </a:r>
          </a:p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PhD Candidate</a:t>
            </a:r>
            <a:endParaRPr lang="nl-NL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5F691A-719C-A9E9-36D4-5166640093DA}"/>
              </a:ext>
            </a:extLst>
          </p:cNvPr>
          <p:cNvSpPr txBox="1"/>
          <p:nvPr/>
        </p:nvSpPr>
        <p:spPr>
          <a:xfrm>
            <a:off x="5801532" y="4378036"/>
            <a:ext cx="104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</a:rPr>
              <a:t>Rick Stratingh</a:t>
            </a:r>
            <a:endParaRPr lang="en-GB" sz="1200" dirty="0">
              <a:solidFill>
                <a:schemeClr val="bg1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Jr. Researcher</a:t>
            </a:r>
            <a:endParaRPr lang="nl-NL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5B6F2D-B3E1-91FA-B6BB-EE8C8BB9270D}"/>
              </a:ext>
            </a:extLst>
          </p:cNvPr>
          <p:cNvSpPr txBox="1"/>
          <p:nvPr/>
        </p:nvSpPr>
        <p:spPr>
          <a:xfrm>
            <a:off x="7360887" y="4362272"/>
            <a:ext cx="1389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</a:rPr>
              <a:t>Carleen van Hengel</a:t>
            </a:r>
            <a:endParaRPr lang="en-GB" sz="1200" dirty="0">
              <a:solidFill>
                <a:schemeClr val="bg1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Jr. Researcher</a:t>
            </a:r>
            <a:endParaRPr lang="nl-NL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37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EA540-5351-4B76-90CB-135E7AC4E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Offerte</a:t>
            </a:r>
            <a:r>
              <a:rPr lang="en-US" dirty="0"/>
              <a:t> </a:t>
            </a:r>
            <a:r>
              <a:rPr lang="en-US" dirty="0" err="1"/>
              <a:t>fase</a:t>
            </a:r>
            <a:endParaRPr lang="en-US" dirty="0"/>
          </a:p>
        </p:txBody>
      </p:sp>
      <p:sp>
        <p:nvSpPr>
          <p:cNvPr id="39937" name="Tijdelijke aanduiding voor inhoud 2"/>
          <p:cNvSpPr>
            <a:spLocks noGrp="1"/>
          </p:cNvSpPr>
          <p:nvPr>
            <p:ph type="subTitle" idx="1"/>
          </p:nvPr>
        </p:nvSpPr>
        <p:spPr bwMode="auto"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huidige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 is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PowerNodes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waarmee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duurzame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wijk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gemodelleerd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5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C31D04E-FC23-2BC8-569C-33B43F90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319"/>
          <a:stretch/>
        </p:blipFill>
        <p:spPr>
          <a:xfrm>
            <a:off x="6023820" y="834786"/>
            <a:ext cx="2525392" cy="394676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2935201-0942-AEF9-700D-A41EA781E931}"/>
              </a:ext>
            </a:extLst>
          </p:cNvPr>
          <p:cNvSpPr/>
          <p:nvPr/>
        </p:nvSpPr>
        <p:spPr>
          <a:xfrm>
            <a:off x="6019800" y="834786"/>
            <a:ext cx="2534142" cy="16920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C9C0D-A749-588E-76F1-1B295534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Verdeling uren op kaartjes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59F0B-F254-ABC2-AA72-6ADB22E22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978716"/>
            <a:ext cx="2947219" cy="1828800"/>
          </a:xfrm>
        </p:spPr>
        <p:txBody>
          <a:bodyPr/>
          <a:lstStyle/>
          <a:p>
            <a:r>
              <a:rPr lang="nl-NL" dirty="0"/>
              <a:t>Stakeholders</a:t>
            </a:r>
          </a:p>
          <a:p>
            <a:r>
              <a:rPr lang="nl-NL" dirty="0"/>
              <a:t>Studenten</a:t>
            </a:r>
          </a:p>
          <a:p>
            <a:r>
              <a:rPr lang="nl-NL" dirty="0"/>
              <a:t>Zelf doen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CF1F2-8BE0-F2B8-8C47-7A61DDA1A912}"/>
              </a:ext>
            </a:extLst>
          </p:cNvPr>
          <p:cNvSpPr txBox="1"/>
          <p:nvPr/>
        </p:nvSpPr>
        <p:spPr>
          <a:xfrm>
            <a:off x="167148" y="401974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err="1">
                <a:solidFill>
                  <a:schemeClr val="bg1"/>
                </a:solidFill>
              </a:rPr>
              <a:t>EnTranCe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voledig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38CCA-B2E4-6BD9-E25A-0EDC14B79547}"/>
              </a:ext>
            </a:extLst>
          </p:cNvPr>
          <p:cNvSpPr txBox="1"/>
          <p:nvPr/>
        </p:nvSpPr>
        <p:spPr>
          <a:xfrm>
            <a:off x="152400" y="3220384"/>
            <a:ext cx="525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err="1">
                <a:solidFill>
                  <a:schemeClr val="bg1"/>
                </a:solidFill>
              </a:rPr>
              <a:t>HanzePro</a:t>
            </a:r>
            <a:r>
              <a:rPr lang="nl-NL" sz="3200" dirty="0">
                <a:solidFill>
                  <a:schemeClr val="bg1"/>
                </a:solidFill>
              </a:rPr>
              <a:t> cursus (eenmalig)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4397E2-71BF-F067-B9E0-2E55DADCF94C}"/>
              </a:ext>
            </a:extLst>
          </p:cNvPr>
          <p:cNvCxnSpPr>
            <a:cxnSpLocks/>
            <a:stCxn id="18" idx="1"/>
            <a:endCxn id="5" idx="1"/>
          </p:cNvCxnSpPr>
          <p:nvPr/>
        </p:nvCxnSpPr>
        <p:spPr>
          <a:xfrm>
            <a:off x="3719052" y="1893116"/>
            <a:ext cx="2310643" cy="774082"/>
          </a:xfrm>
          <a:prstGeom prst="bentConnector3">
            <a:avLst>
              <a:gd name="adj1" fmla="val 50000"/>
            </a:avLst>
          </a:prstGeom>
          <a:ln w="25400">
            <a:solidFill>
              <a:srgbClr val="F371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C956BA3B-A927-2EDB-EAF4-A7440271D62E}"/>
              </a:ext>
            </a:extLst>
          </p:cNvPr>
          <p:cNvSpPr/>
          <p:nvPr/>
        </p:nvSpPr>
        <p:spPr>
          <a:xfrm flipH="1">
            <a:off x="3581400" y="1112066"/>
            <a:ext cx="137652" cy="1562099"/>
          </a:xfrm>
          <a:prstGeom prst="leftBrace">
            <a:avLst/>
          </a:prstGeom>
          <a:ln w="25400">
            <a:solidFill>
              <a:srgbClr val="F371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84C48262-7A89-197F-081E-34D31815E680}"/>
              </a:ext>
            </a:extLst>
          </p:cNvPr>
          <p:cNvSpPr/>
          <p:nvPr/>
        </p:nvSpPr>
        <p:spPr>
          <a:xfrm flipH="1">
            <a:off x="5179545" y="3361311"/>
            <a:ext cx="137652" cy="353637"/>
          </a:xfrm>
          <a:prstGeom prst="leftBrace">
            <a:avLst/>
          </a:prstGeom>
          <a:ln w="25400">
            <a:solidFill>
              <a:srgbClr val="F371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93DF31-D4E1-D825-48EC-FCC27295CE4C}"/>
              </a:ext>
            </a:extLst>
          </p:cNvPr>
          <p:cNvSpPr/>
          <p:nvPr/>
        </p:nvSpPr>
        <p:spPr>
          <a:xfrm>
            <a:off x="6019800" y="2807516"/>
            <a:ext cx="2534142" cy="19740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789AB-DE42-441D-1BA4-FD20766A03B3}"/>
              </a:ext>
            </a:extLst>
          </p:cNvPr>
          <p:cNvSpPr/>
          <p:nvPr/>
        </p:nvSpPr>
        <p:spPr>
          <a:xfrm>
            <a:off x="6029695" y="2552898"/>
            <a:ext cx="747252" cy="22860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F371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7B69A8-22F4-56E2-0412-72BBB5023A70}"/>
              </a:ext>
            </a:extLst>
          </p:cNvPr>
          <p:cNvSpPr/>
          <p:nvPr/>
        </p:nvSpPr>
        <p:spPr>
          <a:xfrm>
            <a:off x="6880588" y="2552898"/>
            <a:ext cx="747252" cy="22860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F371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87B5B-CF75-F252-ACA3-9D14C981B179}"/>
              </a:ext>
            </a:extLst>
          </p:cNvPr>
          <p:cNvSpPr/>
          <p:nvPr/>
        </p:nvSpPr>
        <p:spPr>
          <a:xfrm>
            <a:off x="7706054" y="2552898"/>
            <a:ext cx="823493" cy="22860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F371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Straight Arrow Connector 13">
            <a:extLst>
              <a:ext uri="{FF2B5EF4-FFF2-40B4-BE49-F238E27FC236}">
                <a16:creationId xmlns:a16="http://schemas.microsoft.com/office/drawing/2014/main" id="{003771A2-6C35-3591-6B1E-992DC085F732}"/>
              </a:ext>
            </a:extLst>
          </p:cNvPr>
          <p:cNvCxnSpPr>
            <a:cxnSpLocks/>
            <a:stCxn id="25" idx="1"/>
            <a:endCxn id="6" idx="2"/>
          </p:cNvCxnSpPr>
          <p:nvPr/>
        </p:nvCxnSpPr>
        <p:spPr>
          <a:xfrm flipV="1">
            <a:off x="5317197" y="2781498"/>
            <a:ext cx="1937017" cy="756632"/>
          </a:xfrm>
          <a:prstGeom prst="bentConnector2">
            <a:avLst/>
          </a:prstGeom>
          <a:ln w="25400">
            <a:solidFill>
              <a:srgbClr val="F371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40171088-D677-023B-CABD-CE8B1EAA72DD}"/>
              </a:ext>
            </a:extLst>
          </p:cNvPr>
          <p:cNvSpPr/>
          <p:nvPr/>
        </p:nvSpPr>
        <p:spPr>
          <a:xfrm flipH="1">
            <a:off x="3443748" y="4175093"/>
            <a:ext cx="137652" cy="353637"/>
          </a:xfrm>
          <a:prstGeom prst="leftBrace">
            <a:avLst/>
          </a:prstGeom>
          <a:ln w="25400">
            <a:solidFill>
              <a:srgbClr val="F371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Straight Arrow Connector 13">
            <a:extLst>
              <a:ext uri="{FF2B5EF4-FFF2-40B4-BE49-F238E27FC236}">
                <a16:creationId xmlns:a16="http://schemas.microsoft.com/office/drawing/2014/main" id="{7C274F2E-126E-D0DC-A4FE-BE27AEBD85AD}"/>
              </a:ext>
            </a:extLst>
          </p:cNvPr>
          <p:cNvCxnSpPr>
            <a:cxnSpLocks/>
            <a:stCxn id="29" idx="1"/>
            <a:endCxn id="7" idx="2"/>
          </p:cNvCxnSpPr>
          <p:nvPr/>
        </p:nvCxnSpPr>
        <p:spPr>
          <a:xfrm flipV="1">
            <a:off x="3581400" y="2781498"/>
            <a:ext cx="4536401" cy="1570414"/>
          </a:xfrm>
          <a:prstGeom prst="bentConnector2">
            <a:avLst/>
          </a:prstGeom>
          <a:ln w="25400">
            <a:solidFill>
              <a:srgbClr val="F371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3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1CA8-43CA-D4E4-88BD-41C42B42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idee vraagstukkaart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B73C7-97BD-EBA7-91EE-0F477B6429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Vraagstuk</a:t>
            </a:r>
          </a:p>
          <a:p>
            <a:r>
              <a:rPr lang="nl-NL" dirty="0"/>
              <a:t>Duidelijk</a:t>
            </a:r>
          </a:p>
          <a:p>
            <a:r>
              <a:rPr lang="nl-NL" dirty="0"/>
              <a:t>Uitvoerbaar</a:t>
            </a:r>
          </a:p>
          <a:p>
            <a:r>
              <a:rPr lang="nl-NL" dirty="0"/>
              <a:t>Realistisch</a:t>
            </a:r>
          </a:p>
          <a:p>
            <a:r>
              <a:rPr lang="nl-NL" dirty="0"/>
              <a:t>Termijn?</a:t>
            </a:r>
          </a:p>
          <a:p>
            <a:r>
              <a:rPr lang="nl-NL" dirty="0"/>
              <a:t>Belang?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19435A7-4DD0-1BE2-E088-C67AF32827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217029"/>
            <a:ext cx="4343400" cy="3395241"/>
          </a:xfrm>
        </p:spPr>
      </p:pic>
    </p:spTree>
    <p:extLst>
      <p:ext uri="{BB962C8B-B14F-4D97-AF65-F5344CB8AC3E}">
        <p14:creationId xmlns:p14="http://schemas.microsoft.com/office/powerpoint/2010/main" val="1810100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1CA8-43CA-D4E4-88BD-41C42B42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idee afspraak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B73C7-97BD-EBA7-91EE-0F477B6429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Optie 1:</a:t>
            </a:r>
          </a:p>
          <a:p>
            <a:r>
              <a:rPr lang="nl-NL" dirty="0"/>
              <a:t>Zelf doen 8 uur </a:t>
            </a:r>
          </a:p>
          <a:p>
            <a:r>
              <a:rPr lang="nl-NL" dirty="0"/>
              <a:t>Begeleiding 2 uur</a:t>
            </a:r>
          </a:p>
          <a:p>
            <a:r>
              <a:rPr lang="nl-NL" dirty="0"/>
              <a:t>(daarna volgende zelf)</a:t>
            </a:r>
          </a:p>
          <a:p>
            <a:pPr marL="0" indent="0">
              <a:buNone/>
            </a:pPr>
            <a:r>
              <a:rPr lang="nl-NL" dirty="0"/>
              <a:t>Optie 2:</a:t>
            </a:r>
          </a:p>
          <a:p>
            <a:r>
              <a:rPr lang="nl-NL" dirty="0"/>
              <a:t>Studenten (alleen indirecte uren</a:t>
            </a:r>
          </a:p>
          <a:p>
            <a:r>
              <a:rPr lang="nl-NL" dirty="0"/>
              <a:t>Geen resultaat of inzet verplichting door studenten</a:t>
            </a:r>
          </a:p>
          <a:p>
            <a:pPr marL="0" indent="0">
              <a:buNone/>
            </a:pPr>
            <a:r>
              <a:rPr lang="nl-NL" dirty="0"/>
              <a:t>Optie 3:</a:t>
            </a:r>
          </a:p>
          <a:p>
            <a:r>
              <a:rPr lang="nl-NL" dirty="0"/>
              <a:t>Volledig laten uitvoeren door </a:t>
            </a:r>
            <a:r>
              <a:rPr lang="nl-NL" dirty="0" err="1"/>
              <a:t>EnTranCe</a:t>
            </a:r>
            <a:endParaRPr lang="nl-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E037F2-88C1-F99B-FF0D-36210BD608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236318"/>
            <a:ext cx="4343400" cy="3356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9E70DB-18D2-1D24-C142-13FE4DE96522}"/>
              </a:ext>
            </a:extLst>
          </p:cNvPr>
          <p:cNvSpPr/>
          <p:nvPr/>
        </p:nvSpPr>
        <p:spPr>
          <a:xfrm>
            <a:off x="2362200" y="2647950"/>
            <a:ext cx="609600" cy="22860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F371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37116"/>
                </a:solidFill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0DE96-AC09-6F42-A746-F20459150ABF}"/>
              </a:ext>
            </a:extLst>
          </p:cNvPr>
          <p:cNvSpPr/>
          <p:nvPr/>
        </p:nvSpPr>
        <p:spPr>
          <a:xfrm>
            <a:off x="3048000" y="2647950"/>
            <a:ext cx="609600" cy="22860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F371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37116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59B54-1E20-8369-43F5-6508BC4AE8CA}"/>
              </a:ext>
            </a:extLst>
          </p:cNvPr>
          <p:cNvSpPr/>
          <p:nvPr/>
        </p:nvSpPr>
        <p:spPr>
          <a:xfrm>
            <a:off x="3748507" y="2647950"/>
            <a:ext cx="671093" cy="22860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F371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3711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446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C639-B19E-75CE-3B9F-5A4B8C43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Bekostiging uren (Factuur)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17826-CAD1-3564-9A56-6772D95CFB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*Factuur op basis van: </a:t>
            </a:r>
          </a:p>
          <a:p>
            <a:r>
              <a:rPr lang="nl-NL" dirty="0"/>
              <a:t>gekozen scenario’s e.g. ondersteuning, volledige uitvoering of met studenten</a:t>
            </a:r>
          </a:p>
          <a:p>
            <a:r>
              <a:rPr lang="nl-NL" dirty="0"/>
              <a:t>Gekozen toolkaarten (aantal)</a:t>
            </a:r>
          </a:p>
          <a:p>
            <a:r>
              <a:rPr lang="nl-NL" dirty="0"/>
              <a:t>Uren op toolkaart nodig voor support of volledige uitvoering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*Hiervoor wordt een </a:t>
            </a:r>
            <a:r>
              <a:rPr lang="nl-NL" dirty="0" err="1"/>
              <a:t>HanzePro</a:t>
            </a:r>
            <a:r>
              <a:rPr lang="nl-NL" dirty="0"/>
              <a:t> proces voor ontwikkeld</a:t>
            </a:r>
          </a:p>
        </p:txBody>
      </p:sp>
      <p:pic>
        <p:nvPicPr>
          <p:cNvPr id="2050" name="Picture 2" descr="Cursus Offerte maken">
            <a:extLst>
              <a:ext uri="{FF2B5EF4-FFF2-40B4-BE49-F238E27FC236}">
                <a16:creationId xmlns:a16="http://schemas.microsoft.com/office/drawing/2014/main" id="{0DEA6813-66DD-8A8A-E194-88588E3C4AB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395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81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D17B-065A-0E83-AE18-C61E8B44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document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A12909-7063-8D24-ACFB-55C1A50D6A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110" y="2356219"/>
            <a:ext cx="3505200" cy="13583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F7E13-2CF2-F594-2891-6C9E502857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Meerdere opdrachten uitzetten binnen </a:t>
            </a:r>
            <a:r>
              <a:rPr lang="nl-NL" dirty="0" err="1"/>
              <a:t>learning</a:t>
            </a:r>
            <a:r>
              <a:rPr lang="nl-NL" dirty="0"/>
              <a:t>-community</a:t>
            </a:r>
          </a:p>
          <a:p>
            <a:r>
              <a:rPr lang="nl-NL" dirty="0"/>
              <a:t>Gebruiken als overzicht opdrachten</a:t>
            </a:r>
          </a:p>
          <a:p>
            <a:r>
              <a:rPr lang="nl-NL" dirty="0"/>
              <a:t>Gebruiken voor acquisitie studenten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D660ED-53B5-A8E0-17DE-2D582521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71550"/>
            <a:ext cx="3388692" cy="1384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6B92AD-0CEA-A94F-E23C-84D560C81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10" y="3751335"/>
            <a:ext cx="3048000" cy="10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69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EA540-5351-4B76-90CB-135E7AC4E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 </a:t>
            </a:r>
            <a:r>
              <a:rPr lang="en-US" dirty="0" err="1"/>
              <a:t>wij</a:t>
            </a:r>
            <a:r>
              <a:rPr lang="en-US" dirty="0"/>
              <a:t> het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proberen</a:t>
            </a:r>
            <a:endParaRPr lang="en-US" dirty="0"/>
          </a:p>
        </p:txBody>
      </p:sp>
      <p:sp>
        <p:nvSpPr>
          <p:cNvPr id="39937" name="Tijdelijke aanduiding voor inhoud 2"/>
          <p:cNvSpPr>
            <a:spLocks noGrp="1"/>
          </p:cNvSpPr>
          <p:nvPr>
            <p:ph type="subTitle" idx="1"/>
          </p:nvPr>
        </p:nvSpPr>
        <p:spPr bwMode="auto"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8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alt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31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72D5-7F88-468E-95C5-92628C8AD5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FACC7D-F494-390B-8C6C-6E44D1379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L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L" sz="1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Ing. Frank Pierie</a:t>
            </a:r>
            <a:endParaRPr lang="en-NL" sz="2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L" sz="16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 researcher | Lecturer | Hanze University of Applied Sciences | Hanze Research Centre - Energy | </a:t>
            </a:r>
            <a:r>
              <a:rPr lang="en-US" sz="18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Mail address: Hanze University of applied science, P.O. box 3037, 9701 DA Groningen, The Netherlands |Visiting address: </a:t>
            </a:r>
            <a:r>
              <a:rPr lang="en-US" sz="18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Nijenborgh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9747 AG Groningen|</a:t>
            </a:r>
            <a:b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T:  +31 (0)50 595 4640 |M:  +31 (0)6 510 67 674 | E:  </a:t>
            </a:r>
            <a:r>
              <a:rPr lang="en-US" sz="1800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f.pierie@pl.hanze.nl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L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5010838-3B01-A138-F5EC-F4FAFE66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EA540-5351-4B76-90CB-135E7AC4E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Inleiding</a:t>
            </a:r>
            <a:r>
              <a:rPr lang="en-US" dirty="0"/>
              <a:t> van A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Duurzaam</a:t>
            </a:r>
            <a:endParaRPr lang="en-US" dirty="0"/>
          </a:p>
        </p:txBody>
      </p:sp>
      <p:sp>
        <p:nvSpPr>
          <p:cNvPr id="39937" name="Tijdelijke aanduiding voor inhoud 2"/>
          <p:cNvSpPr>
            <a:spLocks noGrp="1"/>
          </p:cNvSpPr>
          <p:nvPr>
            <p:ph type="subTitle" idx="1"/>
          </p:nvPr>
        </p:nvSpPr>
        <p:spPr bwMode="auto"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huidige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 is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PowerNodes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waarmee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duurzame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wijk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gemodelleerd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6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47BB-4F1E-48BD-BD8E-CC713F52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839200" cy="683568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We willen Van A naar Duurzaam</a:t>
            </a:r>
          </a:p>
        </p:txBody>
      </p:sp>
      <p:cxnSp>
        <p:nvCxnSpPr>
          <p:cNvPr id="4" name="Rechte verbindingslijn met pijl 24">
            <a:extLst>
              <a:ext uri="{FF2B5EF4-FFF2-40B4-BE49-F238E27FC236}">
                <a16:creationId xmlns:a16="http://schemas.microsoft.com/office/drawing/2014/main" id="{DB389C35-FD32-456D-B8C7-72B9B87146EB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496821" y="971550"/>
            <a:ext cx="7885180" cy="3592004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971E6B8A-3AEC-4C1C-8F93-E22AB7E53BF8}"/>
              </a:ext>
            </a:extLst>
          </p:cNvPr>
          <p:cNvSpPr txBox="1"/>
          <p:nvPr/>
        </p:nvSpPr>
        <p:spPr>
          <a:xfrm>
            <a:off x="76200" y="4332721"/>
            <a:ext cx="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kstvak 5">
            <a:extLst>
              <a:ext uri="{FF2B5EF4-FFF2-40B4-BE49-F238E27FC236}">
                <a16:creationId xmlns:a16="http://schemas.microsoft.com/office/drawing/2014/main" id="{9D9CE5D1-1081-45A1-9B54-F6073B69A426}"/>
              </a:ext>
            </a:extLst>
          </p:cNvPr>
          <p:cNvSpPr txBox="1"/>
          <p:nvPr/>
        </p:nvSpPr>
        <p:spPr>
          <a:xfrm>
            <a:off x="7543800" y="50988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37116"/>
                </a:solidFill>
              </a:rPr>
              <a:t>Duurzaam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21E73-0140-4AEE-8FA5-2450A299B15B}"/>
              </a:ext>
            </a:extLst>
          </p:cNvPr>
          <p:cNvSpPr txBox="1"/>
          <p:nvPr/>
        </p:nvSpPr>
        <p:spPr>
          <a:xfrm rot="20143371">
            <a:off x="612072" y="2193344"/>
            <a:ext cx="753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Hoe krijg je iedereen zover dat ze mee gaan?</a:t>
            </a:r>
          </a:p>
        </p:txBody>
      </p:sp>
    </p:spTree>
    <p:extLst>
      <p:ext uri="{BB962C8B-B14F-4D97-AF65-F5344CB8AC3E}">
        <p14:creationId xmlns:p14="http://schemas.microsoft.com/office/powerpoint/2010/main" val="24320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8C1DF-9471-47C5-8BBB-645AF52B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Huidig: Veel spelers maar geen team</a:t>
            </a:r>
          </a:p>
        </p:txBody>
      </p:sp>
      <p:pic>
        <p:nvPicPr>
          <p:cNvPr id="4098" name="Picture 2" descr="Image result for fc knudde">
            <a:extLst>
              <a:ext uri="{FF2B5EF4-FFF2-40B4-BE49-F238E27FC236}">
                <a16:creationId xmlns:a16="http://schemas.microsoft.com/office/drawing/2014/main" id="{A9F7CFDB-3771-4511-9891-2C266BFF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35" y="914400"/>
            <a:ext cx="5739465" cy="38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ikkie terug jaap">
            <a:extLst>
              <a:ext uri="{FF2B5EF4-FFF2-40B4-BE49-F238E27FC236}">
                <a16:creationId xmlns:a16="http://schemas.microsoft.com/office/drawing/2014/main" id="{01716C20-BC7F-45AB-99E7-E72217DC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71550"/>
            <a:ext cx="3199293" cy="16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0B44E0-420C-4B09-9B50-665BF60AFC13}"/>
              </a:ext>
            </a:extLst>
          </p:cNvPr>
          <p:cNvCxnSpPr/>
          <p:nvPr/>
        </p:nvCxnSpPr>
        <p:spPr>
          <a:xfrm>
            <a:off x="2514600" y="1809750"/>
            <a:ext cx="5562600" cy="2209800"/>
          </a:xfrm>
          <a:prstGeom prst="straightConnector1">
            <a:avLst/>
          </a:prstGeom>
          <a:ln w="50800">
            <a:solidFill>
              <a:srgbClr val="F3711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5">
            <a:extLst>
              <a:ext uri="{FF2B5EF4-FFF2-40B4-BE49-F238E27FC236}">
                <a16:creationId xmlns:a16="http://schemas.microsoft.com/office/drawing/2014/main" id="{8F2BFA8A-E6A6-453A-8843-4884CF0CD749}"/>
              </a:ext>
            </a:extLst>
          </p:cNvPr>
          <p:cNvSpPr txBox="1"/>
          <p:nvPr/>
        </p:nvSpPr>
        <p:spPr>
          <a:xfrm>
            <a:off x="131907" y="2780217"/>
            <a:ext cx="299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En de spelers begrijpen elkaar ook niet altijd </a:t>
            </a:r>
          </a:p>
        </p:txBody>
      </p:sp>
      <p:cxnSp>
        <p:nvCxnSpPr>
          <p:cNvPr id="8" name="Rechte verbindingslijn met pijl 24">
            <a:extLst>
              <a:ext uri="{FF2B5EF4-FFF2-40B4-BE49-F238E27FC236}">
                <a16:creationId xmlns:a16="http://schemas.microsoft.com/office/drawing/2014/main" id="{4DCC241F-CD94-4A40-98A9-FC95EE75044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124200" y="2908413"/>
            <a:ext cx="2171700" cy="656634"/>
          </a:xfrm>
          <a:prstGeom prst="straightConnector1">
            <a:avLst/>
          </a:prstGeom>
          <a:ln w="31750">
            <a:solidFill>
              <a:srgbClr val="F37116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6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47BB-4F1E-48BD-BD8E-CC713F52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250"/>
            <a:ext cx="8839200" cy="857250"/>
          </a:xfrm>
        </p:spPr>
        <p:txBody>
          <a:bodyPr>
            <a:normAutofit/>
          </a:bodyPr>
          <a:lstStyle/>
          <a:p>
            <a:pPr algn="l"/>
            <a:r>
              <a:rPr lang="nl-NL" sz="3600" dirty="0"/>
              <a:t>Hoe kunnen we dit ondersteunen?</a:t>
            </a:r>
          </a:p>
        </p:txBody>
      </p:sp>
      <p:cxnSp>
        <p:nvCxnSpPr>
          <p:cNvPr id="4" name="Rechte verbindingslijn met pijl 24">
            <a:extLst>
              <a:ext uri="{FF2B5EF4-FFF2-40B4-BE49-F238E27FC236}">
                <a16:creationId xmlns:a16="http://schemas.microsoft.com/office/drawing/2014/main" id="{DB389C35-FD32-456D-B8C7-72B9B87146EB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496821" y="971550"/>
            <a:ext cx="7885180" cy="3592004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971E6B8A-3AEC-4C1C-8F93-E22AB7E53BF8}"/>
              </a:ext>
            </a:extLst>
          </p:cNvPr>
          <p:cNvSpPr txBox="1"/>
          <p:nvPr/>
        </p:nvSpPr>
        <p:spPr>
          <a:xfrm>
            <a:off x="76200" y="4332721"/>
            <a:ext cx="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kstvak 5">
            <a:extLst>
              <a:ext uri="{FF2B5EF4-FFF2-40B4-BE49-F238E27FC236}">
                <a16:creationId xmlns:a16="http://schemas.microsoft.com/office/drawing/2014/main" id="{9D9CE5D1-1081-45A1-9B54-F6073B69A426}"/>
              </a:ext>
            </a:extLst>
          </p:cNvPr>
          <p:cNvSpPr txBox="1"/>
          <p:nvPr/>
        </p:nvSpPr>
        <p:spPr>
          <a:xfrm>
            <a:off x="7543800" y="50988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37116"/>
                </a:solidFill>
              </a:rPr>
              <a:t>Duurzaam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26FC42AB-D5C8-43D0-83E4-665C1CC550F2}"/>
              </a:ext>
            </a:extLst>
          </p:cNvPr>
          <p:cNvSpPr txBox="1"/>
          <p:nvPr/>
        </p:nvSpPr>
        <p:spPr>
          <a:xfrm>
            <a:off x="7093585" y="18097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Duidelijk doel</a:t>
            </a:r>
            <a:endParaRPr lang="nl-NL" sz="2400" dirty="0">
              <a:solidFill>
                <a:schemeClr val="bg1"/>
              </a:solidFill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6E1DB9D9-745E-47EC-950C-BBA6A1408816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 flipV="1">
            <a:off x="496826" y="1441025"/>
            <a:ext cx="493777" cy="3035724"/>
          </a:xfrm>
          <a:prstGeom prst="bentConnector2">
            <a:avLst/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C561FA8-A01D-4991-843E-895731E8546B}"/>
              </a:ext>
            </a:extLst>
          </p:cNvPr>
          <p:cNvCxnSpPr>
            <a:cxnSpLocks/>
            <a:stCxn id="11" idx="0"/>
          </p:cNvCxnSpPr>
          <p:nvPr/>
        </p:nvCxnSpPr>
        <p:spPr>
          <a:xfrm rot="5400000" flipH="1" flipV="1">
            <a:off x="7845317" y="1311168"/>
            <a:ext cx="737450" cy="25971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5">
            <a:extLst>
              <a:ext uri="{FF2B5EF4-FFF2-40B4-BE49-F238E27FC236}">
                <a16:creationId xmlns:a16="http://schemas.microsoft.com/office/drawing/2014/main" id="{4595EDBD-AEDE-43A7-9420-4C5CBAC8220B}"/>
              </a:ext>
            </a:extLst>
          </p:cNvPr>
          <p:cNvSpPr txBox="1"/>
          <p:nvPr/>
        </p:nvSpPr>
        <p:spPr>
          <a:xfrm>
            <a:off x="3505201" y="1902568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Voorbereiding</a:t>
            </a:r>
          </a:p>
          <a:p>
            <a:r>
              <a:rPr lang="nl-NL" sz="2400" dirty="0">
                <a:solidFill>
                  <a:schemeClr val="bg1"/>
                </a:solidFill>
              </a:rPr>
              <a:t>(Plan)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072A21C-AC5E-4DD6-932A-6EFFEDC071DC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 flipV="1">
            <a:off x="3352801" y="2318067"/>
            <a:ext cx="152400" cy="863282"/>
          </a:xfrm>
          <a:prstGeom prst="bentConnector2">
            <a:avLst/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5">
            <a:extLst>
              <a:ext uri="{FF2B5EF4-FFF2-40B4-BE49-F238E27FC236}">
                <a16:creationId xmlns:a16="http://schemas.microsoft.com/office/drawing/2014/main" id="{D993E704-5CC3-4723-B9E0-2BFDF5852CFA}"/>
              </a:ext>
            </a:extLst>
          </p:cNvPr>
          <p:cNvSpPr txBox="1"/>
          <p:nvPr/>
        </p:nvSpPr>
        <p:spPr>
          <a:xfrm>
            <a:off x="1676400" y="37219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bg1"/>
                </a:solidFill>
              </a:rPr>
              <a:t>Tegenslag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</a:rPr>
              <a:t>(Verkeerde afslag)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8F60874-BD71-43C9-916E-05F5AAB21B6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4114800" y="2952750"/>
            <a:ext cx="228600" cy="1184702"/>
          </a:xfrm>
          <a:prstGeom prst="bentConnector2">
            <a:avLst/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5">
            <a:extLst>
              <a:ext uri="{FF2B5EF4-FFF2-40B4-BE49-F238E27FC236}">
                <a16:creationId xmlns:a16="http://schemas.microsoft.com/office/drawing/2014/main" id="{5F2B5D32-AEC1-40E7-AC90-D1D50E1C94AC}"/>
              </a:ext>
            </a:extLst>
          </p:cNvPr>
          <p:cNvSpPr txBox="1"/>
          <p:nvPr/>
        </p:nvSpPr>
        <p:spPr>
          <a:xfrm>
            <a:off x="3276600" y="81915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bg1"/>
                </a:solidFill>
              </a:rPr>
              <a:t>Blijven navigeren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</a:rPr>
              <a:t>(Monitoring)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4F7093A-D020-4381-9A23-4926E1B298D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5715000" y="1234649"/>
            <a:ext cx="228600" cy="737451"/>
          </a:xfrm>
          <a:prstGeom prst="bentConnector2">
            <a:avLst/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5">
            <a:extLst>
              <a:ext uri="{FF2B5EF4-FFF2-40B4-BE49-F238E27FC236}">
                <a16:creationId xmlns:a16="http://schemas.microsoft.com/office/drawing/2014/main" id="{94E30F4D-0206-480B-908F-8AE62BDEFB19}"/>
              </a:ext>
            </a:extLst>
          </p:cNvPr>
          <p:cNvSpPr txBox="1"/>
          <p:nvPr/>
        </p:nvSpPr>
        <p:spPr>
          <a:xfrm>
            <a:off x="990602" y="1025526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Mensen mee</a:t>
            </a:r>
          </a:p>
          <a:p>
            <a:r>
              <a:rPr lang="nl-NL" sz="2400" dirty="0">
                <a:solidFill>
                  <a:schemeClr val="bg1"/>
                </a:solidFill>
              </a:rPr>
              <a:t>(Draagvlak)</a:t>
            </a:r>
          </a:p>
        </p:txBody>
      </p:sp>
      <p:sp>
        <p:nvSpPr>
          <p:cNvPr id="37" name="Tekstvak 5">
            <a:extLst>
              <a:ext uri="{FF2B5EF4-FFF2-40B4-BE49-F238E27FC236}">
                <a16:creationId xmlns:a16="http://schemas.microsoft.com/office/drawing/2014/main" id="{0D0602AD-E8FB-4B7A-985C-08D90B96D03A}"/>
              </a:ext>
            </a:extLst>
          </p:cNvPr>
          <p:cNvSpPr txBox="1"/>
          <p:nvPr/>
        </p:nvSpPr>
        <p:spPr>
          <a:xfrm>
            <a:off x="1181102" y="204058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Gezamenlijk</a:t>
            </a:r>
          </a:p>
          <a:p>
            <a:r>
              <a:rPr lang="nl-NL" sz="2400" dirty="0">
                <a:solidFill>
                  <a:schemeClr val="bg1"/>
                </a:solidFill>
              </a:rPr>
              <a:t>Boer of dokter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BCF2D30C-AA16-4C51-8623-2337CB876E01}"/>
              </a:ext>
            </a:extLst>
          </p:cNvPr>
          <p:cNvCxnSpPr>
            <a:cxnSpLocks/>
            <a:stCxn id="37" idx="1"/>
          </p:cNvCxnSpPr>
          <p:nvPr/>
        </p:nvCxnSpPr>
        <p:spPr>
          <a:xfrm rot="10800000" flipV="1">
            <a:off x="952502" y="2456081"/>
            <a:ext cx="228600" cy="1777048"/>
          </a:xfrm>
          <a:prstGeom prst="bentConnector2">
            <a:avLst/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A6C27FD-DDD5-4492-B9CB-AB49B5872194}"/>
              </a:ext>
            </a:extLst>
          </p:cNvPr>
          <p:cNvSpPr/>
          <p:nvPr/>
        </p:nvSpPr>
        <p:spPr>
          <a:xfrm>
            <a:off x="7543800" y="2571750"/>
            <a:ext cx="1371600" cy="685800"/>
          </a:xfrm>
          <a:prstGeom prst="cloudCallout">
            <a:avLst>
              <a:gd name="adj1" fmla="val 60119"/>
              <a:gd name="adj2" fmla="val 103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ONS?</a:t>
            </a:r>
          </a:p>
        </p:txBody>
      </p:sp>
    </p:spTree>
    <p:extLst>
      <p:ext uri="{BB962C8B-B14F-4D97-AF65-F5344CB8AC3E}">
        <p14:creationId xmlns:p14="http://schemas.microsoft.com/office/powerpoint/2010/main" val="19186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8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EA540-5351-4B76-90CB-135E7AC4E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 A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ToolBox</a:t>
            </a:r>
            <a:endParaRPr lang="en-US" dirty="0"/>
          </a:p>
        </p:txBody>
      </p:sp>
      <p:sp>
        <p:nvSpPr>
          <p:cNvPr id="39937" name="Tijdelijke aanduiding voor inhoud 2"/>
          <p:cNvSpPr>
            <a:spLocks noGrp="1"/>
          </p:cNvSpPr>
          <p:nvPr>
            <p:ph type="subTitle" idx="1"/>
          </p:nvPr>
        </p:nvSpPr>
        <p:spPr bwMode="auto"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voorstel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Stakeholders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ondersteunen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vanuit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Hanze/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7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E69C-5F3D-27B8-4959-3E59181D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14475" y="1514475"/>
            <a:ext cx="4781550" cy="1752600"/>
          </a:xfrm>
        </p:spPr>
        <p:txBody>
          <a:bodyPr>
            <a:normAutofit/>
          </a:bodyPr>
          <a:lstStyle/>
          <a:p>
            <a:r>
              <a:rPr lang="en-US" sz="4800" dirty="0"/>
              <a:t>The toolbox </a:t>
            </a:r>
            <a:r>
              <a:rPr lang="en-US" sz="4800" dirty="0" err="1"/>
              <a:t>aanpak</a:t>
            </a:r>
            <a:r>
              <a:rPr lang="en-US" sz="4800" dirty="0"/>
              <a:t>??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6B5B0BE-2C48-5768-D6F8-B42AAFD33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44350"/>
            <a:ext cx="6858000" cy="4737200"/>
          </a:xfrm>
        </p:spPr>
      </p:pic>
    </p:spTree>
    <p:extLst>
      <p:ext uri="{BB962C8B-B14F-4D97-AF65-F5344CB8AC3E}">
        <p14:creationId xmlns:p14="http://schemas.microsoft.com/office/powerpoint/2010/main" val="103470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ACC33-4751-8BFC-6B1B-06D8D0C1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Binnen de </a:t>
            </a:r>
            <a:r>
              <a:rPr lang="nl-NL" dirty="0" err="1"/>
              <a:t>toolbox</a:t>
            </a:r>
            <a:r>
              <a:rPr lang="nl-NL" dirty="0"/>
              <a:t> meerdere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0DA5C-6CC4-08FA-6467-5A363D77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1" y="1200150"/>
            <a:ext cx="4190499" cy="323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60F1F7-45EE-8B59-2A7F-27806479A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00150"/>
            <a:ext cx="4127829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108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abloon EnTranCe CoE Energy NL.pptx [Read-Only]" id="{0F042021-E075-4478-AAE0-27FBAA88F4E3}" vid="{201A4199-44DF-450E-9C7F-79017CAB95A8}"/>
    </a:ext>
  </a:extLst>
</a:theme>
</file>

<file path=ppt/theme/theme4.xml><?xml version="1.0" encoding="utf-8"?>
<a:theme xmlns:a="http://schemas.openxmlformats.org/drawingml/2006/main" name="4 - Vervolg met beeld en tekst">
  <a:themeElements>
    <a:clrScheme name="Hanze Hogeschool">
      <a:dk1>
        <a:srgbClr val="000000"/>
      </a:dk1>
      <a:lt1>
        <a:srgbClr val="FFFFFF"/>
      </a:lt1>
      <a:dk2>
        <a:srgbClr val="CF7B00"/>
      </a:dk2>
      <a:lt2>
        <a:srgbClr val="3E3E41"/>
      </a:lt2>
      <a:accent1>
        <a:srgbClr val="FEFFFF"/>
      </a:accent1>
      <a:accent2>
        <a:srgbClr val="FEFFFF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D07C00"/>
      </a:hlink>
      <a:folHlink>
        <a:srgbClr val="3E3E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abloon EnTranCe CoE Energy NL.pptx [Read-Only]" id="{0F042021-E075-4478-AAE0-27FBAA88F4E3}" vid="{2E49548C-E1E8-4297-ABA5-C6D47806933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FE957C2CA7646A9640F1287A54432" ma:contentTypeVersion="6" ma:contentTypeDescription="Een nieuw document maken." ma:contentTypeScope="" ma:versionID="895ec8b8297caed5c299efb324f28a42">
  <xsd:schema xmlns:xsd="http://www.w3.org/2001/XMLSchema" xmlns:xs="http://www.w3.org/2001/XMLSchema" xmlns:p="http://schemas.microsoft.com/office/2006/metadata/properties" xmlns:ns2="8502c250-3fc1-418a-b0ae-573ed2add31c" xmlns:ns3="ee08a369-1f99-46e7-84a6-830c88119805" targetNamespace="http://schemas.microsoft.com/office/2006/metadata/properties" ma:root="true" ma:fieldsID="7d6ab52a3015a610e9e8897c60a97bde" ns2:_="" ns3:_="">
    <xsd:import namespace="8502c250-3fc1-418a-b0ae-573ed2add31c"/>
    <xsd:import namespace="ee08a369-1f99-46e7-84a6-830c881198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2c250-3fc1-418a-b0ae-573ed2add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8a369-1f99-46e7-84a6-830c881198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D86816-2ABB-4384-8A32-321B5D677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2c250-3fc1-418a-b0ae-573ed2add31c"/>
    <ds:schemaRef ds:uri="ee08a369-1f99-46e7-84a6-830c88119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1B64B5-0954-4918-A1AD-BBA11CCA4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387EF4-0575-456A-B9BA-851B186C1199}">
  <ds:schemaRefs>
    <ds:schemaRef ds:uri="http://purl.org/dc/elements/1.1/"/>
    <ds:schemaRef ds:uri="http://www.w3.org/XML/1998/namespace"/>
    <ds:schemaRef ds:uri="ee08a369-1f99-46e7-84a6-830c88119805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8502c250-3fc1-418a-b0ae-573ed2add3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On-screen Show (16:9)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Custom Design</vt:lpstr>
      <vt:lpstr>Office Theme</vt:lpstr>
      <vt:lpstr>4_Aangepast ontwerp</vt:lpstr>
      <vt:lpstr>4 - Vervolg met beeld en tekst</vt:lpstr>
      <vt:lpstr>3_Aangepast ontwerp</vt:lpstr>
      <vt:lpstr>‘De energietransitie routekaart’</vt:lpstr>
      <vt:lpstr>Energy System Integration modeling group</vt:lpstr>
      <vt:lpstr>Inleiding van A naar Duurzaam</vt:lpstr>
      <vt:lpstr>We willen Van A naar Duurzaam</vt:lpstr>
      <vt:lpstr>Huidig: Veel spelers maar geen team</vt:lpstr>
      <vt:lpstr>Hoe kunnen we dit ondersteunen?</vt:lpstr>
      <vt:lpstr>Van A naar Duurzaam ToolBox</vt:lpstr>
      <vt:lpstr>The toolbox aanpak??</vt:lpstr>
      <vt:lpstr>Binnen de toolbox meerdere tools</vt:lpstr>
      <vt:lpstr>Binnen de toolbox meerdere tools</vt:lpstr>
      <vt:lpstr>Voorbeeld van een tool</vt:lpstr>
      <vt:lpstr>THE MODEL: PowerNodes</vt:lpstr>
      <vt:lpstr>Scenario Planner</vt:lpstr>
      <vt:lpstr>Mogelijk doel van de sessie</vt:lpstr>
      <vt:lpstr>Mogelijke inzet van de tool</vt:lpstr>
      <vt:lpstr>Voorbeeld van de toolbox aanpak</vt:lpstr>
      <vt:lpstr>PowerPoint Presentation</vt:lpstr>
      <vt:lpstr>Benodigde uren stakeholders</vt:lpstr>
      <vt:lpstr>PowerPoint Presentation</vt:lpstr>
      <vt:lpstr>Offerte fase</vt:lpstr>
      <vt:lpstr>Verdeling uren op kaartjes</vt:lpstr>
      <vt:lpstr>Voorbeeld idee vraagstukkaart</vt:lpstr>
      <vt:lpstr>Voorbeeld idee afspraak</vt:lpstr>
      <vt:lpstr>Bekostiging uren (Factuur)</vt:lpstr>
      <vt:lpstr>Opdracht document</vt:lpstr>
      <vt:lpstr>Laten wij het uit gaan proberen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Pierie</dc:creator>
  <cp:lastModifiedBy>Pierie F, Frank</cp:lastModifiedBy>
  <cp:revision>27</cp:revision>
  <dcterms:created xsi:type="dcterms:W3CDTF">2006-08-16T00:00:00Z</dcterms:created>
  <dcterms:modified xsi:type="dcterms:W3CDTF">2025-05-31T15:19:54Z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0x010100AE5FE957C2CA7646A9640F1287A54432</vt:lpwstr>
  </property>
  <property fmtid="{D5CDD505-2E9C-101B-9397-08002B2CF9AE}" pid="3" name="MediaServiceImageTags">
    <vt:lpwstr/>
  </property>
</Properties>
</file>