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40"/>
  </p:notesMasterIdLst>
  <p:handoutMasterIdLst>
    <p:handoutMasterId r:id="rId41"/>
  </p:handoutMasterIdLst>
  <p:sldIdLst>
    <p:sldId id="917" r:id="rId6"/>
    <p:sldId id="877" r:id="rId7"/>
    <p:sldId id="919" r:id="rId8"/>
    <p:sldId id="878" r:id="rId9"/>
    <p:sldId id="918" r:id="rId10"/>
    <p:sldId id="912" r:id="rId11"/>
    <p:sldId id="879" r:id="rId12"/>
    <p:sldId id="897" r:id="rId13"/>
    <p:sldId id="900" r:id="rId14"/>
    <p:sldId id="880" r:id="rId15"/>
    <p:sldId id="905" r:id="rId16"/>
    <p:sldId id="882" r:id="rId17"/>
    <p:sldId id="911" r:id="rId18"/>
    <p:sldId id="921" r:id="rId19"/>
    <p:sldId id="915" r:id="rId20"/>
    <p:sldId id="902" r:id="rId21"/>
    <p:sldId id="908" r:id="rId22"/>
    <p:sldId id="904" r:id="rId23"/>
    <p:sldId id="903" r:id="rId24"/>
    <p:sldId id="916" r:id="rId25"/>
    <p:sldId id="910" r:id="rId26"/>
    <p:sldId id="888" r:id="rId27"/>
    <p:sldId id="893" r:id="rId28"/>
    <p:sldId id="920" r:id="rId29"/>
    <p:sldId id="894" r:id="rId30"/>
    <p:sldId id="889" r:id="rId31"/>
    <p:sldId id="896" r:id="rId32"/>
    <p:sldId id="914" r:id="rId33"/>
    <p:sldId id="922" r:id="rId34"/>
    <p:sldId id="923" r:id="rId35"/>
    <p:sldId id="906" r:id="rId36"/>
    <p:sldId id="890" r:id="rId37"/>
    <p:sldId id="821" r:id="rId38"/>
    <p:sldId id="798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078"/>
    <a:srgbClr val="F37116"/>
    <a:srgbClr val="4F81BD"/>
    <a:srgbClr val="EE7F00"/>
    <a:srgbClr val="444444"/>
    <a:srgbClr val="BFBFB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B61D5-6B07-4E72-8924-6309C53F4C63}" v="598" dt="2025-02-08T15:17:38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4" d="100"/>
          <a:sy n="194" d="100"/>
        </p:scale>
        <p:origin x="756" y="1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667CA-9B3C-4514-B1D3-0AB8436B4439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63008-D61A-4387-9290-644E7438F2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58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B3D9D-0775-4051-9C74-200AE08B8CEF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F15C-7DAB-488E-B3B8-AD29136D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OneDrive\1 PhD\5 SIM-GROUP\WE-ENERGY\1) We-Energy Game\3) We-Energy Pictures\Pictures We-Energy game\DSC_0260.JPG">
            <a:extLst>
              <a:ext uri="{FF2B5EF4-FFF2-40B4-BE49-F238E27FC236}">
                <a16:creationId xmlns:a16="http://schemas.microsoft.com/office/drawing/2014/main" id="{C7DFD057-8F30-BF0E-F53C-164FFC7D7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2DD8171-7314-754D-00C4-5DECB6531ADF}"/>
              </a:ext>
            </a:extLst>
          </p:cNvPr>
          <p:cNvSpPr/>
          <p:nvPr userDrawn="1"/>
        </p:nvSpPr>
        <p:spPr bwMode="auto">
          <a:xfrm>
            <a:off x="0" y="2875848"/>
            <a:ext cx="7696200" cy="173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61E5B9D7-4138-FDBE-4933-18BBA7DCED4C}"/>
              </a:ext>
            </a:extLst>
          </p:cNvPr>
          <p:cNvSpPr/>
          <p:nvPr userDrawn="1"/>
        </p:nvSpPr>
        <p:spPr bwMode="auto">
          <a:xfrm>
            <a:off x="1828800" y="2875848"/>
            <a:ext cx="7315200" cy="1731962"/>
          </a:xfrm>
          <a:prstGeom prst="rect">
            <a:avLst/>
          </a:prstGeom>
          <a:solidFill>
            <a:srgbClr val="49A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50F399-2DFB-95E0-C86C-FA009584B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952751"/>
            <a:ext cx="7239000" cy="1143000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endParaRPr lang="nl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0726C9A-975A-116F-3B50-03BA2C36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4171950"/>
            <a:ext cx="7239000" cy="436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F2DE56-B069-7828-F498-1EE14EC0A4D6}"/>
              </a:ext>
            </a:extLst>
          </p:cNvPr>
          <p:cNvSpPr txBox="1">
            <a:spLocks/>
          </p:cNvSpPr>
          <p:nvPr userDrawn="1"/>
        </p:nvSpPr>
        <p:spPr>
          <a:xfrm>
            <a:off x="1447800" y="2863851"/>
            <a:ext cx="42672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i="1" dirty="0">
              <a:solidFill>
                <a:schemeClr val="bg1"/>
              </a:solidFill>
            </a:endParaRPr>
          </a:p>
        </p:txBody>
      </p:sp>
      <p:pic>
        <p:nvPicPr>
          <p:cNvPr id="13" name="Afbeelding 6">
            <a:extLst>
              <a:ext uri="{FF2B5EF4-FFF2-40B4-BE49-F238E27FC236}">
                <a16:creationId xmlns:a16="http://schemas.microsoft.com/office/drawing/2014/main" id="{BD233D4A-1F7B-143F-F8D5-2823D05F1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7150"/>
            <a:ext cx="2153395" cy="469900"/>
          </a:xfrm>
          <a:prstGeom prst="rect">
            <a:avLst/>
          </a:prstGeom>
        </p:spPr>
      </p:pic>
      <p:pic>
        <p:nvPicPr>
          <p:cNvPr id="14" name="Afbeelding 2">
            <a:extLst>
              <a:ext uri="{FF2B5EF4-FFF2-40B4-BE49-F238E27FC236}">
                <a16:creationId xmlns:a16="http://schemas.microsoft.com/office/drawing/2014/main" id="{948DD612-15D6-A3EB-EB65-0951F5A121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52750"/>
            <a:ext cx="160616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e energy game: spelen met de toekomst - Down To Earth Magazine">
            <a:extLst>
              <a:ext uri="{FF2B5EF4-FFF2-40B4-BE49-F238E27FC236}">
                <a16:creationId xmlns:a16="http://schemas.microsoft.com/office/drawing/2014/main" id="{0D219D67-6804-E645-82D7-296272F8B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6">
            <a:extLst>
              <a:ext uri="{FF2B5EF4-FFF2-40B4-BE49-F238E27FC236}">
                <a16:creationId xmlns:a16="http://schemas.microsoft.com/office/drawing/2014/main" id="{E5EE12BC-8168-3ECB-D30C-ECA9B1C9EE06}"/>
              </a:ext>
            </a:extLst>
          </p:cNvPr>
          <p:cNvSpPr/>
          <p:nvPr userDrawn="1"/>
        </p:nvSpPr>
        <p:spPr bwMode="auto">
          <a:xfrm>
            <a:off x="0" y="2875848"/>
            <a:ext cx="7696200" cy="173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0949344-26F9-A503-3B84-2031D876785D}"/>
              </a:ext>
            </a:extLst>
          </p:cNvPr>
          <p:cNvSpPr/>
          <p:nvPr userDrawn="1"/>
        </p:nvSpPr>
        <p:spPr bwMode="auto">
          <a:xfrm>
            <a:off x="1828800" y="2875848"/>
            <a:ext cx="7315200" cy="1731962"/>
          </a:xfrm>
          <a:prstGeom prst="rect">
            <a:avLst/>
          </a:prstGeom>
          <a:solidFill>
            <a:srgbClr val="49A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07470C-DD08-5C9B-FEC5-C10DE5D48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952751"/>
            <a:ext cx="7239000" cy="1143000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endParaRPr lang="nl-NL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52CAAD-8929-254E-F4D7-1095FFA2B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4171950"/>
            <a:ext cx="7239000" cy="436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DD65AF-4A9A-3149-00C3-E645C8C44196}"/>
              </a:ext>
            </a:extLst>
          </p:cNvPr>
          <p:cNvSpPr txBox="1">
            <a:spLocks/>
          </p:cNvSpPr>
          <p:nvPr userDrawn="1"/>
        </p:nvSpPr>
        <p:spPr>
          <a:xfrm>
            <a:off x="1447800" y="2863851"/>
            <a:ext cx="42672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i="1" dirty="0">
              <a:solidFill>
                <a:schemeClr val="bg1"/>
              </a:solidFill>
            </a:endParaRPr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F51D32A4-B198-A4C6-ACF8-59B1A7C49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7150"/>
            <a:ext cx="2153395" cy="469900"/>
          </a:xfrm>
          <a:prstGeom prst="rect">
            <a:avLst/>
          </a:prstGeom>
        </p:spPr>
      </p:pic>
      <p:pic>
        <p:nvPicPr>
          <p:cNvPr id="13" name="Afbeelding 2">
            <a:extLst>
              <a:ext uri="{FF2B5EF4-FFF2-40B4-BE49-F238E27FC236}">
                <a16:creationId xmlns:a16="http://schemas.microsoft.com/office/drawing/2014/main" id="{53F6633E-E23E-75DE-720B-CA2BCFC01A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52750"/>
            <a:ext cx="160616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" y="895350"/>
            <a:ext cx="8991600" cy="1219200"/>
          </a:xfrm>
          <a:solidFill>
            <a:srgbClr val="49A078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6200" y="2190750"/>
            <a:ext cx="89916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6200" y="4095750"/>
            <a:ext cx="8991600" cy="228600"/>
          </a:xfrm>
          <a:prstGeom prst="rect">
            <a:avLst/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3950"/>
            <a:ext cx="4343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343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51335"/>
            <a:ext cx="43449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31156"/>
            <a:ext cx="43449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465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46574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Entrance groninge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6" descr="Image result for Entrance groningen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18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948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23950"/>
            <a:ext cx="8839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9300" y="485775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hthoek 6"/>
          <p:cNvSpPr/>
          <p:nvPr userDrawn="1"/>
        </p:nvSpPr>
        <p:spPr bwMode="auto">
          <a:xfrm>
            <a:off x="0" y="4821080"/>
            <a:ext cx="9144000" cy="1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 sz="1800"/>
          </a:p>
        </p:txBody>
      </p:sp>
      <p:pic>
        <p:nvPicPr>
          <p:cNvPr id="19" name="Picture 18" descr="A puzzle with different colored pieces&#10;&#10;AI-generated content may be incorrect.">
            <a:extLst>
              <a:ext uri="{FF2B5EF4-FFF2-40B4-BE49-F238E27FC236}">
                <a16:creationId xmlns:a16="http://schemas.microsoft.com/office/drawing/2014/main" id="{AF08FE98-14F7-43E3-7D82-88C700D2EF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" y="4857750"/>
            <a:ext cx="274865" cy="2738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40F67-D77C-7BF2-9217-1FE8EDC20599}"/>
              </a:ext>
            </a:extLst>
          </p:cNvPr>
          <p:cNvSpPr txBox="1"/>
          <p:nvPr userDrawn="1"/>
        </p:nvSpPr>
        <p:spPr>
          <a:xfrm>
            <a:off x="295274" y="4850668"/>
            <a:ext cx="547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WE-ENERGY GAME – POWER           </a:t>
            </a:r>
            <a:r>
              <a:rPr lang="en-US" sz="1400" b="1" dirty="0">
                <a:solidFill>
                  <a:srgbClr val="49A07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FROM A TO SUSTAINABLE</a:t>
            </a:r>
          </a:p>
        </p:txBody>
      </p:sp>
      <p:pic>
        <p:nvPicPr>
          <p:cNvPr id="1030" name="Picture 6" descr="Het logo van de Hanze | Hanze">
            <a:extLst>
              <a:ext uri="{FF2B5EF4-FFF2-40B4-BE49-F238E27FC236}">
                <a16:creationId xmlns:a16="http://schemas.microsoft.com/office/drawing/2014/main" id="{14EDD76C-DBD1-8D22-3BAC-C36369CC52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48" y="4880468"/>
            <a:ext cx="708271" cy="2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nergysense - Energysense">
            <a:extLst>
              <a:ext uri="{FF2B5EF4-FFF2-40B4-BE49-F238E27FC236}">
                <a16:creationId xmlns:a16="http://schemas.microsoft.com/office/drawing/2014/main" id="{E0AB0282-9212-492D-D223-884F9CF24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11" y="4914679"/>
            <a:ext cx="1049020" cy="1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2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f.pierie@pl.hanze.n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Qncb7XnpU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2E23-AFD0-1EDC-E016-1F2556FD3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Explanation of the We-Energy Game Biomass 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03C59-A232-08BD-CB97-EB575B6E5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Frank Pierie</a:t>
            </a:r>
          </a:p>
        </p:txBody>
      </p:sp>
    </p:spTree>
    <p:extLst>
      <p:ext uri="{BB962C8B-B14F-4D97-AF65-F5344CB8AC3E}">
        <p14:creationId xmlns:p14="http://schemas.microsoft.com/office/powerpoint/2010/main" val="247734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C08D3E-7883-EA9F-5722-7CCB51FF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27889" y="52900"/>
            <a:ext cx="3999605" cy="5341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6667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game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31850" y="4743450"/>
            <a:ext cx="12954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780E01-7D0F-1CF7-7B0A-D22917479D59}"/>
              </a:ext>
            </a:extLst>
          </p:cNvPr>
          <p:cNvCxnSpPr>
            <a:cxnSpLocks/>
            <a:stCxn id="47" idx="3"/>
            <a:endCxn id="13" idx="1"/>
          </p:cNvCxnSpPr>
          <p:nvPr/>
        </p:nvCxnSpPr>
        <p:spPr>
          <a:xfrm flipV="1">
            <a:off x="3083840" y="3749128"/>
            <a:ext cx="737611" cy="2316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8E9EE59-2B33-7E56-763A-A9F9AF100E89}"/>
              </a:ext>
            </a:extLst>
          </p:cNvPr>
          <p:cNvSpPr txBox="1"/>
          <p:nvPr/>
        </p:nvSpPr>
        <p:spPr>
          <a:xfrm>
            <a:off x="119660" y="3380660"/>
            <a:ext cx="296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Import of biomass and the production of biogas to electricity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16210-AA4F-4D80-7136-83DCA66EC0FA}"/>
              </a:ext>
            </a:extLst>
          </p:cNvPr>
          <p:cNvSpPr txBox="1"/>
          <p:nvPr/>
        </p:nvSpPr>
        <p:spPr>
          <a:xfrm>
            <a:off x="222250" y="2230915"/>
            <a:ext cx="2851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Place biomass cards on the map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3670CD-8C07-F588-B535-943A7EE793B8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3074020" y="2510269"/>
            <a:ext cx="2144106" cy="1361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05F18BFB-B539-8D04-8900-1D3320591E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18126" y="2323324"/>
            <a:ext cx="373889" cy="373889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614CE6-5978-6992-6B1E-FB219A19B025}"/>
              </a:ext>
            </a:extLst>
          </p:cNvPr>
          <p:cNvSpPr/>
          <p:nvPr/>
        </p:nvSpPr>
        <p:spPr>
          <a:xfrm>
            <a:off x="3821451" y="2947254"/>
            <a:ext cx="930910" cy="16037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479AE-3A71-4E9B-266C-4A6953B81C80}"/>
              </a:ext>
            </a:extLst>
          </p:cNvPr>
          <p:cNvSpPr/>
          <p:nvPr/>
        </p:nvSpPr>
        <p:spPr>
          <a:xfrm>
            <a:off x="3821451" y="906034"/>
            <a:ext cx="930910" cy="1979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6F9567-7CAC-7E31-C607-EFA8AAA26EB3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>
            <a:off x="3083840" y="1345063"/>
            <a:ext cx="737611" cy="5505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A3D449-49AA-2577-23B7-9F6C20D517D1}"/>
              </a:ext>
            </a:extLst>
          </p:cNvPr>
          <p:cNvSpPr txBox="1"/>
          <p:nvPr/>
        </p:nvSpPr>
        <p:spPr>
          <a:xfrm>
            <a:off x="119660" y="744898"/>
            <a:ext cx="296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Processing of digestate for nutrient balance</a:t>
            </a:r>
          </a:p>
        </p:txBody>
      </p:sp>
    </p:spTree>
    <p:extLst>
      <p:ext uri="{BB962C8B-B14F-4D97-AF65-F5344CB8AC3E}">
        <p14:creationId xmlns:p14="http://schemas.microsoft.com/office/powerpoint/2010/main" val="7211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/>
      <p:bldP spid="13" grpId="0" animBg="1"/>
      <p:bldP spid="18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8BD3-6CB5-1D5C-606A-F03766FE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biomass cards front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95607-A3DB-669D-E228-F466AE4C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Google Shape;184;p8">
            <a:extLst>
              <a:ext uri="{FF2B5EF4-FFF2-40B4-BE49-F238E27FC236}">
                <a16:creationId xmlns:a16="http://schemas.microsoft.com/office/drawing/2014/main" id="{E2B64994-CAB5-C1B3-CFF8-7E7AB6394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6842" y="1097611"/>
            <a:ext cx="512475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250"/>
              <a:buNone/>
            </a:pPr>
            <a:r>
              <a:rPr lang="en-US" sz="2400" b="1" dirty="0">
                <a:latin typeface="Manjari"/>
                <a:ea typeface="Manjari"/>
                <a:cs typeface="Manjari"/>
                <a:sym typeface="Manjari"/>
              </a:rPr>
              <a:t>Every biomass cards represents a specific area required for the cultivation of the biomass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250"/>
              <a:buNone/>
            </a:pPr>
            <a:endParaRPr sz="2400" b="1" dirty="0">
              <a:latin typeface="Manjari"/>
              <a:ea typeface="Manjari"/>
              <a:cs typeface="Manjari"/>
              <a:sym typeface="Manja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r>
              <a:rPr lang="en-US" sz="2400" b="1" dirty="0">
                <a:latin typeface="Manjari"/>
                <a:ea typeface="Manjari"/>
                <a:cs typeface="Manjari"/>
                <a:sym typeface="Manjari"/>
              </a:rPr>
              <a:t>All biomass cards can be placed on the map, also including bonus cards.</a:t>
            </a:r>
            <a:endParaRPr sz="2400" b="1" dirty="0">
              <a:latin typeface="Manjari"/>
              <a:ea typeface="Manjari"/>
              <a:cs typeface="Manjari"/>
              <a:sym typeface="Manja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Manjari"/>
              <a:ea typeface="Manjari"/>
              <a:cs typeface="Manjari"/>
              <a:sym typeface="Manja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8E71AD-C73E-BD82-5B31-8583853DC6F1}"/>
              </a:ext>
            </a:extLst>
          </p:cNvPr>
          <p:cNvCxnSpPr/>
          <p:nvPr/>
        </p:nvCxnSpPr>
        <p:spPr>
          <a:xfrm>
            <a:off x="530960" y="4661452"/>
            <a:ext cx="3226653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245BA0-B210-D68A-E1B8-AC213CDA0C5B}"/>
              </a:ext>
            </a:extLst>
          </p:cNvPr>
          <p:cNvSpPr txBox="1"/>
          <p:nvPr/>
        </p:nvSpPr>
        <p:spPr>
          <a:xfrm>
            <a:off x="1475961" y="4353336"/>
            <a:ext cx="151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500 meters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11C40A-D255-66C2-5E86-4A6E8CCE0AB7}"/>
              </a:ext>
            </a:extLst>
          </p:cNvPr>
          <p:cNvGrpSpPr/>
          <p:nvPr/>
        </p:nvGrpSpPr>
        <p:grpSpPr>
          <a:xfrm rot="16200000">
            <a:off x="-1376262" y="2548220"/>
            <a:ext cx="3226653" cy="369332"/>
            <a:chOff x="3207899" y="3674900"/>
            <a:chExt cx="3226653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F50F1-3BEC-DEA7-3B00-8B0EE7A03C85}"/>
                </a:ext>
              </a:extLst>
            </p:cNvPr>
            <p:cNvCxnSpPr/>
            <p:nvPr/>
          </p:nvCxnSpPr>
          <p:spPr>
            <a:xfrm>
              <a:off x="3207899" y="3983016"/>
              <a:ext cx="3226653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AEB910-2B4B-99F9-103F-CF8ED19E3186}"/>
                </a:ext>
              </a:extLst>
            </p:cNvPr>
            <p:cNvSpPr txBox="1"/>
            <p:nvPr/>
          </p:nvSpPr>
          <p:spPr>
            <a:xfrm>
              <a:off x="4152900" y="3674900"/>
              <a:ext cx="1515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500 meters</a:t>
              </a:r>
            </a:p>
          </p:txBody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7471CE-9AAE-F0A3-AA6B-6CF8948CF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613" y="1127312"/>
            <a:ext cx="3240000" cy="3240000"/>
          </a:xfrm>
        </p:spPr>
      </p:pic>
    </p:spTree>
    <p:extLst>
      <p:ext uri="{BB962C8B-B14F-4D97-AF65-F5344CB8AC3E}">
        <p14:creationId xmlns:p14="http://schemas.microsoft.com/office/powerpoint/2010/main" val="377712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EAB1BA-EA42-BD4D-73E8-143FB6B3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5" y="1036418"/>
            <a:ext cx="3361214" cy="3374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Biomass cards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2B832-EAB2-58D3-C198-79D2E4DBD430}"/>
              </a:ext>
            </a:extLst>
          </p:cNvPr>
          <p:cNvGrpSpPr/>
          <p:nvPr/>
        </p:nvGrpSpPr>
        <p:grpSpPr>
          <a:xfrm>
            <a:off x="4614865" y="3180046"/>
            <a:ext cx="4429123" cy="1631175"/>
            <a:chOff x="3929063" y="2797506"/>
            <a:chExt cx="5159272" cy="1631175"/>
          </a:xfrm>
        </p:grpSpPr>
        <p:sp>
          <p:nvSpPr>
            <p:cNvPr id="6" name="Google Shape;184;p8">
              <a:extLst>
                <a:ext uri="{FF2B5EF4-FFF2-40B4-BE49-F238E27FC236}">
                  <a16:creationId xmlns:a16="http://schemas.microsoft.com/office/drawing/2014/main" id="{14DA2C74-E4DF-1362-FD4E-EBDF372CD03F}"/>
                </a:ext>
              </a:extLst>
            </p:cNvPr>
            <p:cNvSpPr/>
            <p:nvPr/>
          </p:nvSpPr>
          <p:spPr>
            <a:xfrm>
              <a:off x="3929063" y="2797506"/>
              <a:ext cx="5159272" cy="163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50"/>
              </a:pPr>
              <a:r>
                <a:rPr lang="en-US" sz="2000" b="1" dirty="0">
                  <a:solidFill>
                    <a:schemeClr val="bg1"/>
                  </a:solidFill>
                  <a:latin typeface="Manjari"/>
                  <a:ea typeface="Manjari"/>
                  <a:cs typeface="Manjari"/>
                  <a:sym typeface="Manjari"/>
                </a:rPr>
                <a:t>The color gives an indication of where the card can best be placed</a:t>
              </a:r>
              <a:endParaRPr sz="2000" b="1" dirty="0">
                <a:solidFill>
                  <a:schemeClr val="bg1"/>
                </a:solidFill>
                <a:latin typeface="Manjari"/>
                <a:ea typeface="Manjari"/>
                <a:cs typeface="Manjari"/>
                <a:sym typeface="Manja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50"/>
                <a:buFont typeface="Manjari"/>
                <a:buChar char="-"/>
              </a:pPr>
              <a:r>
                <a:rPr lang="en-US" sz="2000" dirty="0">
                  <a:solidFill>
                    <a:schemeClr val="bg1"/>
                  </a:solidFill>
                  <a:latin typeface="Manjari"/>
                  <a:ea typeface="Manjari"/>
                  <a:cs typeface="Manjari"/>
                  <a:sym typeface="Manjari"/>
                </a:rPr>
                <a:t>White for agricultural area</a:t>
              </a:r>
              <a:endParaRPr sz="2000" dirty="0">
                <a:solidFill>
                  <a:schemeClr val="bg1"/>
                </a:solidFill>
                <a:latin typeface="Manjari"/>
                <a:ea typeface="Manjari"/>
                <a:cs typeface="Manjari"/>
                <a:sym typeface="Manja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50"/>
                <a:buFont typeface="Manjari"/>
                <a:buChar char="-"/>
              </a:pPr>
              <a:r>
                <a:rPr lang="en-US" sz="2000" dirty="0">
                  <a:solidFill>
                    <a:schemeClr val="bg1"/>
                  </a:solidFill>
                  <a:latin typeface="Manjari"/>
                  <a:ea typeface="Manjari"/>
                  <a:cs typeface="Manjari"/>
                  <a:sym typeface="Manjari"/>
                </a:rPr>
                <a:t>Green for parks and forest</a:t>
              </a:r>
              <a:endParaRPr sz="2000" dirty="0">
                <a:solidFill>
                  <a:schemeClr val="bg1"/>
                </a:solidFill>
                <a:latin typeface="Manjari"/>
                <a:ea typeface="Manjari"/>
                <a:cs typeface="Manjari"/>
                <a:sym typeface="Manja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50"/>
                <a:buFont typeface="Manjari"/>
                <a:buChar char="-"/>
              </a:pPr>
              <a:r>
                <a:rPr lang="en-US" sz="2000" dirty="0">
                  <a:solidFill>
                    <a:schemeClr val="bg1"/>
                  </a:solidFill>
                  <a:latin typeface="Manjari"/>
                  <a:ea typeface="Manjari"/>
                  <a:cs typeface="Manjari"/>
                  <a:sym typeface="Manjari"/>
                </a:rPr>
                <a:t>Red for the build environment</a:t>
              </a:r>
              <a:endParaRPr sz="2000" dirty="0">
                <a:solidFill>
                  <a:schemeClr val="bg1"/>
                </a:solidFill>
                <a:latin typeface="Manjari"/>
                <a:ea typeface="Manjari"/>
                <a:cs typeface="Manjari"/>
                <a:sym typeface="Manjari"/>
              </a:endParaRPr>
            </a:p>
          </p:txBody>
        </p:sp>
        <p:sp>
          <p:nvSpPr>
            <p:cNvPr id="7" name="Google Shape;185;p8">
              <a:extLst>
                <a:ext uri="{FF2B5EF4-FFF2-40B4-BE49-F238E27FC236}">
                  <a16:creationId xmlns:a16="http://schemas.microsoft.com/office/drawing/2014/main" id="{0B9C8DC7-D6B7-6FD7-319E-C06283954D8D}"/>
                </a:ext>
              </a:extLst>
            </p:cNvPr>
            <p:cNvSpPr/>
            <p:nvPr/>
          </p:nvSpPr>
          <p:spPr>
            <a:xfrm>
              <a:off x="3984728" y="3479386"/>
              <a:ext cx="270218" cy="2674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6;p8">
              <a:extLst>
                <a:ext uri="{FF2B5EF4-FFF2-40B4-BE49-F238E27FC236}">
                  <a16:creationId xmlns:a16="http://schemas.microsoft.com/office/drawing/2014/main" id="{80A8DC9D-D26D-FD84-621C-86703A5D4606}"/>
                </a:ext>
              </a:extLst>
            </p:cNvPr>
            <p:cNvSpPr/>
            <p:nvPr/>
          </p:nvSpPr>
          <p:spPr>
            <a:xfrm>
              <a:off x="3984728" y="3785253"/>
              <a:ext cx="270218" cy="267416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7;p8">
              <a:extLst>
                <a:ext uri="{FF2B5EF4-FFF2-40B4-BE49-F238E27FC236}">
                  <a16:creationId xmlns:a16="http://schemas.microsoft.com/office/drawing/2014/main" id="{DFDDBCE5-43CB-4018-7D90-893FA9E70E84}"/>
                </a:ext>
              </a:extLst>
            </p:cNvPr>
            <p:cNvSpPr/>
            <p:nvPr/>
          </p:nvSpPr>
          <p:spPr>
            <a:xfrm>
              <a:off x="3984728" y="4089896"/>
              <a:ext cx="270218" cy="267416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" name="Google Shape;190;p8">
            <a:extLst>
              <a:ext uri="{FF2B5EF4-FFF2-40B4-BE49-F238E27FC236}">
                <a16:creationId xmlns:a16="http://schemas.microsoft.com/office/drawing/2014/main" id="{5EC24105-4837-72DE-2187-8E7359FF0BC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239457" y="3995634"/>
            <a:ext cx="2423195" cy="235076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5876AE-A325-AC4C-0470-DEAA8939BF59}"/>
              </a:ext>
            </a:extLst>
          </p:cNvPr>
          <p:cNvSpPr txBox="1"/>
          <p:nvPr/>
        </p:nvSpPr>
        <p:spPr>
          <a:xfrm>
            <a:off x="4614865" y="2700828"/>
            <a:ext cx="203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Additional info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8526B7-60FF-B505-ADF5-F515524F75A7}"/>
              </a:ext>
            </a:extLst>
          </p:cNvPr>
          <p:cNvCxnSpPr>
            <a:cxnSpLocks/>
            <a:stCxn id="15" idx="1"/>
            <a:endCxn id="47" idx="3"/>
          </p:cNvCxnSpPr>
          <p:nvPr/>
        </p:nvCxnSpPr>
        <p:spPr>
          <a:xfrm flipH="1">
            <a:off x="3590925" y="2900883"/>
            <a:ext cx="1023940" cy="3528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4B6F52-6B3C-E052-47B5-07952D3AC701}"/>
              </a:ext>
            </a:extLst>
          </p:cNvPr>
          <p:cNvSpPr txBox="1"/>
          <p:nvPr/>
        </p:nvSpPr>
        <p:spPr>
          <a:xfrm>
            <a:off x="4614865" y="1647703"/>
            <a:ext cx="411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Short explanation of the technology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150B0B-C1CE-8E40-DE6D-259ED769A4D6}"/>
              </a:ext>
            </a:extLst>
          </p:cNvPr>
          <p:cNvCxnSpPr>
            <a:cxnSpLocks/>
            <a:stCxn id="17" idx="1"/>
            <a:endCxn id="33" idx="3"/>
          </p:cNvCxnSpPr>
          <p:nvPr/>
        </p:nvCxnSpPr>
        <p:spPr>
          <a:xfrm flipH="1">
            <a:off x="3590925" y="1847758"/>
            <a:ext cx="1023940" cy="57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4E945E-6A49-4CD6-23D2-0D52380A91B3}"/>
              </a:ext>
            </a:extLst>
          </p:cNvPr>
          <p:cNvSpPr txBox="1"/>
          <p:nvPr/>
        </p:nvSpPr>
        <p:spPr>
          <a:xfrm>
            <a:off x="4614865" y="2207798"/>
            <a:ext cx="372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Requirements of the technology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3B9B52-E74E-B847-70AC-C0866C5D52F7}"/>
              </a:ext>
            </a:extLst>
          </p:cNvPr>
          <p:cNvSpPr txBox="1"/>
          <p:nvPr/>
        </p:nvSpPr>
        <p:spPr>
          <a:xfrm>
            <a:off x="4614865" y="1018708"/>
            <a:ext cx="309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Name of the technology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36811F-AEC0-A2D5-C090-D4E04967937C}"/>
              </a:ext>
            </a:extLst>
          </p:cNvPr>
          <p:cNvCxnSpPr>
            <a:cxnSpLocks/>
            <a:stCxn id="27" idx="1"/>
            <a:endCxn id="34" idx="3"/>
          </p:cNvCxnSpPr>
          <p:nvPr/>
        </p:nvCxnSpPr>
        <p:spPr>
          <a:xfrm flipH="1">
            <a:off x="3590926" y="1218763"/>
            <a:ext cx="1023939" cy="23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4CB8196-097E-4647-7ED8-44D325041B19}"/>
              </a:ext>
            </a:extLst>
          </p:cNvPr>
          <p:cNvSpPr/>
          <p:nvPr/>
        </p:nvSpPr>
        <p:spPr>
          <a:xfrm>
            <a:off x="229711" y="1440660"/>
            <a:ext cx="3361214" cy="8256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76B43-CFE1-70FD-AB0B-A514A6AC2A89}"/>
              </a:ext>
            </a:extLst>
          </p:cNvPr>
          <p:cNvSpPr/>
          <p:nvPr/>
        </p:nvSpPr>
        <p:spPr>
          <a:xfrm>
            <a:off x="223992" y="1017373"/>
            <a:ext cx="3366934" cy="40742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00E3C0-BC88-B7C7-1803-9BD45472EDF7}"/>
              </a:ext>
            </a:extLst>
          </p:cNvPr>
          <p:cNvSpPr/>
          <p:nvPr/>
        </p:nvSpPr>
        <p:spPr>
          <a:xfrm>
            <a:off x="223990" y="2326611"/>
            <a:ext cx="1968400" cy="139209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A97EF-D6A9-846F-F8D8-0984E8D98C87}"/>
              </a:ext>
            </a:extLst>
          </p:cNvPr>
          <p:cNvSpPr/>
          <p:nvPr/>
        </p:nvSpPr>
        <p:spPr>
          <a:xfrm>
            <a:off x="2357590" y="2503330"/>
            <a:ext cx="1233335" cy="15008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035EE3-44F2-8DF8-DD5A-738AE4181F91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2192390" y="2397003"/>
            <a:ext cx="2422475" cy="108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27" grpId="0"/>
      <p:bldP spid="33" grpId="0" animBg="1"/>
      <p:bldP spid="34" grpId="0" animBg="1"/>
      <p:bldP spid="44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D98F-A8AB-7784-141F-0569F379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06DC74-2D3C-28F1-BA33-81E0B950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22689" y="52900"/>
            <a:ext cx="3999605" cy="5341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D7665-CA69-AE53-A494-38BEEB1F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535" y="1949450"/>
            <a:ext cx="1995880" cy="200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347B9-161C-172E-45FF-6687F539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66675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color indication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0230E-9038-2873-BAD7-B0F491E3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A3B76A91-6A5C-4C2B-F344-6EB01B987E48}"/>
              </a:ext>
            </a:extLst>
          </p:cNvPr>
          <p:cNvSpPr txBox="1">
            <a:spLocks/>
          </p:cNvSpPr>
          <p:nvPr/>
        </p:nvSpPr>
        <p:spPr>
          <a:xfrm>
            <a:off x="6109491" y="723908"/>
            <a:ext cx="2946881" cy="1360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/>
              <a:t>Manure can be easily placed on agricultural 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71F723-8BFF-7B4E-80C2-C841F081AE8D}"/>
              </a:ext>
            </a:extLst>
          </p:cNvPr>
          <p:cNvSpPr txBox="1"/>
          <p:nvPr/>
        </p:nvSpPr>
        <p:spPr>
          <a:xfrm>
            <a:off x="6101868" y="3962400"/>
            <a:ext cx="2877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However not handy in build environment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A261A20-ED72-8A07-9D67-E2B05DFCB66A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3436620" y="2084650"/>
            <a:ext cx="2665248" cy="22932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F85EF4-0D1B-8FE0-CB2F-6029431EA547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4340468" y="1404279"/>
            <a:ext cx="1769023" cy="1350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A9C67C44-A234-52A4-0CAC-101829E529E2}"/>
              </a:ext>
            </a:extLst>
          </p:cNvPr>
          <p:cNvSpPr/>
          <p:nvPr/>
        </p:nvSpPr>
        <p:spPr>
          <a:xfrm>
            <a:off x="6196702" y="3736258"/>
            <a:ext cx="1320059" cy="243253"/>
          </a:xfrm>
          <a:prstGeom prst="roundRect">
            <a:avLst>
              <a:gd name="adj" fmla="val 3412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9CD22FF5-0665-441D-7434-956925585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34533">
            <a:off x="3954736" y="1392241"/>
            <a:ext cx="373889" cy="373889"/>
          </a:xfrm>
          <a:prstGeom prst="rect">
            <a:avLst/>
          </a:prstGeom>
        </p:spPr>
      </p:pic>
      <p:pic>
        <p:nvPicPr>
          <p:cNvPr id="27" name="Google Shape;210;p9">
            <a:extLst>
              <a:ext uri="{FF2B5EF4-FFF2-40B4-BE49-F238E27FC236}">
                <a16:creationId xmlns:a16="http://schemas.microsoft.com/office/drawing/2014/main" id="{66C388E6-33FE-B067-FC93-E2AFCF9718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388" y="1330620"/>
            <a:ext cx="533787" cy="48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68ED7A67-DC01-600C-441F-100C4EE9A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1140">
            <a:off x="3054930" y="1805111"/>
            <a:ext cx="373889" cy="373889"/>
          </a:xfrm>
          <a:prstGeom prst="rect">
            <a:avLst/>
          </a:prstGeom>
        </p:spPr>
      </p:pic>
      <p:pic>
        <p:nvPicPr>
          <p:cNvPr id="26" name="Google Shape;209;p9">
            <a:extLst>
              <a:ext uri="{FF2B5EF4-FFF2-40B4-BE49-F238E27FC236}">
                <a16:creationId xmlns:a16="http://schemas.microsoft.com/office/drawing/2014/main" id="{056D9950-2027-641C-4953-24B10A5AB07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7152" y="1739036"/>
            <a:ext cx="709444" cy="50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2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4C8A-56F6-F4D1-5920-9862C64A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787401"/>
          </a:xfrm>
        </p:spPr>
        <p:txBody>
          <a:bodyPr>
            <a:normAutofit/>
          </a:bodyPr>
          <a:lstStyle/>
          <a:p>
            <a:r>
              <a:rPr lang="en-US" sz="3200" dirty="0"/>
              <a:t>Biomass digestion energy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929FB-EF6D-FDE3-CB05-D1936FBD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5867A-7FF2-8A47-EA02-F26FA174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9917" y="68773"/>
            <a:ext cx="3999605" cy="5341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E1047C-8FAE-FFF5-46E3-690402635BB6}"/>
              </a:ext>
            </a:extLst>
          </p:cNvPr>
          <p:cNvSpPr/>
          <p:nvPr/>
        </p:nvSpPr>
        <p:spPr>
          <a:xfrm>
            <a:off x="812800" y="2324512"/>
            <a:ext cx="421152" cy="10981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D9D43-63FE-C1EC-F2D7-D1740EB5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3658411"/>
            <a:ext cx="1540267" cy="744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906973-B99C-2F20-6B42-2A97C140C599}"/>
              </a:ext>
            </a:extLst>
          </p:cNvPr>
          <p:cNvSpPr txBox="1"/>
          <p:nvPr/>
        </p:nvSpPr>
        <p:spPr>
          <a:xfrm>
            <a:off x="5931682" y="781341"/>
            <a:ext cx="3059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Every biomass card must be combined with a manure card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FF61CA-901A-8552-78B1-E214D45B4C1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68885" y="1381506"/>
            <a:ext cx="3362797" cy="7874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C46BB871-785C-323E-D3AB-E7A5CF1D5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460" y="1950623"/>
            <a:ext cx="373889" cy="373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6AAAA3-B590-9581-7A0B-7179B074A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110" y="1950624"/>
            <a:ext cx="374366" cy="373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2F755E-62FE-D66C-1D3F-AA1D0C166C49}"/>
              </a:ext>
            </a:extLst>
          </p:cNvPr>
          <p:cNvSpPr txBox="1"/>
          <p:nvPr/>
        </p:nvSpPr>
        <p:spPr>
          <a:xfrm>
            <a:off x="1880361" y="1894034"/>
            <a:ext cx="29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25747F-5241-6C40-FC94-046214A9ED15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 flipV="1">
            <a:off x="1233952" y="2873581"/>
            <a:ext cx="4760448" cy="1156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9B4455-0F33-D23A-CC82-2275D50144AC}"/>
              </a:ext>
            </a:extLst>
          </p:cNvPr>
          <p:cNvSpPr txBox="1"/>
          <p:nvPr/>
        </p:nvSpPr>
        <p:spPr>
          <a:xfrm>
            <a:off x="5931682" y="2088751"/>
            <a:ext cx="3059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For every biomass card one digestate cube must be places in storage (also import)</a:t>
            </a:r>
          </a:p>
        </p:txBody>
      </p:sp>
    </p:spTree>
    <p:extLst>
      <p:ext uri="{BB962C8B-B14F-4D97-AF65-F5344CB8AC3E}">
        <p14:creationId xmlns:p14="http://schemas.microsoft.com/office/powerpoint/2010/main" val="35642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A7091-E8AE-5043-BAEF-3087B8CC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791725"/>
          </a:xfrm>
        </p:spPr>
        <p:txBody>
          <a:bodyPr/>
          <a:lstStyle/>
          <a:p>
            <a:r>
              <a:rPr lang="en-US" dirty="0"/>
              <a:t>The meaning of the icons used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3C1852-0F52-063B-A16D-21744C41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464ED7F-12EF-E326-30B0-385ED492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49" y="938982"/>
            <a:ext cx="4922582" cy="40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Goal score are the points all roles must reach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11" name="Graphic 10" descr="Voetbaldoel met effen opvulling">
            <a:extLst>
              <a:ext uri="{FF2B5EF4-FFF2-40B4-BE49-F238E27FC236}">
                <a16:creationId xmlns:a16="http://schemas.microsoft.com/office/drawing/2014/main" id="{7FB07F71-651D-0CEC-4330-29522EA7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9587" y="964048"/>
            <a:ext cx="336847" cy="336847"/>
          </a:xfrm>
          <a:prstGeom prst="rect">
            <a:avLst/>
          </a:prstGeom>
        </p:spPr>
      </p:pic>
      <p:pic>
        <p:nvPicPr>
          <p:cNvPr id="12" name="Graphic 11" descr="Warning with solid fill">
            <a:extLst>
              <a:ext uri="{FF2B5EF4-FFF2-40B4-BE49-F238E27FC236}">
                <a16:creationId xmlns:a16="http://schemas.microsoft.com/office/drawing/2014/main" id="{27573EE4-9D77-95C2-DA0B-05EEE435F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922" y="3959168"/>
            <a:ext cx="226142" cy="226142"/>
          </a:xfrm>
          <a:prstGeom prst="rect">
            <a:avLst/>
          </a:prstGeom>
        </p:spPr>
      </p:pic>
      <p:pic>
        <p:nvPicPr>
          <p:cNvPr id="13" name="Graphic 12" descr="Single gear with solid fill">
            <a:extLst>
              <a:ext uri="{FF2B5EF4-FFF2-40B4-BE49-F238E27FC236}">
                <a16:creationId xmlns:a16="http://schemas.microsoft.com/office/drawing/2014/main" id="{A2AABADD-49F3-786C-18E8-7BF105C27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5703" y="2456076"/>
            <a:ext cx="326581" cy="326581"/>
          </a:xfrm>
          <a:prstGeom prst="rect">
            <a:avLst/>
          </a:prstGeom>
        </p:spPr>
      </p:pic>
      <p:pic>
        <p:nvPicPr>
          <p:cNvPr id="14" name="Graphic 13" descr="Power with solid fill">
            <a:extLst>
              <a:ext uri="{FF2B5EF4-FFF2-40B4-BE49-F238E27FC236}">
                <a16:creationId xmlns:a16="http://schemas.microsoft.com/office/drawing/2014/main" id="{817F270D-4B48-F7A9-A06D-3D34679B5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1338" y="3220696"/>
            <a:ext cx="295309" cy="295309"/>
          </a:xfrm>
          <a:prstGeom prst="rect">
            <a:avLst/>
          </a:prstGeom>
        </p:spPr>
      </p:pic>
      <p:pic>
        <p:nvPicPr>
          <p:cNvPr id="15" name="Graphic 14" descr="Lightning bolt with solid fill">
            <a:extLst>
              <a:ext uri="{FF2B5EF4-FFF2-40B4-BE49-F238E27FC236}">
                <a16:creationId xmlns:a16="http://schemas.microsoft.com/office/drawing/2014/main" id="{6C44737D-9852-C120-79ED-03A75FBB35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8520" r="24314"/>
          <a:stretch/>
        </p:blipFill>
        <p:spPr>
          <a:xfrm>
            <a:off x="3147845" y="1344831"/>
            <a:ext cx="197452" cy="345397"/>
          </a:xfrm>
          <a:prstGeom prst="rect">
            <a:avLst/>
          </a:prstGeom>
        </p:spPr>
      </p:pic>
      <p:pic>
        <p:nvPicPr>
          <p:cNvPr id="16" name="Graphic 15" descr="Bonfire with solid fill">
            <a:extLst>
              <a:ext uri="{FF2B5EF4-FFF2-40B4-BE49-F238E27FC236}">
                <a16:creationId xmlns:a16="http://schemas.microsoft.com/office/drawing/2014/main" id="{2DA7F104-3441-4565-A5B5-E8AA79B7F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62974" y="1694725"/>
            <a:ext cx="357908" cy="357908"/>
          </a:xfrm>
          <a:prstGeom prst="rect">
            <a:avLst/>
          </a:prstGeom>
        </p:spPr>
      </p:pic>
      <p:pic>
        <p:nvPicPr>
          <p:cNvPr id="17" name="Graphic 16" descr="Full battery with solid fill">
            <a:extLst>
              <a:ext uri="{FF2B5EF4-FFF2-40B4-BE49-F238E27FC236}">
                <a16:creationId xmlns:a16="http://schemas.microsoft.com/office/drawing/2014/main" id="{30B9631B-C180-9118-A97C-DADA942DF4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1817" b="21470"/>
          <a:stretch/>
        </p:blipFill>
        <p:spPr>
          <a:xfrm rot="16200000">
            <a:off x="3094780" y="2892428"/>
            <a:ext cx="279600" cy="158570"/>
          </a:xfrm>
          <a:prstGeom prst="rect">
            <a:avLst/>
          </a:prstGeom>
        </p:spPr>
      </p:pic>
      <p:pic>
        <p:nvPicPr>
          <p:cNvPr id="18" name="Graphic 17" descr="Duim omhoog met effen opvulling">
            <a:extLst>
              <a:ext uri="{FF2B5EF4-FFF2-40B4-BE49-F238E27FC236}">
                <a16:creationId xmlns:a16="http://schemas.microsoft.com/office/drawing/2014/main" id="{DCE922E4-3779-111C-4EBD-C03A8288C8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80012" y="4288661"/>
            <a:ext cx="326581" cy="326581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A9C7702-96E1-F5B1-719E-F83A7CAA73A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55252"/>
          <a:stretch/>
        </p:blipFill>
        <p:spPr>
          <a:xfrm rot="16200000">
            <a:off x="-649440" y="1486146"/>
            <a:ext cx="3936173" cy="2502233"/>
          </a:xfrm>
          <a:prstGeom prst="rect">
            <a:avLst/>
          </a:prstGeom>
        </p:spPr>
      </p:pic>
      <p:sp>
        <p:nvSpPr>
          <p:cNvPr id="20" name="Rectangle 32">
            <a:extLst>
              <a:ext uri="{FF2B5EF4-FFF2-40B4-BE49-F238E27FC236}">
                <a16:creationId xmlns:a16="http://schemas.microsoft.com/office/drawing/2014/main" id="{0A1380C6-1AC1-9868-66DD-6B2ADDEF0261}"/>
              </a:ext>
            </a:extLst>
          </p:cNvPr>
          <p:cNvSpPr/>
          <p:nvPr/>
        </p:nvSpPr>
        <p:spPr>
          <a:xfrm>
            <a:off x="1860528" y="1752289"/>
            <a:ext cx="159468" cy="10862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FF1B73F-3CCA-27A9-FC8D-E39795DA4322}"/>
              </a:ext>
            </a:extLst>
          </p:cNvPr>
          <p:cNvCxnSpPr>
            <a:stCxn id="20" idx="0"/>
          </p:cNvCxnSpPr>
          <p:nvPr/>
        </p:nvCxnSpPr>
        <p:spPr>
          <a:xfrm flipV="1">
            <a:off x="1940262" y="1005838"/>
            <a:ext cx="1058577" cy="74645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3B450E8F-AD03-4A2B-A813-40A4FEDB7EA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940262" y="2838520"/>
            <a:ext cx="1051509" cy="177672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7">
            <a:extLst>
              <a:ext uri="{FF2B5EF4-FFF2-40B4-BE49-F238E27FC236}">
                <a16:creationId xmlns:a16="http://schemas.microsoft.com/office/drawing/2014/main" id="{6AD68C93-C91F-D554-C60C-8D4C29B7A334}"/>
              </a:ext>
            </a:extLst>
          </p:cNvPr>
          <p:cNvSpPr txBox="1">
            <a:spLocks/>
          </p:cNvSpPr>
          <p:nvPr/>
        </p:nvSpPr>
        <p:spPr>
          <a:xfrm>
            <a:off x="3411949" y="1322145"/>
            <a:ext cx="4712720" cy="383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 card with this icon works with electricity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7" name="Tijdelijke aanduiding voor inhoud 7">
            <a:extLst>
              <a:ext uri="{FF2B5EF4-FFF2-40B4-BE49-F238E27FC236}">
                <a16:creationId xmlns:a16="http://schemas.microsoft.com/office/drawing/2014/main" id="{9B49AFB0-099C-A5E1-B469-E62DC1AD55A9}"/>
              </a:ext>
            </a:extLst>
          </p:cNvPr>
          <p:cNvSpPr txBox="1">
            <a:spLocks/>
          </p:cNvSpPr>
          <p:nvPr/>
        </p:nvSpPr>
        <p:spPr>
          <a:xfrm>
            <a:off x="3416416" y="1722310"/>
            <a:ext cx="4218574" cy="379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 card with this icon works with heat</a:t>
            </a:r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AA629F3A-E0B8-D5E3-411B-7EC327DA5299}"/>
              </a:ext>
            </a:extLst>
          </p:cNvPr>
          <p:cNvSpPr txBox="1">
            <a:spLocks/>
          </p:cNvSpPr>
          <p:nvPr/>
        </p:nvSpPr>
        <p:spPr>
          <a:xfrm>
            <a:off x="3406593" y="2441129"/>
            <a:ext cx="4198191" cy="379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 card with this icon produces energy</a:t>
            </a:r>
          </a:p>
        </p:txBody>
      </p:sp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id="{4A7DF297-408B-8B38-B7D9-BE463A5DD8B0}"/>
              </a:ext>
            </a:extLst>
          </p:cNvPr>
          <p:cNvSpPr txBox="1">
            <a:spLocks/>
          </p:cNvSpPr>
          <p:nvPr/>
        </p:nvSpPr>
        <p:spPr>
          <a:xfrm>
            <a:off x="3416416" y="3869315"/>
            <a:ext cx="4387734" cy="40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 card with this icon has a requirement</a:t>
            </a:r>
          </a:p>
          <a:p>
            <a:endParaRPr lang="en-US" sz="2000" dirty="0"/>
          </a:p>
        </p:txBody>
      </p:sp>
      <p:sp>
        <p:nvSpPr>
          <p:cNvPr id="21" name="Tijdelijke aanduiding voor inhoud 7">
            <a:extLst>
              <a:ext uri="{FF2B5EF4-FFF2-40B4-BE49-F238E27FC236}">
                <a16:creationId xmlns:a16="http://schemas.microsoft.com/office/drawing/2014/main" id="{BAE37BC4-CF66-7466-4927-B9D16BF275B0}"/>
              </a:ext>
            </a:extLst>
          </p:cNvPr>
          <p:cNvSpPr txBox="1">
            <a:spLocks/>
          </p:cNvSpPr>
          <p:nvPr/>
        </p:nvSpPr>
        <p:spPr>
          <a:xfrm>
            <a:off x="3416416" y="2801501"/>
            <a:ext cx="4188368" cy="3691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 card with this icon stores energy</a:t>
            </a:r>
          </a:p>
        </p:txBody>
      </p:sp>
      <p:sp>
        <p:nvSpPr>
          <p:cNvPr id="24" name="Tijdelijke aanduiding voor inhoud 7">
            <a:extLst>
              <a:ext uri="{FF2B5EF4-FFF2-40B4-BE49-F238E27FC236}">
                <a16:creationId xmlns:a16="http://schemas.microsoft.com/office/drawing/2014/main" id="{D0CC43EB-E417-96B0-3E5A-E83D1797BEAD}"/>
              </a:ext>
            </a:extLst>
          </p:cNvPr>
          <p:cNvSpPr txBox="1">
            <a:spLocks/>
          </p:cNvSpPr>
          <p:nvPr/>
        </p:nvSpPr>
        <p:spPr>
          <a:xfrm>
            <a:off x="3421413" y="3176142"/>
            <a:ext cx="4218574" cy="364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 card with this icon reduces energy</a:t>
            </a:r>
          </a:p>
        </p:txBody>
      </p:sp>
      <p:sp>
        <p:nvSpPr>
          <p:cNvPr id="25" name="Tijdelijke aanduiding voor inhoud 7">
            <a:extLst>
              <a:ext uri="{FF2B5EF4-FFF2-40B4-BE49-F238E27FC236}">
                <a16:creationId xmlns:a16="http://schemas.microsoft.com/office/drawing/2014/main" id="{5854C2EA-2746-44DE-7D01-837B3047E9E9}"/>
              </a:ext>
            </a:extLst>
          </p:cNvPr>
          <p:cNvSpPr txBox="1">
            <a:spLocks/>
          </p:cNvSpPr>
          <p:nvPr/>
        </p:nvSpPr>
        <p:spPr>
          <a:xfrm>
            <a:off x="3416416" y="4256689"/>
            <a:ext cx="4218574" cy="40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A card with this icon has a benefit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11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 animBg="1"/>
      <p:bldP spid="6" grpId="0"/>
      <p:bldP spid="7" grpId="0"/>
      <p:bldP spid="9" grpId="0"/>
      <p:bldP spid="10" grpId="0"/>
      <p:bldP spid="2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BCA81-ACBC-DACE-FF4D-7519385E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37409-4688-21DE-CEB2-1EA1BB01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23408" y="27593"/>
            <a:ext cx="3999605" cy="5341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3435F-7AA2-D71A-9BD4-E438CD62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6667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bonus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8FD6-3B1C-9FBB-6BF0-987E8E44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A3D5537-3771-D0DD-C0AE-9D5E9509011F}"/>
              </a:ext>
            </a:extLst>
          </p:cNvPr>
          <p:cNvSpPr txBox="1">
            <a:spLocks/>
          </p:cNvSpPr>
          <p:nvPr/>
        </p:nvSpPr>
        <p:spPr>
          <a:xfrm>
            <a:off x="7118350" y="483235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A2FA77-C154-FF89-F91B-C530DC2E3083}"/>
              </a:ext>
            </a:extLst>
          </p:cNvPr>
          <p:cNvSpPr/>
          <p:nvPr/>
        </p:nvSpPr>
        <p:spPr>
          <a:xfrm>
            <a:off x="5155884" y="698600"/>
            <a:ext cx="338137" cy="5389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82BB1-5A10-0FC6-AD50-AEB6A7287101}"/>
              </a:ext>
            </a:extLst>
          </p:cNvPr>
          <p:cNvSpPr txBox="1"/>
          <p:nvPr/>
        </p:nvSpPr>
        <p:spPr>
          <a:xfrm>
            <a:off x="6540737" y="1021546"/>
            <a:ext cx="2169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Place for the bonus cards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10BA06-8E8B-8E08-5746-FEC0584901C9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5494021" y="968078"/>
            <a:ext cx="1046716" cy="5305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34016-46B4-4F46-C18B-579EA8B3F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FE523-5808-E584-017E-5CBADBA5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2" y="1316557"/>
            <a:ext cx="3392569" cy="341331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294270A-9548-EAB8-400B-FE37C27A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bonus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BE96F-8603-55DB-5626-61F6D058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519C85-3608-49CF-5659-225AF9516B24}"/>
              </a:ext>
            </a:extLst>
          </p:cNvPr>
          <p:cNvSpPr/>
          <p:nvPr/>
        </p:nvSpPr>
        <p:spPr>
          <a:xfrm>
            <a:off x="532686" y="3511550"/>
            <a:ext cx="3420000" cy="12183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4ABAE4-D24D-1CE8-245C-13041A796BE5}"/>
              </a:ext>
            </a:extLst>
          </p:cNvPr>
          <p:cNvSpPr txBox="1"/>
          <p:nvPr/>
        </p:nvSpPr>
        <p:spPr>
          <a:xfrm>
            <a:off x="4919980" y="3023217"/>
            <a:ext cx="3608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Points received for this bonus card and possible requirements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3B7150-AB89-5F12-07E8-56A631475728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3952686" y="3715715"/>
            <a:ext cx="967294" cy="4050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053A8-8952-13BB-0239-D103AD29B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5CF844-4CF7-FF5C-517B-773DFD49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42" y="1227782"/>
            <a:ext cx="3406839" cy="341550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8300167-C793-C828-F0F1-3C125DE6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bonus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FB9E4-5263-DF50-63FF-A3DF9821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D0AC77-7DDC-595D-3285-6473769574E5}"/>
              </a:ext>
            </a:extLst>
          </p:cNvPr>
          <p:cNvSpPr txBox="1"/>
          <p:nvPr/>
        </p:nvSpPr>
        <p:spPr>
          <a:xfrm>
            <a:off x="4946649" y="3000743"/>
            <a:ext cx="3879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Scan the QR for more info!!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54B398-9217-DA0B-57E5-95431644E10E}"/>
              </a:ext>
            </a:extLst>
          </p:cNvPr>
          <p:cNvCxnSpPr>
            <a:cxnSpLocks/>
            <a:stCxn id="37" idx="3"/>
            <a:endCxn id="25" idx="1"/>
          </p:cNvCxnSpPr>
          <p:nvPr/>
        </p:nvCxnSpPr>
        <p:spPr>
          <a:xfrm flipV="1">
            <a:off x="3915080" y="3477797"/>
            <a:ext cx="1031569" cy="12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5994345-95C7-FCAE-5A37-C0A88FDE42C9}"/>
              </a:ext>
            </a:extLst>
          </p:cNvPr>
          <p:cNvSpPr/>
          <p:nvPr/>
        </p:nvSpPr>
        <p:spPr>
          <a:xfrm>
            <a:off x="508242" y="1211908"/>
            <a:ext cx="3406839" cy="40742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19C6D-FB1A-75CC-AC85-209F553856EB}"/>
              </a:ext>
            </a:extLst>
          </p:cNvPr>
          <p:cNvSpPr txBox="1"/>
          <p:nvPr/>
        </p:nvSpPr>
        <p:spPr>
          <a:xfrm>
            <a:off x="4940027" y="1147609"/>
            <a:ext cx="321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Name of bonus card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90D30DD-C6DB-7457-FE4A-9B8423AEA38E}"/>
              </a:ext>
            </a:extLst>
          </p:cNvPr>
          <p:cNvCxnSpPr>
            <a:cxnSpLocks/>
            <a:stCxn id="31" idx="1"/>
            <a:endCxn id="30" idx="3"/>
          </p:cNvCxnSpPr>
          <p:nvPr/>
        </p:nvCxnSpPr>
        <p:spPr>
          <a:xfrm flipH="1">
            <a:off x="3915081" y="1409219"/>
            <a:ext cx="1024946" cy="64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10B9A4C-BAF3-AB9B-A9B3-FA255FFEB6CB}"/>
              </a:ext>
            </a:extLst>
          </p:cNvPr>
          <p:cNvSpPr/>
          <p:nvPr/>
        </p:nvSpPr>
        <p:spPr>
          <a:xfrm>
            <a:off x="2668829" y="2705100"/>
            <a:ext cx="1246251" cy="154797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12689-8323-96C8-A38B-BE99F9D76507}"/>
              </a:ext>
            </a:extLst>
          </p:cNvPr>
          <p:cNvSpPr/>
          <p:nvPr/>
        </p:nvSpPr>
        <p:spPr>
          <a:xfrm>
            <a:off x="513636" y="1674629"/>
            <a:ext cx="3420000" cy="9856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A232A-0428-6CC9-3618-890FFA492B93}"/>
              </a:ext>
            </a:extLst>
          </p:cNvPr>
          <p:cNvSpPr txBox="1"/>
          <p:nvPr/>
        </p:nvSpPr>
        <p:spPr>
          <a:xfrm>
            <a:off x="4900930" y="1905848"/>
            <a:ext cx="366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Info bonus card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282AA7-CE0A-0224-2E78-A9658B3BD3CE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>
            <a:off x="3933636" y="2167458"/>
            <a:ext cx="96729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37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24598-860E-443F-1B54-F562B8FD3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3A2E50-C9F1-8121-B59C-886DF759F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559" y="156204"/>
            <a:ext cx="3894015" cy="5200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9E2B8-CDAD-3E4D-7B86-B88F6160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666759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you count your score?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978CE-EC5A-A31C-2974-D3D80E61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8A204-179F-C894-7396-1738F7F6A2BE}"/>
              </a:ext>
            </a:extLst>
          </p:cNvPr>
          <p:cNvSpPr/>
          <p:nvPr/>
        </p:nvSpPr>
        <p:spPr>
          <a:xfrm>
            <a:off x="4757420" y="1236980"/>
            <a:ext cx="166370" cy="29692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06418-D58E-90E7-8162-2BF87F75EAE0}"/>
              </a:ext>
            </a:extLst>
          </p:cNvPr>
          <p:cNvSpPr txBox="1"/>
          <p:nvPr/>
        </p:nvSpPr>
        <p:spPr>
          <a:xfrm>
            <a:off x="6064251" y="2405694"/>
            <a:ext cx="2822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Score counter per role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1D58D-FD4F-D2AC-EE34-F502EE116D2E}"/>
              </a:ext>
            </a:extLst>
          </p:cNvPr>
          <p:cNvSpPr txBox="1"/>
          <p:nvPr/>
        </p:nvSpPr>
        <p:spPr>
          <a:xfrm>
            <a:off x="6064251" y="660691"/>
            <a:ext cx="292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Use this when you have more that 100 points or les than -50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A8C815-5E35-94B0-9A76-6E4E640496FB}"/>
              </a:ext>
            </a:extLst>
          </p:cNvPr>
          <p:cNvCxnSpPr>
            <a:cxnSpLocks/>
            <a:stCxn id="16" idx="1"/>
            <a:endCxn id="7" idx="3"/>
          </p:cNvCxnSpPr>
          <p:nvPr/>
        </p:nvCxnSpPr>
        <p:spPr>
          <a:xfrm flipH="1">
            <a:off x="4923790" y="1260856"/>
            <a:ext cx="1140461" cy="1460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C24F0C9-099A-F073-8185-9BDE81673113}"/>
              </a:ext>
            </a:extLst>
          </p:cNvPr>
          <p:cNvSpPr/>
          <p:nvPr/>
        </p:nvSpPr>
        <p:spPr>
          <a:xfrm>
            <a:off x="142241" y="811508"/>
            <a:ext cx="166370" cy="39033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DF321-4028-31C7-C6CF-D24A8B2AA147}"/>
              </a:ext>
            </a:extLst>
          </p:cNvPr>
          <p:cNvSpPr/>
          <p:nvPr/>
        </p:nvSpPr>
        <p:spPr>
          <a:xfrm>
            <a:off x="4479291" y="988926"/>
            <a:ext cx="166370" cy="33161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D0783-6A22-BECE-C86A-1718CD23484F}"/>
              </a:ext>
            </a:extLst>
          </p:cNvPr>
          <p:cNvSpPr/>
          <p:nvPr/>
        </p:nvSpPr>
        <p:spPr>
          <a:xfrm>
            <a:off x="1250949" y="988927"/>
            <a:ext cx="3228341" cy="1683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D7E31-81F2-4FFB-B2F2-F55E64B757FF}"/>
              </a:ext>
            </a:extLst>
          </p:cNvPr>
          <p:cNvSpPr/>
          <p:nvPr/>
        </p:nvSpPr>
        <p:spPr>
          <a:xfrm>
            <a:off x="308611" y="4546516"/>
            <a:ext cx="4337050" cy="1683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41BFE-EB67-19C8-E0E5-668C8C7ADFD1}"/>
              </a:ext>
            </a:extLst>
          </p:cNvPr>
          <p:cNvSpPr/>
          <p:nvPr/>
        </p:nvSpPr>
        <p:spPr>
          <a:xfrm>
            <a:off x="308610" y="809498"/>
            <a:ext cx="4118927" cy="1683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85315-1E47-B298-B5F3-55E002D1F9E8}"/>
              </a:ext>
            </a:extLst>
          </p:cNvPr>
          <p:cNvSpPr txBox="1"/>
          <p:nvPr/>
        </p:nvSpPr>
        <p:spPr>
          <a:xfrm>
            <a:off x="6064251" y="3761730"/>
            <a:ext cx="2822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Place your role pawn here at start!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17B8A6-8F67-62D9-A155-E80CB00146E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806950" y="4177229"/>
            <a:ext cx="1257301" cy="2487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8B0522-1216-9F7F-92C9-47EED6FC2D3A}"/>
              </a:ext>
            </a:extLst>
          </p:cNvPr>
          <p:cNvCxnSpPr>
            <a:cxnSpLocks/>
            <a:stCxn id="13" idx="1"/>
            <a:endCxn id="12" idx="0"/>
          </p:cNvCxnSpPr>
          <p:nvPr/>
        </p:nvCxnSpPr>
        <p:spPr>
          <a:xfrm flipH="1">
            <a:off x="2477136" y="2821193"/>
            <a:ext cx="3587115" cy="17253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Pawn with solid fill">
            <a:extLst>
              <a:ext uri="{FF2B5EF4-FFF2-40B4-BE49-F238E27FC236}">
                <a16:creationId xmlns:a16="http://schemas.microsoft.com/office/drawing/2014/main" id="{B086AABB-8380-4A81-4CF0-89441C667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847" y="3605475"/>
            <a:ext cx="629489" cy="6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6" grpId="0"/>
      <p:bldP spid="8" grpId="0" animBg="1"/>
      <p:bldP spid="9" grpId="0" animBg="1"/>
      <p:bldP spid="11" grpId="0" animBg="1"/>
      <p:bldP spid="12" grpId="0" animBg="1"/>
      <p:bldP spid="14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 energy game: spelen met de toekomst - Down To Earth Magazine">
            <a:extLst>
              <a:ext uri="{FF2B5EF4-FFF2-40B4-BE49-F238E27FC236}">
                <a16:creationId xmlns:a16="http://schemas.microsoft.com/office/drawing/2014/main" id="{3FFEA096-909D-7F1A-0BCB-87E41CE3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1"/>
            <a:ext cx="9144000" cy="948689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Doawnload</a:t>
            </a:r>
            <a:r>
              <a:rPr lang="en-US" sz="4400" dirty="0">
                <a:solidFill>
                  <a:schemeClr val="bg1"/>
                </a:solidFill>
              </a:rPr>
              <a:t> the We-Energy Game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C8C9D-0427-FF7E-522D-9B6F28244276}"/>
              </a:ext>
            </a:extLst>
          </p:cNvPr>
          <p:cNvSpPr txBox="1"/>
          <p:nvPr/>
        </p:nvSpPr>
        <p:spPr>
          <a:xfrm>
            <a:off x="3131574" y="3883355"/>
            <a:ext cx="3137139" cy="86793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Download the game 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www.entrance.eu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AE1D1-8076-3558-814E-BEBAB853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13" y="2063946"/>
            <a:ext cx="2738283" cy="26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501C-9DB4-8BE9-D728-BD98627D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F15D-4BC0-8DC8-B3AA-E839DEA7C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noProof="0">
                <a:solidFill>
                  <a:schemeClr val="bg1"/>
                </a:solidFill>
              </a:rPr>
              <a:t>Example round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169303-A7B7-040E-7384-D352FABFD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Let's play a short round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C423760-37A4-3536-7D2B-0B7B3B41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0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70323-D2ED-E162-4F41-C2CE5692B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F883F2-C1ED-6F88-679F-4A403DE0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559" y="156204"/>
            <a:ext cx="3894015" cy="5200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E1464-F7B8-9E29-575C-CC326B06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66675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2DCE9-1B78-E323-40D6-7F7A91B0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BCAC90D-2716-9E1D-009B-88D1EF73177C}"/>
              </a:ext>
            </a:extLst>
          </p:cNvPr>
          <p:cNvSpPr txBox="1">
            <a:spLocks/>
          </p:cNvSpPr>
          <p:nvPr/>
        </p:nvSpPr>
        <p:spPr>
          <a:xfrm>
            <a:off x="7118350" y="483235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D9871-9B92-DFE3-7714-D47522AAC8F6}"/>
              </a:ext>
            </a:extLst>
          </p:cNvPr>
          <p:cNvSpPr txBox="1"/>
          <p:nvPr/>
        </p:nvSpPr>
        <p:spPr>
          <a:xfrm>
            <a:off x="5829301" y="654341"/>
            <a:ext cx="316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As energy / chairman I place an Agri-waste biomass card and a manure card </a:t>
            </a:r>
          </a:p>
        </p:txBody>
      </p:sp>
      <p:pic>
        <p:nvPicPr>
          <p:cNvPr id="31" name="Graphic 30" descr="Pawn with solid fill">
            <a:extLst>
              <a:ext uri="{FF2B5EF4-FFF2-40B4-BE49-F238E27FC236}">
                <a16:creationId xmlns:a16="http://schemas.microsoft.com/office/drawing/2014/main" id="{7C9C3624-C154-65C3-90FA-5F2F15368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8385" y="978811"/>
            <a:ext cx="551389" cy="55138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9118EF-FF40-9831-3975-73D8407584C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667000" y="1439171"/>
            <a:ext cx="3162301" cy="6715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5AECA8CE-7F16-B867-BC6D-E66014FA8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76" y="1908193"/>
            <a:ext cx="373889" cy="3738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491732-64C7-A702-0B5B-11B80143C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810" y="2324514"/>
            <a:ext cx="374366" cy="373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285B1-6EC7-97BB-0642-609374E0F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637" y="2224606"/>
            <a:ext cx="2477106" cy="24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1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F2DECA-FBE1-1029-8CBE-6FF0F3EF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84" y="1002344"/>
            <a:ext cx="6292232" cy="3059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cards ENERGY / CHAIRMAN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6F496-4B66-C8DF-1810-CF7614C9F0ED}"/>
              </a:ext>
            </a:extLst>
          </p:cNvPr>
          <p:cNvSpPr txBox="1"/>
          <p:nvPr/>
        </p:nvSpPr>
        <p:spPr>
          <a:xfrm>
            <a:off x="667074" y="4190557"/>
            <a:ext cx="840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Points received for placing Agri-waste and manure</a:t>
            </a:r>
          </a:p>
        </p:txBody>
      </p:sp>
      <p:pic>
        <p:nvPicPr>
          <p:cNvPr id="13" name="Graphic 12" descr="Pawn with solid fill">
            <a:extLst>
              <a:ext uri="{FF2B5EF4-FFF2-40B4-BE49-F238E27FC236}">
                <a16:creationId xmlns:a16="http://schemas.microsoft.com/office/drawing/2014/main" id="{AB117CF4-1D1A-C04D-02D4-0D6CFE37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2181" y="4137422"/>
            <a:ext cx="629489" cy="6294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EB99B6-0A49-D4BB-E48A-A69C6FE68740}"/>
              </a:ext>
            </a:extLst>
          </p:cNvPr>
          <p:cNvSpPr/>
          <p:nvPr/>
        </p:nvSpPr>
        <p:spPr>
          <a:xfrm>
            <a:off x="1699735" y="3696839"/>
            <a:ext cx="754379" cy="3227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9DD842-21A9-D909-D99E-ACF9AA7E4832}"/>
              </a:ext>
            </a:extLst>
          </p:cNvPr>
          <p:cNvSpPr/>
          <p:nvPr/>
        </p:nvSpPr>
        <p:spPr>
          <a:xfrm>
            <a:off x="3185635" y="3696839"/>
            <a:ext cx="754379" cy="3227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7C0815-2E56-984B-B1FB-6144F506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559" y="156204"/>
            <a:ext cx="3894015" cy="5200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754359"/>
          </a:xfrm>
        </p:spPr>
        <p:txBody>
          <a:bodyPr/>
          <a:lstStyle/>
          <a:p>
            <a:r>
              <a:rPr lang="en-US" dirty="0"/>
              <a:t>Moving your pawn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E2413-D420-82D4-9C9A-DD130DDB1E78}"/>
              </a:ext>
            </a:extLst>
          </p:cNvPr>
          <p:cNvSpPr txBox="1"/>
          <p:nvPr/>
        </p:nvSpPr>
        <p:spPr>
          <a:xfrm>
            <a:off x="5892734" y="2655926"/>
            <a:ext cx="274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Place your pawn here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BE908-B355-58FC-7889-40855561421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008120" y="3071425"/>
            <a:ext cx="1884614" cy="1543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Pawn with solid fill">
            <a:extLst>
              <a:ext uri="{FF2B5EF4-FFF2-40B4-BE49-F238E27FC236}">
                <a16:creationId xmlns:a16="http://schemas.microsoft.com/office/drawing/2014/main" id="{DE522AE1-8716-9D45-FD18-7770DDAA5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992" y="4493963"/>
            <a:ext cx="234732" cy="209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C6A22-2D52-9BD5-A518-C3217F4058A2}"/>
              </a:ext>
            </a:extLst>
          </p:cNvPr>
          <p:cNvSpPr txBox="1"/>
          <p:nvPr/>
        </p:nvSpPr>
        <p:spPr>
          <a:xfrm>
            <a:off x="5829300" y="801068"/>
            <a:ext cx="316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As chairman I receive 1 points for manure and 4 points for Agri-waste totaling 6 points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9BA54F92-C741-FE23-3FBF-43498F06C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76" y="1908193"/>
            <a:ext cx="373889" cy="373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B2869-B7F5-B7A9-0C58-BC4250271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810" y="2324514"/>
            <a:ext cx="374366" cy="3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93FA2-5450-1A70-3CB2-77E34C6CA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C9992-4AAF-36FF-A6BF-99E6F85C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1049440"/>
            <a:ext cx="6337300" cy="2994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C72963-8EAB-D0AC-B5C0-98261BF2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cards Nutrients / Farmer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87AD3-53DE-42C0-18A7-518FBF90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DE207-6E86-E508-9126-A8579CE13C5C}"/>
              </a:ext>
            </a:extLst>
          </p:cNvPr>
          <p:cNvSpPr txBox="1"/>
          <p:nvPr/>
        </p:nvSpPr>
        <p:spPr>
          <a:xfrm>
            <a:off x="667074" y="4190557"/>
            <a:ext cx="840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Points received for placing Agri-waste and manure</a:t>
            </a:r>
          </a:p>
        </p:txBody>
      </p:sp>
      <p:pic>
        <p:nvPicPr>
          <p:cNvPr id="13" name="Graphic 12" descr="Pawn with solid fill">
            <a:extLst>
              <a:ext uri="{FF2B5EF4-FFF2-40B4-BE49-F238E27FC236}">
                <a16:creationId xmlns:a16="http://schemas.microsoft.com/office/drawing/2014/main" id="{7A15E7CE-C9DA-A61A-499B-428C50A6B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2181" y="4137422"/>
            <a:ext cx="629489" cy="6294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36CD9-E883-5FFC-EAF2-AC10DF4AC5E2}"/>
              </a:ext>
            </a:extLst>
          </p:cNvPr>
          <p:cNvSpPr/>
          <p:nvPr/>
        </p:nvSpPr>
        <p:spPr>
          <a:xfrm>
            <a:off x="1699735" y="3696839"/>
            <a:ext cx="754379" cy="3227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D64A44-0473-58A2-1909-C1A738115007}"/>
              </a:ext>
            </a:extLst>
          </p:cNvPr>
          <p:cNvSpPr/>
          <p:nvPr/>
        </p:nvSpPr>
        <p:spPr>
          <a:xfrm>
            <a:off x="3185635" y="3696839"/>
            <a:ext cx="754379" cy="3227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C8C30-B987-30C4-C0FD-F4531581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559" y="156204"/>
            <a:ext cx="3894015" cy="5200602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E2499D4D-8A69-5EA6-6C29-BE885ADC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176" y="1908193"/>
            <a:ext cx="373889" cy="373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F82C4-937B-C3CD-EB83-142ABA5C7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810" y="2324514"/>
            <a:ext cx="374366" cy="373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754359"/>
          </a:xfrm>
        </p:spPr>
        <p:txBody>
          <a:bodyPr/>
          <a:lstStyle/>
          <a:p>
            <a:r>
              <a:rPr lang="en-US" dirty="0"/>
              <a:t>Moving your pawn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E2413-D420-82D4-9C9A-DD130DDB1E78}"/>
              </a:ext>
            </a:extLst>
          </p:cNvPr>
          <p:cNvSpPr txBox="1"/>
          <p:nvPr/>
        </p:nvSpPr>
        <p:spPr>
          <a:xfrm>
            <a:off x="6052498" y="3060276"/>
            <a:ext cx="274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Place your pawn here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BE908-B355-58FC-7889-40855561421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572000" y="3475775"/>
            <a:ext cx="1480498" cy="34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Pawn with solid fill">
            <a:extLst>
              <a:ext uri="{FF2B5EF4-FFF2-40B4-BE49-F238E27FC236}">
                <a16:creationId xmlns:a16="http://schemas.microsoft.com/office/drawing/2014/main" id="{F525D0A5-62DE-D0EF-1BBD-D6B3224CF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5584" y="3700479"/>
            <a:ext cx="234732" cy="209550"/>
          </a:xfrm>
          <a:prstGeom prst="rect">
            <a:avLst/>
          </a:prstGeom>
        </p:spPr>
      </p:pic>
      <p:pic>
        <p:nvPicPr>
          <p:cNvPr id="3" name="Graphic 2" descr="Pawn with solid fill">
            <a:extLst>
              <a:ext uri="{FF2B5EF4-FFF2-40B4-BE49-F238E27FC236}">
                <a16:creationId xmlns:a16="http://schemas.microsoft.com/office/drawing/2014/main" id="{3382099F-8488-4509-2952-B2A0DA4617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8844" y="4494741"/>
            <a:ext cx="234732" cy="209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8B857-87F2-3FD3-1311-722C78408E6B}"/>
              </a:ext>
            </a:extLst>
          </p:cNvPr>
          <p:cNvSpPr txBox="1"/>
          <p:nvPr/>
        </p:nvSpPr>
        <p:spPr>
          <a:xfrm>
            <a:off x="5981700" y="826468"/>
            <a:ext cx="2952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However, as farmer receive -1 points for manure and -2 points for Agri waste totaling -3 pints</a:t>
            </a:r>
          </a:p>
        </p:txBody>
      </p:sp>
    </p:spTree>
    <p:extLst>
      <p:ext uri="{BB962C8B-B14F-4D97-AF65-F5344CB8AC3E}">
        <p14:creationId xmlns:p14="http://schemas.microsoft.com/office/powerpoint/2010/main" val="10268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all the role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E5EEB-D23F-35A1-0FC3-D296F866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976945"/>
            <a:ext cx="2381727" cy="1157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8F482-3EE7-8C95-58C1-CB32D8CD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85" y="976945"/>
            <a:ext cx="2450984" cy="1157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B06AED-9D4B-B808-52F1-5D245883C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300533"/>
            <a:ext cx="2381727" cy="1146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29B867-93A3-1FBF-3D4D-A4AB5F48E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785" y="2300532"/>
            <a:ext cx="2450984" cy="11328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DB3BAB-12E8-F965-629A-147CCD5EE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039" y="2295136"/>
            <a:ext cx="2404411" cy="1137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7610CE-7E9E-2735-8F4B-D7A87F0DF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784" y="3576776"/>
            <a:ext cx="2450983" cy="11587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4FC942-D7E0-8138-B251-9EFBAE514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039" y="972964"/>
            <a:ext cx="2404411" cy="1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8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D10872B-86A6-267A-8F8B-4509AB9A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559" y="156204"/>
            <a:ext cx="3894015" cy="5200602"/>
          </a:xfrm>
          <a:prstGeom prst="rect">
            <a:avLst/>
          </a:prstGeom>
        </p:spPr>
      </p:pic>
      <p:pic>
        <p:nvPicPr>
          <p:cNvPr id="45" name="Content Placeholder 10">
            <a:extLst>
              <a:ext uri="{FF2B5EF4-FFF2-40B4-BE49-F238E27FC236}">
                <a16:creationId xmlns:a16="http://schemas.microsoft.com/office/drawing/2014/main" id="{E439D7E1-A84F-8B6C-0E56-535BE6ED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176" y="1908193"/>
            <a:ext cx="373889" cy="3738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70D9580-8BD1-151B-9EBB-979435E5B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810" y="2324514"/>
            <a:ext cx="374366" cy="373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754359"/>
          </a:xfrm>
        </p:spPr>
        <p:txBody>
          <a:bodyPr/>
          <a:lstStyle/>
          <a:p>
            <a:r>
              <a:rPr lang="en-US" dirty="0"/>
              <a:t>All the pawns start moving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BE908-B355-58FC-7889-408555614217}"/>
              </a:ext>
            </a:extLst>
          </p:cNvPr>
          <p:cNvCxnSpPr>
            <a:cxnSpLocks/>
          </p:cNvCxnSpPr>
          <p:nvPr/>
        </p:nvCxnSpPr>
        <p:spPr>
          <a:xfrm flipH="1">
            <a:off x="3937000" y="1867611"/>
            <a:ext cx="2211852" cy="2793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E0A154-98FB-36F9-572A-9CA984EC72A7}"/>
              </a:ext>
            </a:extLst>
          </p:cNvPr>
          <p:cNvCxnSpPr>
            <a:cxnSpLocks/>
          </p:cNvCxnSpPr>
          <p:nvPr/>
        </p:nvCxnSpPr>
        <p:spPr>
          <a:xfrm flipH="1">
            <a:off x="3937000" y="2437621"/>
            <a:ext cx="2214170" cy="219605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C2EA0E-151F-ED02-CED7-6959F6EC896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171950" y="4044909"/>
            <a:ext cx="2078800" cy="5973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7DA0EF-FCD9-481B-EF6E-94F66CD22DFC}"/>
              </a:ext>
            </a:extLst>
          </p:cNvPr>
          <p:cNvCxnSpPr>
            <a:cxnSpLocks/>
          </p:cNvCxnSpPr>
          <p:nvPr/>
        </p:nvCxnSpPr>
        <p:spPr>
          <a:xfrm flipH="1">
            <a:off x="3937000" y="3041736"/>
            <a:ext cx="2256697" cy="1600571"/>
          </a:xfrm>
          <a:prstGeom prst="straightConnector1">
            <a:avLst/>
          </a:prstGeom>
          <a:ln w="38100">
            <a:solidFill>
              <a:srgbClr val="F371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792F58-509E-2B87-6C01-A436D22CC09A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083050" y="3409159"/>
            <a:ext cx="2167700" cy="12331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6E2413-D420-82D4-9C9A-DD130DDB1E78}"/>
              </a:ext>
            </a:extLst>
          </p:cNvPr>
          <p:cNvSpPr txBox="1"/>
          <p:nvPr/>
        </p:nvSpPr>
        <p:spPr>
          <a:xfrm>
            <a:off x="6209389" y="2006249"/>
            <a:ext cx="24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3B877-A093-8A6C-4AE1-DED71A25AF8C}"/>
              </a:ext>
            </a:extLst>
          </p:cNvPr>
          <p:cNvSpPr txBox="1"/>
          <p:nvPr/>
        </p:nvSpPr>
        <p:spPr>
          <a:xfrm>
            <a:off x="6250750" y="1423678"/>
            <a:ext cx="24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ENERGY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C0045-7740-5430-21CB-8BCC2E710957}"/>
              </a:ext>
            </a:extLst>
          </p:cNvPr>
          <p:cNvSpPr txBox="1"/>
          <p:nvPr/>
        </p:nvSpPr>
        <p:spPr>
          <a:xfrm>
            <a:off x="6250750" y="3147549"/>
            <a:ext cx="182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PLANET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7EEA50-2330-1F49-A421-EA4351F15937}"/>
              </a:ext>
            </a:extLst>
          </p:cNvPr>
          <p:cNvSpPr txBox="1"/>
          <p:nvPr/>
        </p:nvSpPr>
        <p:spPr>
          <a:xfrm>
            <a:off x="6246134" y="2576899"/>
            <a:ext cx="182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37116"/>
                </a:solidFill>
              </a:rPr>
              <a:t>PERMITS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5A1F4A-6A84-E909-3628-FE3ECF4A5311}"/>
              </a:ext>
            </a:extLst>
          </p:cNvPr>
          <p:cNvSpPr txBox="1"/>
          <p:nvPr/>
        </p:nvSpPr>
        <p:spPr>
          <a:xfrm>
            <a:off x="6257100" y="4292066"/>
            <a:ext cx="24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PEOPLE??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F2892E-5523-9233-F0FF-11532792757C}"/>
              </a:ext>
            </a:extLst>
          </p:cNvPr>
          <p:cNvSpPr txBox="1"/>
          <p:nvPr/>
        </p:nvSpPr>
        <p:spPr>
          <a:xfrm>
            <a:off x="6250750" y="3783299"/>
            <a:ext cx="24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PROFIT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BD5BE9-FCD3-D880-7E43-1B71394B2533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4381500" y="4553676"/>
            <a:ext cx="1875600" cy="1069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6CE68D-AE8F-9A9B-6EBF-5CC47695AECF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572000" y="1071178"/>
            <a:ext cx="1678750" cy="27395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58888C-B513-3A44-F409-7F8B60AD59D6}"/>
              </a:ext>
            </a:extLst>
          </p:cNvPr>
          <p:cNvSpPr txBox="1"/>
          <p:nvPr/>
        </p:nvSpPr>
        <p:spPr>
          <a:xfrm>
            <a:off x="6250750" y="809568"/>
            <a:ext cx="24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FARMER</a:t>
            </a:r>
          </a:p>
        </p:txBody>
      </p:sp>
    </p:spTree>
    <p:extLst>
      <p:ext uri="{BB962C8B-B14F-4D97-AF65-F5344CB8AC3E}">
        <p14:creationId xmlns:p14="http://schemas.microsoft.com/office/powerpoint/2010/main" val="4553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11EAF-DAD1-7BA4-E8E7-6040743EF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72E1-F0B4-408D-CE2F-D7C14E830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solidFill>
                  <a:schemeClr val="bg1"/>
                </a:solidFill>
              </a:rPr>
              <a:t>PHASE TWO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F81938-62D6-FAFB-A94E-87CB4448D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PROCESSING THE DIGESTATE AND NUTRIENTS 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Process all the 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Then solve the PED together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F6332D8-F6FE-323D-B136-32FE99F9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1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8044-6D9C-844E-599B-BAF1C9E7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50"/>
            <a:ext cx="8839200" cy="752348"/>
          </a:xfrm>
        </p:spPr>
        <p:txBody>
          <a:bodyPr>
            <a:normAutofit/>
          </a:bodyPr>
          <a:lstStyle/>
          <a:p>
            <a:r>
              <a:rPr lang="en-US" sz="3600" noProof="0" dirty="0"/>
              <a:t>Amount of digestate cubes, an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5D855-32A1-2F83-2114-DD0B4E28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559" y="156204"/>
            <a:ext cx="3894015" cy="5200602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ED07FE-49E8-7D88-660F-B47E6BCB2B28}"/>
              </a:ext>
            </a:extLst>
          </p:cNvPr>
          <p:cNvSpPr txBox="1">
            <a:spLocks/>
          </p:cNvSpPr>
          <p:nvPr/>
        </p:nvSpPr>
        <p:spPr>
          <a:xfrm>
            <a:off x="5537200" y="809497"/>
            <a:ext cx="3333750" cy="389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noProof="0" dirty="0"/>
              <a:t>+ Map</a:t>
            </a:r>
          </a:p>
          <a:p>
            <a:r>
              <a:rPr lang="en-US" sz="2400" noProof="0" dirty="0"/>
              <a:t>5 Manure</a:t>
            </a:r>
          </a:p>
          <a:p>
            <a:r>
              <a:rPr lang="en-US" sz="2400" noProof="0" dirty="0"/>
              <a:t>5 maize</a:t>
            </a:r>
          </a:p>
          <a:p>
            <a:pPr marL="0" indent="0">
              <a:buNone/>
            </a:pPr>
            <a:r>
              <a:rPr lang="en-US" sz="2400" b="1" dirty="0"/>
              <a:t>+ Import</a:t>
            </a:r>
          </a:p>
          <a:p>
            <a:r>
              <a:rPr lang="en-US" sz="2400" dirty="0"/>
              <a:t>5 Manure</a:t>
            </a:r>
          </a:p>
          <a:p>
            <a:r>
              <a:rPr lang="en-US" sz="2400" dirty="0"/>
              <a:t>5 maize</a:t>
            </a:r>
          </a:p>
          <a:p>
            <a:pPr marL="0" indent="0">
              <a:buNone/>
            </a:pPr>
            <a:r>
              <a:rPr lang="en-US" sz="2400" b="1" dirty="0"/>
              <a:t>= Digestate </a:t>
            </a:r>
          </a:p>
          <a:p>
            <a:r>
              <a:rPr lang="en-US" sz="2400" dirty="0"/>
              <a:t>20 Digestate</a:t>
            </a:r>
            <a:endParaRPr lang="en-US" sz="2400" b="1" noProof="0" dirty="0"/>
          </a:p>
          <a:p>
            <a:endParaRPr lang="en-US" sz="240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CEC41-3DF1-6930-9CB3-5DF7D593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56" y="2037915"/>
            <a:ext cx="360044" cy="36004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B3908B-592C-7A31-1F57-84F4C721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26" y="1476464"/>
            <a:ext cx="373889" cy="373889"/>
          </a:xfrm>
          <a:prstGeom prst="rect">
            <a:avLst/>
          </a:prstGeo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31BD32A6-AC53-27B6-6F49-5AE6599E6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87" y="1901045"/>
            <a:ext cx="373889" cy="373889"/>
          </a:xfrm>
          <a:prstGeom prst="rect">
            <a:avLst/>
          </a:prstGeom>
        </p:spPr>
      </p:pic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1345A62C-C227-E45E-8DBC-B1A7F1A8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410" y="2258538"/>
            <a:ext cx="373889" cy="373889"/>
          </a:xfrm>
          <a:prstGeom prst="rect">
            <a:avLst/>
          </a:prstGeom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B9CB2EFA-5CB4-03B5-CFB5-B7BCBE6ED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320" y="2664610"/>
            <a:ext cx="373889" cy="373889"/>
          </a:xfrm>
          <a:prstGeom prst="rect">
            <a:avLst/>
          </a:prstGeom>
        </p:spPr>
      </p:pic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C4B30262-815E-EDF9-66AB-043F5DDA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4" y="3105456"/>
            <a:ext cx="373889" cy="373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EEC301-5CA3-C0CB-4E0A-D0935DC2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433" y="2427151"/>
            <a:ext cx="360044" cy="360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04A728-3829-9FE5-8FF9-53C713D0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663" y="2805188"/>
            <a:ext cx="360044" cy="3600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2674F1-D37E-2634-FBCF-0E2F8EFFD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77" y="3119301"/>
            <a:ext cx="360044" cy="3600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01642D-9B7D-0B98-436D-4B8179AB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48" y="3551363"/>
            <a:ext cx="360044" cy="36004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5E7587A2-24A8-65EF-C2F4-403131CF8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7" y="4208635"/>
            <a:ext cx="339636" cy="3396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33084B-E7DC-72C1-703D-22CF1218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27" y="3838701"/>
            <a:ext cx="339636" cy="3396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5A5EB5-9371-542B-1E9E-A96D0E8BE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5012" y="2768943"/>
            <a:ext cx="641393" cy="30982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392C14-6140-3291-755D-B97E0982BC8D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1140621" y="2923855"/>
            <a:ext cx="4396579" cy="118226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8CA7-4395-C98C-2E99-085E1224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a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3A1E-CB63-B5FA-EB62-226CFF2C3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So…..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could become the role of biomass and anaerobic digestion in the energy transition?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36B3B-C406-3B1F-D3E6-DCB81173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6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4D70-1428-68E3-84B3-A59457BA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Fertilizing your 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4B12A-D34C-1A29-36D1-375B95D2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EA1E5-1296-59B7-4A95-45082EFD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77" y="2236755"/>
            <a:ext cx="1181767" cy="1181767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5789DB59-2447-1767-4A4D-056488F7E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94" y="941216"/>
            <a:ext cx="1181767" cy="1181767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CCC1140-8468-05F6-C31E-043B23ED8F18}"/>
              </a:ext>
            </a:extLst>
          </p:cNvPr>
          <p:cNvSpPr txBox="1">
            <a:spLocks/>
          </p:cNvSpPr>
          <p:nvPr/>
        </p:nvSpPr>
        <p:spPr>
          <a:xfrm>
            <a:off x="1489589" y="2269620"/>
            <a:ext cx="3251882" cy="11160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Energy crops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Digestate cube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Thick fraction cube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Thin fraction cube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6443B6C-E0A1-D107-7123-E0DA74418498}"/>
              </a:ext>
            </a:extLst>
          </p:cNvPr>
          <p:cNvSpPr txBox="1">
            <a:spLocks/>
          </p:cNvSpPr>
          <p:nvPr/>
        </p:nvSpPr>
        <p:spPr>
          <a:xfrm>
            <a:off x="1489588" y="941216"/>
            <a:ext cx="3251883" cy="1039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Manure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Digestate cube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Thin fraction cube 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981D6FD-AC00-6C4B-744D-39B185C4A3A3}"/>
              </a:ext>
            </a:extLst>
          </p:cNvPr>
          <p:cNvSpPr txBox="1">
            <a:spLocks/>
          </p:cNvSpPr>
          <p:nvPr/>
        </p:nvSpPr>
        <p:spPr>
          <a:xfrm>
            <a:off x="1489589" y="3514682"/>
            <a:ext cx="3082411" cy="12306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Harvest remains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Digestate cube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Thick fraction cube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 Thin </a:t>
            </a:r>
            <a:r>
              <a:rPr lang="en-US" sz="1600" b="1">
                <a:solidFill>
                  <a:schemeClr val="bg1"/>
                </a:solidFill>
              </a:rPr>
              <a:t>fraction cube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F0933BA-2FAB-5C66-F7E3-3E23000223BF}"/>
              </a:ext>
            </a:extLst>
          </p:cNvPr>
          <p:cNvSpPr txBox="1">
            <a:spLocks/>
          </p:cNvSpPr>
          <p:nvPr/>
        </p:nvSpPr>
        <p:spPr>
          <a:xfrm>
            <a:off x="5969727" y="941216"/>
            <a:ext cx="2899953" cy="111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Domestic waste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None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9FC11EB-2D68-DE4B-525B-17E8C2867455}"/>
              </a:ext>
            </a:extLst>
          </p:cNvPr>
          <p:cNvSpPr txBox="1">
            <a:spLocks/>
          </p:cNvSpPr>
          <p:nvPr/>
        </p:nvSpPr>
        <p:spPr>
          <a:xfrm>
            <a:off x="5964231" y="2269311"/>
            <a:ext cx="2747439" cy="9225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Imported biomass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672F5A-C2D9-F86F-9455-425A88100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77" y="3537541"/>
            <a:ext cx="1184661" cy="1183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F507B-B361-FB63-DC0B-E63535934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471" y="941216"/>
            <a:ext cx="1197662" cy="1197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F49156-288B-D33D-0E44-FB034FA1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471" y="2273427"/>
            <a:ext cx="1184661" cy="1183151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7270D4B5-EAFD-CF13-E415-1C8A8CC4A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1470" y="2276033"/>
            <a:ext cx="1184661" cy="11846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C09425-14FD-408C-5AA0-0B8EF0CED683}"/>
              </a:ext>
            </a:extLst>
          </p:cNvPr>
          <p:cNvSpPr txBox="1"/>
          <p:nvPr/>
        </p:nvSpPr>
        <p:spPr>
          <a:xfrm>
            <a:off x="4872447" y="267954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</a:t>
            </a:r>
          </a:p>
        </p:txBody>
      </p:sp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9F6C0949-BB13-FBB8-5FCF-00272B1A9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304" y="952340"/>
            <a:ext cx="1184661" cy="1184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B30F99-80CB-119D-C4BC-384E56B409E4}"/>
              </a:ext>
            </a:extLst>
          </p:cNvPr>
          <p:cNvSpPr txBox="1"/>
          <p:nvPr/>
        </p:nvSpPr>
        <p:spPr>
          <a:xfrm>
            <a:off x="4872447" y="13350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169865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E86E1-10A0-A8B6-BB46-3A5BE9E61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C86770F-6ED1-102B-965A-53CAA1FF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19" y="657534"/>
            <a:ext cx="6958168" cy="2115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D9214-5DBC-7D7E-AF7B-C5938028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666759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Processing the digestate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553DE-108C-92A2-5761-A9126DCD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088EA02-B3DE-B765-AC9C-ABAE5656D983}"/>
              </a:ext>
            </a:extLst>
          </p:cNvPr>
          <p:cNvSpPr txBox="1">
            <a:spLocks/>
          </p:cNvSpPr>
          <p:nvPr/>
        </p:nvSpPr>
        <p:spPr>
          <a:xfrm>
            <a:off x="7118350" y="483235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BCCBD6-54F9-8490-3194-AA10E348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47" y="1665291"/>
            <a:ext cx="1285854" cy="621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7BF8A6-8AF6-7268-0F5B-79A68ACF97C8}"/>
              </a:ext>
            </a:extLst>
          </p:cNvPr>
          <p:cNvSpPr txBox="1"/>
          <p:nvPr/>
        </p:nvSpPr>
        <p:spPr>
          <a:xfrm>
            <a:off x="83820" y="767998"/>
            <a:ext cx="191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Sell digestate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C98FBE-004A-7D14-D4FC-FFAE1F9BB4FD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 flipV="1">
            <a:off x="1997525" y="990913"/>
            <a:ext cx="3282950" cy="79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0DE6E92-91B1-F8AD-347E-B0DEEC36B055}"/>
              </a:ext>
            </a:extLst>
          </p:cNvPr>
          <p:cNvSpPr/>
          <p:nvPr/>
        </p:nvSpPr>
        <p:spPr>
          <a:xfrm>
            <a:off x="6416621" y="658520"/>
            <a:ext cx="661274" cy="66577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6C8051-F233-D29D-EFE1-B30CCC70CE3B}"/>
              </a:ext>
            </a:extLst>
          </p:cNvPr>
          <p:cNvSpPr/>
          <p:nvPr/>
        </p:nvSpPr>
        <p:spPr>
          <a:xfrm>
            <a:off x="5280475" y="657534"/>
            <a:ext cx="655982" cy="66675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CC2620-189F-A076-8519-37A5BAB5466B}"/>
              </a:ext>
            </a:extLst>
          </p:cNvPr>
          <p:cNvSpPr/>
          <p:nvPr/>
        </p:nvSpPr>
        <p:spPr>
          <a:xfrm>
            <a:off x="5322213" y="2498473"/>
            <a:ext cx="563926" cy="4945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F9B04A-D371-1734-78C5-9F41F8B59F20}"/>
              </a:ext>
            </a:extLst>
          </p:cNvPr>
          <p:cNvSpPr/>
          <p:nvPr/>
        </p:nvSpPr>
        <p:spPr>
          <a:xfrm>
            <a:off x="7387297" y="657532"/>
            <a:ext cx="1335587" cy="66675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2AD4C8-75B5-BB55-B462-386BD698A9BD}"/>
              </a:ext>
            </a:extLst>
          </p:cNvPr>
          <p:cNvSpPr/>
          <p:nvPr/>
        </p:nvSpPr>
        <p:spPr>
          <a:xfrm>
            <a:off x="7387297" y="2498473"/>
            <a:ext cx="1271886" cy="4945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114271-3AFD-2C8D-DCFA-5B66F87F3AE7}"/>
              </a:ext>
            </a:extLst>
          </p:cNvPr>
          <p:cNvSpPr txBox="1"/>
          <p:nvPr/>
        </p:nvSpPr>
        <p:spPr>
          <a:xfrm>
            <a:off x="119347" y="2334934"/>
            <a:ext cx="191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Use digestate as fertilizer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B093D7-1C67-00F6-3636-E997D9F256E9}"/>
              </a:ext>
            </a:extLst>
          </p:cNvPr>
          <p:cNvCxnSpPr>
            <a:cxnSpLocks/>
            <a:stCxn id="29" idx="3"/>
            <a:endCxn id="21" idx="1"/>
          </p:cNvCxnSpPr>
          <p:nvPr/>
        </p:nvCxnSpPr>
        <p:spPr>
          <a:xfrm flipV="1">
            <a:off x="2033052" y="2745755"/>
            <a:ext cx="3289161" cy="46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2EFA6E9-98E2-4835-FA91-1EC1905D83B5}"/>
              </a:ext>
            </a:extLst>
          </p:cNvPr>
          <p:cNvSpPr txBox="1"/>
          <p:nvPr/>
        </p:nvSpPr>
        <p:spPr>
          <a:xfrm>
            <a:off x="63667" y="3146330"/>
            <a:ext cx="198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Buy an upgrader unit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42015D-32B4-CD10-5ED5-244D1542F6EA}"/>
              </a:ext>
            </a:extLst>
          </p:cNvPr>
          <p:cNvCxnSpPr>
            <a:cxnSpLocks/>
            <a:stCxn id="33" idx="3"/>
            <a:endCxn id="14" idx="2"/>
          </p:cNvCxnSpPr>
          <p:nvPr/>
        </p:nvCxnSpPr>
        <p:spPr>
          <a:xfrm flipV="1">
            <a:off x="2047369" y="1324291"/>
            <a:ext cx="4699889" cy="2237538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A7460E7-19BE-3923-D911-B8C3675071CE}"/>
              </a:ext>
            </a:extLst>
          </p:cNvPr>
          <p:cNvSpPr txBox="1"/>
          <p:nvPr/>
        </p:nvSpPr>
        <p:spPr>
          <a:xfrm>
            <a:off x="6824947" y="3950105"/>
            <a:ext cx="228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Use thick and thin as fertilizer</a:t>
            </a:r>
          </a:p>
        </p:txBody>
      </p:sp>
      <p:cxnSp>
        <p:nvCxnSpPr>
          <p:cNvPr id="40" name="Straight Arrow Connector 34">
            <a:extLst>
              <a:ext uri="{FF2B5EF4-FFF2-40B4-BE49-F238E27FC236}">
                <a16:creationId xmlns:a16="http://schemas.microsoft.com/office/drawing/2014/main" id="{B28F59C2-1CD1-6957-2814-80A2F4A6B30E}"/>
              </a:ext>
            </a:extLst>
          </p:cNvPr>
          <p:cNvCxnSpPr>
            <a:cxnSpLocks/>
            <a:stCxn id="39" idx="0"/>
            <a:endCxn id="23" idx="2"/>
          </p:cNvCxnSpPr>
          <p:nvPr/>
        </p:nvCxnSpPr>
        <p:spPr>
          <a:xfrm flipV="1">
            <a:off x="7965424" y="2993036"/>
            <a:ext cx="57816" cy="9570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79BF178-E12D-A4B8-6DC2-9F5CEDE88747}"/>
              </a:ext>
            </a:extLst>
          </p:cNvPr>
          <p:cNvSpPr txBox="1"/>
          <p:nvPr/>
        </p:nvSpPr>
        <p:spPr>
          <a:xfrm>
            <a:off x="1814761" y="3836103"/>
            <a:ext cx="228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Sell thick and thin as fertilizer</a:t>
            </a:r>
          </a:p>
        </p:txBody>
      </p:sp>
      <p:cxnSp>
        <p:nvCxnSpPr>
          <p:cNvPr id="46" name="Straight Arrow Connector 34">
            <a:extLst>
              <a:ext uri="{FF2B5EF4-FFF2-40B4-BE49-F238E27FC236}">
                <a16:creationId xmlns:a16="http://schemas.microsoft.com/office/drawing/2014/main" id="{30574D7D-230A-C3B8-C44D-1BF52F0623EE}"/>
              </a:ext>
            </a:extLst>
          </p:cNvPr>
          <p:cNvCxnSpPr>
            <a:cxnSpLocks/>
            <a:stCxn id="43" idx="3"/>
            <a:endCxn id="22" idx="1"/>
          </p:cNvCxnSpPr>
          <p:nvPr/>
        </p:nvCxnSpPr>
        <p:spPr>
          <a:xfrm flipV="1">
            <a:off x="4095714" y="990912"/>
            <a:ext cx="3291583" cy="3260690"/>
          </a:xfrm>
          <a:prstGeom prst="bentConnector3">
            <a:avLst>
              <a:gd name="adj1" fmla="val 94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20" grpId="0" animBg="1"/>
      <p:bldP spid="21" grpId="0" animBg="1"/>
      <p:bldP spid="22" grpId="0" animBg="1"/>
      <p:bldP spid="23" grpId="0" animBg="1"/>
      <p:bldP spid="29" grpId="0"/>
      <p:bldP spid="33" grpId="0"/>
      <p:bldP spid="39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8632EC-4585-D8E2-FD8A-5CD7FAF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the game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61F3BA-A7D9-35B5-1AF4-E4F9B4DD26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To achieve the common goal </a:t>
            </a:r>
            <a:r>
              <a:rPr lang="en-US" sz="4400" b="1" u="sng" dirty="0"/>
              <a:t>collaboration</a:t>
            </a:r>
            <a:r>
              <a:rPr lang="en-US" sz="4400" b="1" dirty="0"/>
              <a:t> might be handy!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" name="Content Placeholder 11" descr="Handshake with solid fill">
            <a:extLst>
              <a:ext uri="{FF2B5EF4-FFF2-40B4-BE49-F238E27FC236}">
                <a16:creationId xmlns:a16="http://schemas.microsoft.com/office/drawing/2014/main" id="{172EC950-0F7B-58CF-E1B3-7DAF64777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" y="1093470"/>
            <a:ext cx="3550920" cy="3550920"/>
          </a:xfrm>
        </p:spPr>
      </p:pic>
    </p:spTree>
    <p:extLst>
      <p:ext uri="{BB962C8B-B14F-4D97-AF65-F5344CB8AC3E}">
        <p14:creationId xmlns:p14="http://schemas.microsoft.com/office/powerpoint/2010/main" val="699876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72D5-7F88-468E-95C5-92628C8A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600" dirty="0"/>
              <a:t>LET’S START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FACC7D-F494-390B-8C6C-6E44D1379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bg1"/>
                </a:solidFill>
              </a:rPr>
              <a:t>REMEMBER 100 POINT TO REACH A PED</a:t>
            </a:r>
          </a:p>
          <a:p>
            <a:pPr marL="0" indent="0" algn="l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FIRST ROUND 100 ENERY POINTS</a:t>
            </a:r>
          </a:p>
          <a:p>
            <a:pPr marL="514350" indent="-514350" algn="l">
              <a:buFont typeface="+mj-lt"/>
              <a:buAutoNum type="arabicParenR"/>
            </a:pPr>
            <a:endParaRPr lang="en-US" sz="3600" b="1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THEN PROCES DIGESTATE AND GET NUTRIENTS ON ZERO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44E2A00-EB2B-4F53-69EF-82D542DF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4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72D5-7F88-468E-95C5-92628C8AD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FACC7D-F494-390B-8C6C-6E44D1379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Ing. Frank Pierie</a:t>
            </a:r>
            <a:endParaRPr lang="en-NL" sz="2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 sz="16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 researcher | Lecturer | Hanze University of Applied Sciences | Hanze Research Centre - Energy | </a:t>
            </a:r>
            <a:r>
              <a:rPr lang="en-US" sz="18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Mail address: Hanze University of applied science, P.O. box 3037, 9701 DA Groningen, The Netherlands |Visiting address: </a:t>
            </a:r>
            <a:r>
              <a:rPr lang="en-US" sz="18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Nijenborgh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9747 AG Groningen|</a:t>
            </a:r>
            <a:b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  +31 (0)50 595 4640 |M:  +31 (0)6 510 67 674 | E:  </a:t>
            </a:r>
            <a:r>
              <a:rPr lang="en-US" sz="1800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f.pierie@pl.hanze.nl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5010838-3B01-A138-F5EC-F4FAFE66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9B6C-4027-91BF-37F2-C0F46D82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1" y="81642"/>
            <a:ext cx="8839200" cy="3094175"/>
          </a:xfrm>
        </p:spPr>
        <p:txBody>
          <a:bodyPr>
            <a:normAutofit/>
          </a:bodyPr>
          <a:lstStyle/>
          <a:p>
            <a:r>
              <a:rPr lang="en-US" dirty="0"/>
              <a:t>Goal of the game</a:t>
            </a:r>
            <a:br>
              <a:rPr lang="en-US" dirty="0"/>
            </a:br>
            <a:br>
              <a:rPr lang="en-US" dirty="0"/>
            </a:br>
            <a:r>
              <a:rPr lang="en-US" sz="4900" dirty="0"/>
              <a:t>Turn a village or neighborhoods </a:t>
            </a:r>
            <a:br>
              <a:rPr lang="en-US" sz="4900" dirty="0"/>
            </a:br>
            <a:r>
              <a:rPr lang="en-US" sz="4900" dirty="0"/>
              <a:t>into a PED using Biogas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789CD-FF5F-1EA1-9B3F-D411FF28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328219"/>
            <a:ext cx="8839200" cy="13771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roles must work together to achieve this PED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roles must achieve their personal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1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E0F1-4B4C-CE95-C29E-0DC49D5E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goals of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C7719-02B1-D409-C361-78B095DB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Step 1: </a:t>
            </a:r>
            <a:r>
              <a:rPr lang="en-US" dirty="0">
                <a:solidFill>
                  <a:schemeClr val="bg1"/>
                </a:solidFill>
              </a:rPr>
              <a:t>Reach </a:t>
            </a:r>
            <a:r>
              <a:rPr lang="en-US" b="1" u="sng" dirty="0">
                <a:solidFill>
                  <a:schemeClr val="bg1"/>
                </a:solidFill>
              </a:rPr>
              <a:t>100 energy points </a:t>
            </a:r>
            <a:r>
              <a:rPr lang="en-US" dirty="0">
                <a:solidFill>
                  <a:schemeClr val="bg1"/>
                </a:solidFill>
              </a:rPr>
              <a:t>using biomass only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Step 1: </a:t>
            </a:r>
            <a:r>
              <a:rPr lang="en-US" dirty="0">
                <a:solidFill>
                  <a:schemeClr val="bg1"/>
                </a:solidFill>
              </a:rPr>
              <a:t>Process the digestate cards and try to reach </a:t>
            </a:r>
            <a:r>
              <a:rPr lang="en-US" b="1" u="sng" dirty="0">
                <a:solidFill>
                  <a:schemeClr val="bg1"/>
                </a:solidFill>
              </a:rPr>
              <a:t>0 nutrients points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Step 3: </a:t>
            </a:r>
            <a:r>
              <a:rPr lang="en-US" dirty="0">
                <a:solidFill>
                  <a:schemeClr val="bg1"/>
                </a:solidFill>
              </a:rPr>
              <a:t>Evaluate and optimize the system till all </a:t>
            </a:r>
            <a:r>
              <a:rPr lang="en-US" b="1" u="sng" dirty="0">
                <a:solidFill>
                  <a:schemeClr val="bg1"/>
                </a:solidFill>
              </a:rPr>
              <a:t>the roles are happy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u="sng" dirty="0">
                <a:solidFill>
                  <a:schemeClr val="bg1"/>
                </a:solidFill>
              </a:rPr>
              <a:t>Optimize the system</a:t>
            </a:r>
            <a:r>
              <a:rPr lang="en-US" b="1" dirty="0">
                <a:solidFill>
                  <a:schemeClr val="bg1"/>
                </a:solidFill>
              </a:rPr>
              <a:t> for all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212CB-748C-6DED-8CE7-95EC5E36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What are Positive Energy Districts? - subtitled">
            <a:hlinkClick r:id="" action="ppaction://media"/>
            <a:extLst>
              <a:ext uri="{FF2B5EF4-FFF2-40B4-BE49-F238E27FC236}">
                <a16:creationId xmlns:a16="http://schemas.microsoft.com/office/drawing/2014/main" id="{DD3B770E-50DB-A05E-6B2E-CCE1250E5C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757"/>
            <a:ext cx="9144000" cy="51662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B350B-BA85-30DE-BC03-C20DC8DC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D5CF04-DA39-AD3C-F64C-71FED1D5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different roles in the game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1E9C37-E717-A454-BA94-1AF4AB6FB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058687"/>
            <a:ext cx="5102888" cy="3589513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Energy / Chairperson</a:t>
            </a:r>
          </a:p>
          <a:p>
            <a:r>
              <a:rPr lang="en-US" sz="3600" b="1" dirty="0"/>
              <a:t>Nutrients / Farmer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People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Planet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Profit</a:t>
            </a:r>
          </a:p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Permits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98231-13F1-5894-3BC1-97EE9B6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 descr="A picture containing room&#10;&#10;Description automatically generated">
            <a:extLst>
              <a:ext uri="{FF2B5EF4-FFF2-40B4-BE49-F238E27FC236}">
                <a16:creationId xmlns:a16="http://schemas.microsoft.com/office/drawing/2014/main" id="{B788945B-C528-5611-3952-A0FFD57FE03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2" y="1005838"/>
            <a:ext cx="3756614" cy="36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9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72D5-7F88-468E-95C5-92628C8AD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889000"/>
            <a:ext cx="8991600" cy="1219200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YOUR GOAL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FACC7D-F494-390B-8C6C-6E44D1379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100 Points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44E2A00-EB2B-4F53-69EF-82D542DF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420BE-601A-AA2C-3568-2744B9FA5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784166-4BDB-5062-3F99-88400B7CA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9917" y="68773"/>
            <a:ext cx="3999605" cy="5341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18C0F-352E-4706-D121-161FBAE5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49"/>
            <a:ext cx="8839200" cy="6667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technology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AEC2-E2C1-6B31-82E5-D82F7E77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452CF27-3695-DC89-3E14-9415C0EBB6B2}"/>
              </a:ext>
            </a:extLst>
          </p:cNvPr>
          <p:cNvSpPr txBox="1">
            <a:spLocks/>
          </p:cNvSpPr>
          <p:nvPr/>
        </p:nvSpPr>
        <p:spPr>
          <a:xfrm>
            <a:off x="7118350" y="483235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1DEE8-8CF6-BA64-9CA8-3945E2A09313}"/>
              </a:ext>
            </a:extLst>
          </p:cNvPr>
          <p:cNvSpPr/>
          <p:nvPr/>
        </p:nvSpPr>
        <p:spPr>
          <a:xfrm>
            <a:off x="5142863" y="1317518"/>
            <a:ext cx="368300" cy="12261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FAE55D-A0A0-651D-54DB-C8FAD205EB90}"/>
              </a:ext>
            </a:extLst>
          </p:cNvPr>
          <p:cNvSpPr txBox="1"/>
          <p:nvPr/>
        </p:nvSpPr>
        <p:spPr>
          <a:xfrm>
            <a:off x="6205219" y="1400279"/>
            <a:ext cx="274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digestate cubes 3 colors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490F5D-4AFD-C4F4-B5A4-78B91F876E01}"/>
              </a:ext>
            </a:extLst>
          </p:cNvPr>
          <p:cNvCxnSpPr>
            <a:cxnSpLocks/>
            <a:stCxn id="16" idx="1"/>
            <a:endCxn id="7" idx="3"/>
          </p:cNvCxnSpPr>
          <p:nvPr/>
        </p:nvCxnSpPr>
        <p:spPr>
          <a:xfrm flipH="1">
            <a:off x="5511163" y="1815778"/>
            <a:ext cx="694056" cy="1148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381CCF5-B093-BA79-C95D-0FAD241098B2}"/>
              </a:ext>
            </a:extLst>
          </p:cNvPr>
          <p:cNvSpPr/>
          <p:nvPr/>
        </p:nvSpPr>
        <p:spPr>
          <a:xfrm>
            <a:off x="5143892" y="2578100"/>
            <a:ext cx="368301" cy="15631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5F0A-E0BB-33F9-0C86-8718ADB20F6B}"/>
              </a:ext>
            </a:extLst>
          </p:cNvPr>
          <p:cNvSpPr txBox="1"/>
          <p:nvPr/>
        </p:nvSpPr>
        <p:spPr>
          <a:xfrm>
            <a:off x="6270624" y="3442229"/>
            <a:ext cx="238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different RE biomass cards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2DC855-B85F-8932-F6EB-699ADC3D5199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 flipV="1">
            <a:off x="5512193" y="3359679"/>
            <a:ext cx="758431" cy="4980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B5251F1-9BA3-093B-58E4-2128B1D2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50" y="2209527"/>
            <a:ext cx="1540267" cy="744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CAA4A4-2D08-4690-25C3-24CE29F710D2}"/>
              </a:ext>
            </a:extLst>
          </p:cNvPr>
          <p:cNvSpPr txBox="1"/>
          <p:nvPr/>
        </p:nvSpPr>
        <p:spPr>
          <a:xfrm>
            <a:off x="6179381" y="785940"/>
            <a:ext cx="250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Bonus cards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C6BE8D-0387-EFF7-7C02-5DE828ED2AA3}"/>
              </a:ext>
            </a:extLst>
          </p:cNvPr>
          <p:cNvSpPr/>
          <p:nvPr/>
        </p:nvSpPr>
        <p:spPr>
          <a:xfrm>
            <a:off x="5136952" y="766453"/>
            <a:ext cx="368300" cy="5113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AEB0FA-4C74-68DA-7B55-66FF4ACE3ADF}"/>
              </a:ext>
            </a:extLst>
          </p:cNvPr>
          <p:cNvCxnSpPr>
            <a:cxnSpLocks/>
            <a:stCxn id="23" idx="1"/>
            <a:endCxn id="24" idx="3"/>
          </p:cNvCxnSpPr>
          <p:nvPr/>
        </p:nvCxnSpPr>
        <p:spPr>
          <a:xfrm flipH="1">
            <a:off x="5505252" y="1016773"/>
            <a:ext cx="674129" cy="53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1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25" grpId="0" animBg="1"/>
      <p:bldP spid="26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FE957C2CA7646A9640F1287A54432" ma:contentTypeVersion="6" ma:contentTypeDescription="Create a new document." ma:contentTypeScope="" ma:versionID="75b809c0a4b4fbc523b6d0f4582e7f3c">
  <xsd:schema xmlns:xsd="http://www.w3.org/2001/XMLSchema" xmlns:xs="http://www.w3.org/2001/XMLSchema" xmlns:p="http://schemas.microsoft.com/office/2006/metadata/properties" xmlns:ns2="8502c250-3fc1-418a-b0ae-573ed2add31c" xmlns:ns3="ee08a369-1f99-46e7-84a6-830c88119805" targetNamespace="http://schemas.microsoft.com/office/2006/metadata/properties" ma:root="true" ma:fieldsID="62e5eca76ad4fa8e7a68a4f3e76b1a92" ns2:_="" ns3:_="">
    <xsd:import namespace="8502c250-3fc1-418a-b0ae-573ed2add31c"/>
    <xsd:import namespace="ee08a369-1f99-46e7-84a6-830c88119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2c250-3fc1-418a-b0ae-573ed2add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8a369-1f99-46e7-84a6-830c881198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B64B5-0954-4918-A1AD-BBA11CCA4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44078-9ACF-4854-9053-F1DBF7BE9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2c250-3fc1-418a-b0ae-573ed2add31c"/>
    <ds:schemaRef ds:uri="ee08a369-1f99-46e7-84a6-830c88119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387EF4-0575-456A-B9BA-851B186C1199}">
  <ds:schemaRefs>
    <ds:schemaRef ds:uri="127932ec-a57d-4ec7-85b1-93cbdc9313a6"/>
    <ds:schemaRef ds:uri="http://schemas.microsoft.com/office/2006/documentManagement/types"/>
    <ds:schemaRef ds:uri="http://schemas.microsoft.com/office/infopath/2007/PartnerControls"/>
    <ds:schemaRef ds:uri="http://purl.org/dc/terms/"/>
    <ds:schemaRef ds:uri="99bf2ada-0598-4bb7-b4b3-3aa65235a568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(16:9)</PresentationFormat>
  <Paragraphs>185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Aharoni</vt:lpstr>
      <vt:lpstr>Arial</vt:lpstr>
      <vt:lpstr>Calibri</vt:lpstr>
      <vt:lpstr>Manjari</vt:lpstr>
      <vt:lpstr>Custom Design</vt:lpstr>
      <vt:lpstr>Office Theme</vt:lpstr>
      <vt:lpstr>Explanation of the We-Energy Game Biomass version</vt:lpstr>
      <vt:lpstr>Doawnload the We-Energy Game</vt:lpstr>
      <vt:lpstr>Starting with a question</vt:lpstr>
      <vt:lpstr>Goal of the game  Turn a village or neighborhoods  into a PED using Biogas</vt:lpstr>
      <vt:lpstr>Sub goals of the game</vt:lpstr>
      <vt:lpstr>PowerPoint Presentation</vt:lpstr>
      <vt:lpstr>The different roles in the game</vt:lpstr>
      <vt:lpstr>YOUR GOAL</vt:lpstr>
      <vt:lpstr>The technology cards</vt:lpstr>
      <vt:lpstr>The game map</vt:lpstr>
      <vt:lpstr>The biomass cards front</vt:lpstr>
      <vt:lpstr>Biomass cards back</vt:lpstr>
      <vt:lpstr>Example color indication</vt:lpstr>
      <vt:lpstr>Biomass digestion energy production</vt:lpstr>
      <vt:lpstr>The meaning of the icons used</vt:lpstr>
      <vt:lpstr>The bonus cards</vt:lpstr>
      <vt:lpstr>Examples bonus card</vt:lpstr>
      <vt:lpstr>Examples bonus card</vt:lpstr>
      <vt:lpstr>How do you count your score?</vt:lpstr>
      <vt:lpstr>Example round</vt:lpstr>
      <vt:lpstr>Example round?</vt:lpstr>
      <vt:lpstr>Role cards ENERGY / CHAIRMAN</vt:lpstr>
      <vt:lpstr>Moving your pawn</vt:lpstr>
      <vt:lpstr>Role cards Nutrients / Farmer</vt:lpstr>
      <vt:lpstr>Moving your pawn</vt:lpstr>
      <vt:lpstr>Looking at all the role cards</vt:lpstr>
      <vt:lpstr>All the pawns start moving</vt:lpstr>
      <vt:lpstr>PHASE TWO</vt:lpstr>
      <vt:lpstr>Amount of digestate cubes, an example</vt:lpstr>
      <vt:lpstr>Fertilizing your land</vt:lpstr>
      <vt:lpstr>Processing the digestate</vt:lpstr>
      <vt:lpstr>Playing the game</vt:lpstr>
      <vt:lpstr>LET’S START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Pierie</dc:creator>
  <cp:lastModifiedBy>Pierie F, Frank</cp:lastModifiedBy>
  <cp:revision>5</cp:revision>
  <dcterms:created xsi:type="dcterms:W3CDTF">2006-08-16T00:00:00Z</dcterms:created>
  <dcterms:modified xsi:type="dcterms:W3CDTF">2025-05-31T15:49:28Z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0x010100AE5FE957C2CA7646A9640F1287A54432</vt:lpwstr>
  </property>
  <property fmtid="{D5CDD505-2E9C-101B-9397-08002B2CF9AE}" pid="3" name="MediaServiceImageTags">
    <vt:lpwstr/>
  </property>
</Properties>
</file>