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307" r:id="rId6"/>
    <p:sldId id="260" r:id="rId7"/>
    <p:sldId id="309" r:id="rId8"/>
    <p:sldId id="304" r:id="rId9"/>
    <p:sldId id="305" r:id="rId10"/>
    <p:sldId id="310" r:id="rId11"/>
    <p:sldId id="311" r:id="rId12"/>
    <p:sldId id="312" r:id="rId13"/>
    <p:sldId id="313" r:id="rId14"/>
    <p:sldId id="314" r:id="rId15"/>
    <p:sldId id="315" r:id="rId16"/>
  </p:sldIdLst>
  <p:sldSz cx="2339975" cy="233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8" userDrawn="1">
          <p15:clr>
            <a:srgbClr val="A4A3A4"/>
          </p15:clr>
        </p15:guide>
        <p15:guide id="2" pos="7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A078"/>
    <a:srgbClr val="9D0505"/>
    <a:srgbClr val="BBD7A2"/>
    <a:srgbClr val="DDA729"/>
    <a:srgbClr val="B8D7A2"/>
    <a:srgbClr val="78A6B6"/>
    <a:srgbClr val="D0E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D02B5C-0E61-4D07-ACF3-4FA1CE7ED9D3}" v="26" dt="2025-02-08T15:11:41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4" autoAdjust="0"/>
    <p:restoredTop sz="94660"/>
  </p:normalViewPr>
  <p:slideViewPr>
    <p:cSldViewPr snapToGrid="0" showGuides="1">
      <p:cViewPr varScale="1">
        <p:scale>
          <a:sx n="400" d="100"/>
          <a:sy n="400" d="100"/>
        </p:scale>
        <p:origin x="4086" y="288"/>
      </p:cViewPr>
      <p:guideLst>
        <p:guide orient="horz" pos="738"/>
        <p:guide pos="7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" y="382954"/>
            <a:ext cx="1988979" cy="814658"/>
          </a:xfrm>
        </p:spPr>
        <p:txBody>
          <a:bodyPr anchor="b"/>
          <a:lstStyle>
            <a:lvl1pPr algn="ctr">
              <a:defRPr sz="1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7" y="1229029"/>
            <a:ext cx="1754981" cy="564952"/>
          </a:xfrm>
        </p:spPr>
        <p:txBody>
          <a:bodyPr/>
          <a:lstStyle>
            <a:lvl1pPr marL="0" indent="0" algn="ctr">
              <a:buNone/>
              <a:defRPr sz="614"/>
            </a:lvl1pPr>
            <a:lvl2pPr marL="116997" indent="0" algn="ctr">
              <a:buNone/>
              <a:defRPr sz="512"/>
            </a:lvl2pPr>
            <a:lvl3pPr marL="233995" indent="0" algn="ctr">
              <a:buNone/>
              <a:defRPr sz="461"/>
            </a:lvl3pPr>
            <a:lvl4pPr marL="350992" indent="0" algn="ctr">
              <a:buNone/>
              <a:defRPr sz="409"/>
            </a:lvl4pPr>
            <a:lvl5pPr marL="467990" indent="0" algn="ctr">
              <a:buNone/>
              <a:defRPr sz="409"/>
            </a:lvl5pPr>
            <a:lvl6pPr marL="584987" indent="0" algn="ctr">
              <a:buNone/>
              <a:defRPr sz="409"/>
            </a:lvl6pPr>
            <a:lvl7pPr marL="701985" indent="0" algn="ctr">
              <a:buNone/>
              <a:defRPr sz="409"/>
            </a:lvl7pPr>
            <a:lvl8pPr marL="818982" indent="0" algn="ctr">
              <a:buNone/>
              <a:defRPr sz="409"/>
            </a:lvl8pPr>
            <a:lvl9pPr marL="935980" indent="0" algn="ctr">
              <a:buNone/>
              <a:defRPr sz="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96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58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5" y="124582"/>
            <a:ext cx="504557" cy="19830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" y="124582"/>
            <a:ext cx="1484422" cy="19830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4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25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5" y="583370"/>
            <a:ext cx="2018228" cy="973364"/>
          </a:xfrm>
        </p:spPr>
        <p:txBody>
          <a:bodyPr anchor="b"/>
          <a:lstStyle>
            <a:lvl1pPr>
              <a:defRPr sz="1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5" y="1565942"/>
            <a:ext cx="2018228" cy="511869"/>
          </a:xfrm>
        </p:spPr>
        <p:txBody>
          <a:bodyPr/>
          <a:lstStyle>
            <a:lvl1pPr marL="0" indent="0">
              <a:buNone/>
              <a:defRPr sz="614">
                <a:solidFill>
                  <a:schemeClr val="tx1">
                    <a:tint val="82000"/>
                  </a:schemeClr>
                </a:solidFill>
              </a:defRPr>
            </a:lvl1pPr>
            <a:lvl2pPr marL="116997" indent="0">
              <a:buNone/>
              <a:defRPr sz="512">
                <a:solidFill>
                  <a:schemeClr val="tx1">
                    <a:tint val="82000"/>
                  </a:schemeClr>
                </a:solidFill>
              </a:defRPr>
            </a:lvl2pPr>
            <a:lvl3pPr marL="233995" indent="0">
              <a:buNone/>
              <a:defRPr sz="461">
                <a:solidFill>
                  <a:schemeClr val="tx1">
                    <a:tint val="82000"/>
                  </a:schemeClr>
                </a:solidFill>
              </a:defRPr>
            </a:lvl3pPr>
            <a:lvl4pPr marL="350992" indent="0">
              <a:buNone/>
              <a:defRPr sz="409">
                <a:solidFill>
                  <a:schemeClr val="tx1">
                    <a:tint val="82000"/>
                  </a:schemeClr>
                </a:solidFill>
              </a:defRPr>
            </a:lvl4pPr>
            <a:lvl5pPr marL="467990" indent="0">
              <a:buNone/>
              <a:defRPr sz="409">
                <a:solidFill>
                  <a:schemeClr val="tx1">
                    <a:tint val="82000"/>
                  </a:schemeClr>
                </a:solidFill>
              </a:defRPr>
            </a:lvl5pPr>
            <a:lvl6pPr marL="584987" indent="0">
              <a:buNone/>
              <a:defRPr sz="409">
                <a:solidFill>
                  <a:schemeClr val="tx1">
                    <a:tint val="82000"/>
                  </a:schemeClr>
                </a:solidFill>
              </a:defRPr>
            </a:lvl6pPr>
            <a:lvl7pPr marL="701985" indent="0">
              <a:buNone/>
              <a:defRPr sz="409">
                <a:solidFill>
                  <a:schemeClr val="tx1">
                    <a:tint val="82000"/>
                  </a:schemeClr>
                </a:solidFill>
              </a:defRPr>
            </a:lvl7pPr>
            <a:lvl8pPr marL="818982" indent="0">
              <a:buNone/>
              <a:defRPr sz="409">
                <a:solidFill>
                  <a:schemeClr val="tx1">
                    <a:tint val="82000"/>
                  </a:schemeClr>
                </a:solidFill>
              </a:defRPr>
            </a:lvl8pPr>
            <a:lvl9pPr marL="935980" indent="0">
              <a:buNone/>
              <a:defRPr sz="40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" y="622910"/>
            <a:ext cx="994489" cy="1484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3" y="622910"/>
            <a:ext cx="994489" cy="1484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6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" y="124583"/>
            <a:ext cx="2018228" cy="452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" y="573619"/>
            <a:ext cx="989919" cy="281122"/>
          </a:xfrm>
        </p:spPr>
        <p:txBody>
          <a:bodyPr anchor="b"/>
          <a:lstStyle>
            <a:lvl1pPr marL="0" indent="0">
              <a:buNone/>
              <a:defRPr sz="614" b="1"/>
            </a:lvl1pPr>
            <a:lvl2pPr marL="116997" indent="0">
              <a:buNone/>
              <a:defRPr sz="512" b="1"/>
            </a:lvl2pPr>
            <a:lvl3pPr marL="233995" indent="0">
              <a:buNone/>
              <a:defRPr sz="461" b="1"/>
            </a:lvl3pPr>
            <a:lvl4pPr marL="350992" indent="0">
              <a:buNone/>
              <a:defRPr sz="409" b="1"/>
            </a:lvl4pPr>
            <a:lvl5pPr marL="467990" indent="0">
              <a:buNone/>
              <a:defRPr sz="409" b="1"/>
            </a:lvl5pPr>
            <a:lvl6pPr marL="584987" indent="0">
              <a:buNone/>
              <a:defRPr sz="409" b="1"/>
            </a:lvl6pPr>
            <a:lvl7pPr marL="701985" indent="0">
              <a:buNone/>
              <a:defRPr sz="409" b="1"/>
            </a:lvl7pPr>
            <a:lvl8pPr marL="818982" indent="0">
              <a:buNone/>
              <a:defRPr sz="409" b="1"/>
            </a:lvl8pPr>
            <a:lvl9pPr marL="935980" indent="0">
              <a:buNone/>
              <a:defRPr sz="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" y="854741"/>
            <a:ext cx="989919" cy="1257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3" y="573619"/>
            <a:ext cx="994794" cy="281122"/>
          </a:xfrm>
        </p:spPr>
        <p:txBody>
          <a:bodyPr anchor="b"/>
          <a:lstStyle>
            <a:lvl1pPr marL="0" indent="0">
              <a:buNone/>
              <a:defRPr sz="614" b="1"/>
            </a:lvl1pPr>
            <a:lvl2pPr marL="116997" indent="0">
              <a:buNone/>
              <a:defRPr sz="512" b="1"/>
            </a:lvl2pPr>
            <a:lvl3pPr marL="233995" indent="0">
              <a:buNone/>
              <a:defRPr sz="461" b="1"/>
            </a:lvl3pPr>
            <a:lvl4pPr marL="350992" indent="0">
              <a:buNone/>
              <a:defRPr sz="409" b="1"/>
            </a:lvl4pPr>
            <a:lvl5pPr marL="467990" indent="0">
              <a:buNone/>
              <a:defRPr sz="409" b="1"/>
            </a:lvl5pPr>
            <a:lvl6pPr marL="584987" indent="0">
              <a:buNone/>
              <a:defRPr sz="409" b="1"/>
            </a:lvl6pPr>
            <a:lvl7pPr marL="701985" indent="0">
              <a:buNone/>
              <a:defRPr sz="409" b="1"/>
            </a:lvl7pPr>
            <a:lvl8pPr marL="818982" indent="0">
              <a:buNone/>
              <a:defRPr sz="409" b="1"/>
            </a:lvl8pPr>
            <a:lvl9pPr marL="935980" indent="0">
              <a:buNone/>
              <a:defRPr sz="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3" y="854741"/>
            <a:ext cx="994794" cy="1257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17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97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85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" y="155998"/>
            <a:ext cx="754703" cy="545994"/>
          </a:xfrm>
        </p:spPr>
        <p:txBody>
          <a:bodyPr anchor="b"/>
          <a:lstStyle>
            <a:lvl1pPr>
              <a:defRPr sz="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" y="336914"/>
            <a:ext cx="1184612" cy="1662899"/>
          </a:xfrm>
        </p:spPr>
        <p:txBody>
          <a:bodyPr/>
          <a:lstStyle>
            <a:lvl1pPr>
              <a:defRPr sz="819"/>
            </a:lvl1pPr>
            <a:lvl2pPr>
              <a:defRPr sz="717"/>
            </a:lvl2pPr>
            <a:lvl3pPr>
              <a:defRPr sz="614"/>
            </a:lvl3pPr>
            <a:lvl4pPr>
              <a:defRPr sz="512"/>
            </a:lvl4pPr>
            <a:lvl5pPr>
              <a:defRPr sz="512"/>
            </a:lvl5pPr>
            <a:lvl6pPr>
              <a:defRPr sz="512"/>
            </a:lvl6pPr>
            <a:lvl7pPr>
              <a:defRPr sz="512"/>
            </a:lvl7pPr>
            <a:lvl8pPr>
              <a:defRPr sz="512"/>
            </a:lvl8pPr>
            <a:lvl9pPr>
              <a:defRPr sz="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" y="701992"/>
            <a:ext cx="754703" cy="1300528"/>
          </a:xfrm>
        </p:spPr>
        <p:txBody>
          <a:bodyPr/>
          <a:lstStyle>
            <a:lvl1pPr marL="0" indent="0">
              <a:buNone/>
              <a:defRPr sz="409"/>
            </a:lvl1pPr>
            <a:lvl2pPr marL="116997" indent="0">
              <a:buNone/>
              <a:defRPr sz="358"/>
            </a:lvl2pPr>
            <a:lvl3pPr marL="233995" indent="0">
              <a:buNone/>
              <a:defRPr sz="307"/>
            </a:lvl3pPr>
            <a:lvl4pPr marL="350992" indent="0">
              <a:buNone/>
              <a:defRPr sz="256"/>
            </a:lvl4pPr>
            <a:lvl5pPr marL="467990" indent="0">
              <a:buNone/>
              <a:defRPr sz="256"/>
            </a:lvl5pPr>
            <a:lvl6pPr marL="584987" indent="0">
              <a:buNone/>
              <a:defRPr sz="256"/>
            </a:lvl6pPr>
            <a:lvl7pPr marL="701985" indent="0">
              <a:buNone/>
              <a:defRPr sz="256"/>
            </a:lvl7pPr>
            <a:lvl8pPr marL="818982" indent="0">
              <a:buNone/>
              <a:defRPr sz="256"/>
            </a:lvl8pPr>
            <a:lvl9pPr marL="935980" indent="0">
              <a:buNone/>
              <a:defRPr sz="2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23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" y="155998"/>
            <a:ext cx="754703" cy="545994"/>
          </a:xfrm>
        </p:spPr>
        <p:txBody>
          <a:bodyPr anchor="b"/>
          <a:lstStyle>
            <a:lvl1pPr>
              <a:defRPr sz="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" y="336914"/>
            <a:ext cx="1184612" cy="1662899"/>
          </a:xfrm>
        </p:spPr>
        <p:txBody>
          <a:bodyPr anchor="t"/>
          <a:lstStyle>
            <a:lvl1pPr marL="0" indent="0">
              <a:buNone/>
              <a:defRPr sz="819"/>
            </a:lvl1pPr>
            <a:lvl2pPr marL="116997" indent="0">
              <a:buNone/>
              <a:defRPr sz="717"/>
            </a:lvl2pPr>
            <a:lvl3pPr marL="233995" indent="0">
              <a:buNone/>
              <a:defRPr sz="614"/>
            </a:lvl3pPr>
            <a:lvl4pPr marL="350992" indent="0">
              <a:buNone/>
              <a:defRPr sz="512"/>
            </a:lvl4pPr>
            <a:lvl5pPr marL="467990" indent="0">
              <a:buNone/>
              <a:defRPr sz="512"/>
            </a:lvl5pPr>
            <a:lvl6pPr marL="584987" indent="0">
              <a:buNone/>
              <a:defRPr sz="512"/>
            </a:lvl6pPr>
            <a:lvl7pPr marL="701985" indent="0">
              <a:buNone/>
              <a:defRPr sz="512"/>
            </a:lvl7pPr>
            <a:lvl8pPr marL="818982" indent="0">
              <a:buNone/>
              <a:defRPr sz="512"/>
            </a:lvl8pPr>
            <a:lvl9pPr marL="935980" indent="0">
              <a:buNone/>
              <a:defRPr sz="51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" y="701992"/>
            <a:ext cx="754703" cy="1300528"/>
          </a:xfrm>
        </p:spPr>
        <p:txBody>
          <a:bodyPr/>
          <a:lstStyle>
            <a:lvl1pPr marL="0" indent="0">
              <a:buNone/>
              <a:defRPr sz="409"/>
            </a:lvl1pPr>
            <a:lvl2pPr marL="116997" indent="0">
              <a:buNone/>
              <a:defRPr sz="358"/>
            </a:lvl2pPr>
            <a:lvl3pPr marL="233995" indent="0">
              <a:buNone/>
              <a:defRPr sz="307"/>
            </a:lvl3pPr>
            <a:lvl4pPr marL="350992" indent="0">
              <a:buNone/>
              <a:defRPr sz="256"/>
            </a:lvl4pPr>
            <a:lvl5pPr marL="467990" indent="0">
              <a:buNone/>
              <a:defRPr sz="256"/>
            </a:lvl5pPr>
            <a:lvl6pPr marL="584987" indent="0">
              <a:buNone/>
              <a:defRPr sz="256"/>
            </a:lvl6pPr>
            <a:lvl7pPr marL="701985" indent="0">
              <a:buNone/>
              <a:defRPr sz="256"/>
            </a:lvl7pPr>
            <a:lvl8pPr marL="818982" indent="0">
              <a:buNone/>
              <a:defRPr sz="256"/>
            </a:lvl8pPr>
            <a:lvl9pPr marL="935980" indent="0">
              <a:buNone/>
              <a:defRPr sz="2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89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4" y="124583"/>
            <a:ext cx="2018228" cy="45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4" y="622910"/>
            <a:ext cx="2018228" cy="1484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" y="2168811"/>
            <a:ext cx="526494" cy="124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0CD02-91AA-47D7-9333-0781810A921F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7" y="2168811"/>
            <a:ext cx="789742" cy="124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8" y="2168811"/>
            <a:ext cx="526494" cy="124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187A25-9EFB-4D87-A6A8-D33CCCD208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6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33995" rtl="0" eaLnBrk="1" latinLnBrk="0" hangingPunct="1">
        <a:lnSpc>
          <a:spcPct val="90000"/>
        </a:lnSpc>
        <a:spcBef>
          <a:spcPct val="0"/>
        </a:spcBef>
        <a:buNone/>
        <a:defRPr sz="1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499" indent="-58499" algn="l" defTabSz="233995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717" kern="1200">
          <a:solidFill>
            <a:schemeClr val="tx1"/>
          </a:solidFill>
          <a:latin typeface="+mn-lt"/>
          <a:ea typeface="+mn-ea"/>
          <a:cs typeface="+mn-cs"/>
        </a:defRPr>
      </a:lvl1pPr>
      <a:lvl2pPr marL="175496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614" kern="1200">
          <a:solidFill>
            <a:schemeClr val="tx1"/>
          </a:solidFill>
          <a:latin typeface="+mn-lt"/>
          <a:ea typeface="+mn-ea"/>
          <a:cs typeface="+mn-cs"/>
        </a:defRPr>
      </a:lvl2pPr>
      <a:lvl3pPr marL="292494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3pPr>
      <a:lvl4pPr marL="409491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461" kern="1200">
          <a:solidFill>
            <a:schemeClr val="tx1"/>
          </a:solidFill>
          <a:latin typeface="+mn-lt"/>
          <a:ea typeface="+mn-ea"/>
          <a:cs typeface="+mn-cs"/>
        </a:defRPr>
      </a:lvl4pPr>
      <a:lvl5pPr marL="526489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461" kern="1200">
          <a:solidFill>
            <a:schemeClr val="tx1"/>
          </a:solidFill>
          <a:latin typeface="+mn-lt"/>
          <a:ea typeface="+mn-ea"/>
          <a:cs typeface="+mn-cs"/>
        </a:defRPr>
      </a:lvl5pPr>
      <a:lvl6pPr marL="643486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461" kern="1200">
          <a:solidFill>
            <a:schemeClr val="tx1"/>
          </a:solidFill>
          <a:latin typeface="+mn-lt"/>
          <a:ea typeface="+mn-ea"/>
          <a:cs typeface="+mn-cs"/>
        </a:defRPr>
      </a:lvl6pPr>
      <a:lvl7pPr marL="760484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461" kern="1200">
          <a:solidFill>
            <a:schemeClr val="tx1"/>
          </a:solidFill>
          <a:latin typeface="+mn-lt"/>
          <a:ea typeface="+mn-ea"/>
          <a:cs typeface="+mn-cs"/>
        </a:defRPr>
      </a:lvl7pPr>
      <a:lvl8pPr marL="877481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461" kern="1200">
          <a:solidFill>
            <a:schemeClr val="tx1"/>
          </a:solidFill>
          <a:latin typeface="+mn-lt"/>
          <a:ea typeface="+mn-ea"/>
          <a:cs typeface="+mn-cs"/>
        </a:defRPr>
      </a:lvl8pPr>
      <a:lvl9pPr marL="994479" indent="-58499" algn="l" defTabSz="233995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4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1pPr>
      <a:lvl2pPr marL="116997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2pPr>
      <a:lvl3pPr marL="233995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3pPr>
      <a:lvl4pPr marL="350992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4pPr>
      <a:lvl5pPr marL="467990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5pPr>
      <a:lvl6pPr marL="584987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6pPr>
      <a:lvl7pPr marL="701985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7pPr>
      <a:lvl8pPr marL="818982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8pPr>
      <a:lvl9pPr marL="935980" algn="l" defTabSz="233995" rtl="0" eaLnBrk="1" latinLnBrk="0" hangingPunct="1">
        <a:defRPr sz="4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2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s seeking permission for Cork solar farm put on hold after appeals  lodged">
            <a:extLst>
              <a:ext uri="{FF2B5EF4-FFF2-40B4-BE49-F238E27FC236}">
                <a16:creationId xmlns:a16="http://schemas.microsoft.com/office/drawing/2014/main" id="{35692A67-A756-72A5-3712-F4C85A6B5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7"/>
          <a:stretch/>
        </p:blipFill>
        <p:spPr bwMode="auto">
          <a:xfrm>
            <a:off x="-1" y="1"/>
            <a:ext cx="2339975" cy="233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Lightning bolt with solid fill">
            <a:extLst>
              <a:ext uri="{FF2B5EF4-FFF2-40B4-BE49-F238E27FC236}">
                <a16:creationId xmlns:a16="http://schemas.microsoft.com/office/drawing/2014/main" id="{CAE1835E-1F61-ABC9-9619-613EF36FC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520" r="24314"/>
          <a:stretch/>
        </p:blipFill>
        <p:spPr>
          <a:xfrm>
            <a:off x="0" y="53415"/>
            <a:ext cx="150285" cy="262890"/>
          </a:xfrm>
          <a:prstGeom prst="rect">
            <a:avLst/>
          </a:prstGeom>
        </p:spPr>
      </p:pic>
      <p:pic>
        <p:nvPicPr>
          <p:cNvPr id="2" name="Graphic 1" descr="Single gear with solid fill">
            <a:extLst>
              <a:ext uri="{FF2B5EF4-FFF2-40B4-BE49-F238E27FC236}">
                <a16:creationId xmlns:a16="http://schemas.microsoft.com/office/drawing/2014/main" id="{D5341EEA-F0F0-B660-0121-6AA5EDF92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1390" y="0"/>
            <a:ext cx="326581" cy="3265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956394-95D9-87E7-EE04-0938A74F8773}"/>
              </a:ext>
            </a:extLst>
          </p:cNvPr>
          <p:cNvSpPr/>
          <p:nvPr/>
        </p:nvSpPr>
        <p:spPr>
          <a:xfrm>
            <a:off x="-1639" y="1748642"/>
            <a:ext cx="2348927" cy="619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51F742-21C5-48D7-CE7D-A611EE1BD214}"/>
              </a:ext>
            </a:extLst>
          </p:cNvPr>
          <p:cNvSpPr/>
          <p:nvPr/>
        </p:nvSpPr>
        <p:spPr>
          <a:xfrm>
            <a:off x="-1639" y="1532183"/>
            <a:ext cx="2350565" cy="216000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100" b="1" dirty="0">
                <a:solidFill>
                  <a:schemeClr val="bg1"/>
                </a:solidFill>
              </a:rPr>
              <a:t>BONUS</a:t>
            </a:r>
          </a:p>
        </p:txBody>
      </p:sp>
      <p:pic>
        <p:nvPicPr>
          <p:cNvPr id="5" name="Graphic 4" descr="Man and woman">
            <a:extLst>
              <a:ext uri="{FF2B5EF4-FFF2-40B4-BE49-F238E27FC236}">
                <a16:creationId xmlns:a16="http://schemas.microsoft.com/office/drawing/2014/main" id="{A77537CA-2C7C-25B8-A849-AF393063FA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6106" y="1827478"/>
            <a:ext cx="233093" cy="241229"/>
          </a:xfrm>
          <a:prstGeom prst="rect">
            <a:avLst/>
          </a:prstGeom>
        </p:spPr>
      </p:pic>
      <p:pic>
        <p:nvPicPr>
          <p:cNvPr id="6" name="Graphic 5" descr="Bank">
            <a:extLst>
              <a:ext uri="{FF2B5EF4-FFF2-40B4-BE49-F238E27FC236}">
                <a16:creationId xmlns:a16="http://schemas.microsoft.com/office/drawing/2014/main" id="{C2D9DD73-05A6-1DEB-C08E-2BB3C7A338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0971" y="2064607"/>
            <a:ext cx="269654" cy="279066"/>
          </a:xfrm>
          <a:prstGeom prst="rect">
            <a:avLst/>
          </a:prstGeom>
        </p:spPr>
      </p:pic>
      <p:pic>
        <p:nvPicPr>
          <p:cNvPr id="7" name="Graphic 6" descr="Earth globe Africa and Europe">
            <a:extLst>
              <a:ext uri="{FF2B5EF4-FFF2-40B4-BE49-F238E27FC236}">
                <a16:creationId xmlns:a16="http://schemas.microsoft.com/office/drawing/2014/main" id="{B1C06A70-0DAF-CEDD-5A60-D492DFC7CB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50971" y="1807379"/>
            <a:ext cx="269654" cy="279065"/>
          </a:xfrm>
          <a:prstGeom prst="rect">
            <a:avLst/>
          </a:prstGeom>
        </p:spPr>
      </p:pic>
      <p:pic>
        <p:nvPicPr>
          <p:cNvPr id="8" name="Graphic 7" descr="Coins">
            <a:extLst>
              <a:ext uri="{FF2B5EF4-FFF2-40B4-BE49-F238E27FC236}">
                <a16:creationId xmlns:a16="http://schemas.microsoft.com/office/drawing/2014/main" id="{390CA654-4669-3836-E634-46BD28E5EAC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7189" y="2124067"/>
            <a:ext cx="225614" cy="233488"/>
          </a:xfrm>
          <a:prstGeom prst="rect">
            <a:avLst/>
          </a:prstGeom>
        </p:spPr>
      </p:pic>
      <p:pic>
        <p:nvPicPr>
          <p:cNvPr id="9" name="Graphic 8" descr="Scales of justice">
            <a:extLst>
              <a:ext uri="{FF2B5EF4-FFF2-40B4-BE49-F238E27FC236}">
                <a16:creationId xmlns:a16="http://schemas.microsoft.com/office/drawing/2014/main" id="{996591D9-CFCE-F7B7-9334-477AA3DED98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4046" y="2106499"/>
            <a:ext cx="220180" cy="2278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C8BFDB-C0C8-0165-2914-02CB30646F14}"/>
              </a:ext>
            </a:extLst>
          </p:cNvPr>
          <p:cNvSpPr txBox="1"/>
          <p:nvPr/>
        </p:nvSpPr>
        <p:spPr>
          <a:xfrm>
            <a:off x="1012791" y="1798722"/>
            <a:ext cx="63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945C5-A4E0-9B1B-CB43-DC89320B841D}"/>
              </a:ext>
            </a:extLst>
          </p:cNvPr>
          <p:cNvSpPr txBox="1"/>
          <p:nvPr/>
        </p:nvSpPr>
        <p:spPr>
          <a:xfrm>
            <a:off x="282285" y="1793024"/>
            <a:ext cx="60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+6</a:t>
            </a:r>
          </a:p>
        </p:txBody>
      </p:sp>
      <p:pic>
        <p:nvPicPr>
          <p:cNvPr id="12" name="Graphic 11" descr="Single gear with solid fill">
            <a:extLst>
              <a:ext uri="{FF2B5EF4-FFF2-40B4-BE49-F238E27FC236}">
                <a16:creationId xmlns:a16="http://schemas.microsoft.com/office/drawing/2014/main" id="{B52C152E-F49D-18FA-FAF9-7E9A6A4C981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9519" y="1821323"/>
            <a:ext cx="243284" cy="2432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6F34E9-1C86-5030-2AB6-163C070F785E}"/>
              </a:ext>
            </a:extLst>
          </p:cNvPr>
          <p:cNvSpPr txBox="1"/>
          <p:nvPr/>
        </p:nvSpPr>
        <p:spPr>
          <a:xfrm>
            <a:off x="1842943" y="1794723"/>
            <a:ext cx="52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+3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714B6F-6902-E69F-AFF8-D5E6A7D04980}"/>
              </a:ext>
            </a:extLst>
          </p:cNvPr>
          <p:cNvSpPr txBox="1"/>
          <p:nvPr/>
        </p:nvSpPr>
        <p:spPr>
          <a:xfrm>
            <a:off x="291768" y="2088606"/>
            <a:ext cx="589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+2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B28E7B-E585-EE8A-B310-5B8AC00B1691}"/>
              </a:ext>
            </a:extLst>
          </p:cNvPr>
          <p:cNvSpPr txBox="1"/>
          <p:nvPr/>
        </p:nvSpPr>
        <p:spPr>
          <a:xfrm>
            <a:off x="1020581" y="2086923"/>
            <a:ext cx="615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88D690-54A9-02C5-ACA5-0A074D1F3D94}"/>
              </a:ext>
            </a:extLst>
          </p:cNvPr>
          <p:cNvSpPr txBox="1"/>
          <p:nvPr/>
        </p:nvSpPr>
        <p:spPr>
          <a:xfrm>
            <a:off x="1847631" y="2071423"/>
            <a:ext cx="523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-1</a:t>
            </a:r>
          </a:p>
        </p:txBody>
      </p:sp>
      <p:pic>
        <p:nvPicPr>
          <p:cNvPr id="18" name="Picture 17" descr="A puzzle with different colored pieces&#10;&#10;Description automatically generated">
            <a:extLst>
              <a:ext uri="{FF2B5EF4-FFF2-40B4-BE49-F238E27FC236}">
                <a16:creationId xmlns:a16="http://schemas.microsoft.com/office/drawing/2014/main" id="{2994AA40-9B2F-A50D-0991-05A47405426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98" y="1554323"/>
            <a:ext cx="175317" cy="1746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39EF899-355E-123A-5C2F-2466E84A5BA1}"/>
              </a:ext>
            </a:extLst>
          </p:cNvPr>
          <p:cNvSpPr txBox="1"/>
          <p:nvPr/>
        </p:nvSpPr>
        <p:spPr>
          <a:xfrm>
            <a:off x="1839304" y="1503169"/>
            <a:ext cx="578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We-Energy</a:t>
            </a:r>
          </a:p>
          <a:p>
            <a:r>
              <a:rPr lang="en-US" sz="600" b="1" dirty="0">
                <a:solidFill>
                  <a:schemeClr val="bg1"/>
                </a:solidFill>
              </a:rPr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135893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759C1-2345-27AD-001E-6BD6390E9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24">
            <a:extLst>
              <a:ext uri="{FF2B5EF4-FFF2-40B4-BE49-F238E27FC236}">
                <a16:creationId xmlns:a16="http://schemas.microsoft.com/office/drawing/2014/main" id="{1CEEC7C0-0918-248E-F4FE-7793BA9C0704}"/>
              </a:ext>
            </a:extLst>
          </p:cNvPr>
          <p:cNvSpPr txBox="1"/>
          <p:nvPr/>
        </p:nvSpPr>
        <p:spPr>
          <a:xfrm>
            <a:off x="2550" y="180662"/>
            <a:ext cx="2332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Organic waste retrieved from, ditches roadsides, and agricultural fields can be used to make a combustible gas using Anaerobic Digestion. Which can be turned in electricity using a Combined Heat </a:t>
            </a:r>
            <a:br>
              <a:rPr lang="en-GB" sz="1000" dirty="0"/>
            </a:br>
            <a:r>
              <a:rPr lang="en-GB" sz="1000" dirty="0"/>
              <a:t>and Power unit.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5C6D2-178B-4E2B-CB19-794003B6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8" y="1273171"/>
            <a:ext cx="741369" cy="741369"/>
          </a:xfrm>
          <a:prstGeom prst="rect">
            <a:avLst/>
          </a:prstGeom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CF7ADB28-69EA-27EF-6C44-DDD2F2F79332}"/>
              </a:ext>
            </a:extLst>
          </p:cNvPr>
          <p:cNvSpPr txBox="1"/>
          <p:nvPr/>
        </p:nvSpPr>
        <p:spPr>
          <a:xfrm>
            <a:off x="1561077" y="1967694"/>
            <a:ext cx="7757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Milieu centraal</a:t>
            </a:r>
            <a:endParaRPr lang="en-GB" sz="700" b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D4CFE72-9C2F-E0D2-F676-C325B1A70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30798"/>
            <a:ext cx="238125" cy="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9D7C16-F1D3-FC0B-B11A-CA995D38B3C1}"/>
              </a:ext>
            </a:extLst>
          </p:cNvPr>
          <p:cNvSpPr txBox="1"/>
          <p:nvPr/>
        </p:nvSpPr>
        <p:spPr>
          <a:xfrm>
            <a:off x="193747" y="1979281"/>
            <a:ext cx="120729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https://www.stockvault.net/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CB038CAB-3530-C4A1-724A-6787C8693224}"/>
              </a:ext>
            </a:extLst>
          </p:cNvPr>
          <p:cNvSpPr txBox="1"/>
          <p:nvPr/>
        </p:nvSpPr>
        <p:spPr>
          <a:xfrm>
            <a:off x="1604172" y="1116901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Info</a:t>
            </a:r>
            <a:endParaRPr lang="en-GB" sz="7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2DC1A8-3F2E-76F3-4C32-DEA60B4DDBBC}"/>
              </a:ext>
            </a:extLst>
          </p:cNvPr>
          <p:cNvSpPr/>
          <p:nvPr/>
        </p:nvSpPr>
        <p:spPr>
          <a:xfrm>
            <a:off x="-1639" y="0"/>
            <a:ext cx="2341614" cy="216000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noProof="0" dirty="0">
                <a:solidFill>
                  <a:schemeClr val="bg1"/>
                </a:solidFill>
              </a:rPr>
              <a:t>POWER – AGRI WASTE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C4E1DB-7A9D-5B09-F76E-87AE1631D0AD}"/>
              </a:ext>
            </a:extLst>
          </p:cNvPr>
          <p:cNvGrpSpPr/>
          <p:nvPr/>
        </p:nvGrpSpPr>
        <p:grpSpPr>
          <a:xfrm>
            <a:off x="-72693" y="2102564"/>
            <a:ext cx="2414245" cy="279888"/>
            <a:chOff x="-72693" y="2102564"/>
            <a:chExt cx="2414245" cy="27988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BE1960A-AB27-CB96-EAAE-7F49406B9F09}"/>
                </a:ext>
              </a:extLst>
            </p:cNvPr>
            <p:cNvSpPr/>
            <p:nvPr/>
          </p:nvSpPr>
          <p:spPr>
            <a:xfrm>
              <a:off x="-1" y="2124506"/>
              <a:ext cx="2339975" cy="216000"/>
            </a:xfrm>
            <a:prstGeom prst="roundRect">
              <a:avLst>
                <a:gd name="adj" fmla="val 0"/>
              </a:avLst>
            </a:prstGeom>
            <a:solidFill>
              <a:srgbClr val="49A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111">
                <a:solidFill>
                  <a:schemeClr val="bg1"/>
                </a:solidFill>
              </a:endParaRPr>
            </a:p>
          </p:txBody>
        </p:sp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5A40CC95-E5B2-7694-1213-4D71628E462E}"/>
                </a:ext>
              </a:extLst>
            </p:cNvPr>
            <p:cNvSpPr txBox="1"/>
            <p:nvPr/>
          </p:nvSpPr>
          <p:spPr>
            <a:xfrm>
              <a:off x="-72693" y="2102564"/>
              <a:ext cx="14161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noProof="0" dirty="0">
                  <a:solidFill>
                    <a:schemeClr val="bg1"/>
                  </a:solidFill>
                </a:rPr>
                <a:t>Place option map</a:t>
              </a:r>
            </a:p>
          </p:txBody>
        </p:sp>
        <p:sp>
          <p:nvSpPr>
            <p:cNvPr id="14" name="Rectangle 32">
              <a:extLst>
                <a:ext uri="{FF2B5EF4-FFF2-40B4-BE49-F238E27FC236}">
                  <a16:creationId xmlns:a16="http://schemas.microsoft.com/office/drawing/2014/main" id="{A9F8163A-523F-2A1C-E3B0-3D4F8DC7CD18}"/>
                </a:ext>
              </a:extLst>
            </p:cNvPr>
            <p:cNvSpPr/>
            <p:nvPr/>
          </p:nvSpPr>
          <p:spPr>
            <a:xfrm>
              <a:off x="1316122" y="2164495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1" dirty="0"/>
            </a:p>
          </p:txBody>
        </p:sp>
        <p:pic>
          <p:nvPicPr>
            <p:cNvPr id="15" name="Picture 14" descr="A puzzle with different colored pieces&#10;&#10;Description automatically generated">
              <a:extLst>
                <a:ext uri="{FF2B5EF4-FFF2-40B4-BE49-F238E27FC236}">
                  <a16:creationId xmlns:a16="http://schemas.microsoft.com/office/drawing/2014/main" id="{0F62ED47-2C09-DF19-AA29-179B66E11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786" y="2135823"/>
              <a:ext cx="201983" cy="201233"/>
            </a:xfrm>
            <a:prstGeom prst="rect">
              <a:avLst/>
            </a:prstGeom>
          </p:spPr>
        </p:pic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71D1C9E0-E7A9-274E-CB29-39DCAA6CF738}"/>
                </a:ext>
              </a:extLst>
            </p:cNvPr>
            <p:cNvSpPr txBox="1"/>
            <p:nvPr/>
          </p:nvSpPr>
          <p:spPr>
            <a:xfrm>
              <a:off x="1779928" y="2105453"/>
              <a:ext cx="561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We-Energy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Games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1B49B23-C5F8-86E1-1676-3012A9F85779}"/>
              </a:ext>
            </a:extLst>
          </p:cNvPr>
          <p:cNvSpPr/>
          <p:nvPr/>
        </p:nvSpPr>
        <p:spPr>
          <a:xfrm>
            <a:off x="1383506" y="2166603"/>
            <a:ext cx="74694" cy="141892"/>
          </a:xfrm>
          <a:prstGeom prst="rect">
            <a:avLst/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0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ize plant in field - PixaHive">
            <a:extLst>
              <a:ext uri="{FF2B5EF4-FFF2-40B4-BE49-F238E27FC236}">
                <a16:creationId xmlns:a16="http://schemas.microsoft.com/office/drawing/2014/main" id="{49197162-E4CC-66A5-F4C7-4DE89AC44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0" y="0"/>
            <a:ext cx="2339975" cy="23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 descr="Lightning bolt with solid fill">
            <a:extLst>
              <a:ext uri="{FF2B5EF4-FFF2-40B4-BE49-F238E27FC236}">
                <a16:creationId xmlns:a16="http://schemas.microsoft.com/office/drawing/2014/main" id="{AE0FA387-4424-2430-71CE-86EEEF812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520" r="24314"/>
          <a:stretch/>
        </p:blipFill>
        <p:spPr>
          <a:xfrm>
            <a:off x="-270" y="2078714"/>
            <a:ext cx="150285" cy="262890"/>
          </a:xfrm>
          <a:prstGeom prst="rect">
            <a:avLst/>
          </a:prstGeom>
        </p:spPr>
      </p:pic>
      <p:pic>
        <p:nvPicPr>
          <p:cNvPr id="2" name="Graphic 1" descr="Single gear with solid fill">
            <a:extLst>
              <a:ext uri="{FF2B5EF4-FFF2-40B4-BE49-F238E27FC236}">
                <a16:creationId xmlns:a16="http://schemas.microsoft.com/office/drawing/2014/main" id="{43542AE4-0AF7-BDBC-D56E-719D61B0C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6834" y="2013394"/>
            <a:ext cx="326581" cy="3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7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8ADC9-B120-B909-CA61-8A2515503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24">
            <a:extLst>
              <a:ext uri="{FF2B5EF4-FFF2-40B4-BE49-F238E27FC236}">
                <a16:creationId xmlns:a16="http://schemas.microsoft.com/office/drawing/2014/main" id="{ACBE4A4A-63AC-4D59-BDC4-7B545236216C}"/>
              </a:ext>
            </a:extLst>
          </p:cNvPr>
          <p:cNvSpPr txBox="1"/>
          <p:nvPr/>
        </p:nvSpPr>
        <p:spPr>
          <a:xfrm>
            <a:off x="2550" y="180662"/>
            <a:ext cx="2332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Energy crops cultivated on agricultural fields can be used to make a combustible gas using Anaerobic Digestion. Which can be turned in electricity using a Combined Heat and Power unit.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46A517-2899-4B91-5FFF-46878FBF6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315" y="1269766"/>
            <a:ext cx="761442" cy="761442"/>
          </a:xfrm>
          <a:prstGeom prst="rect">
            <a:avLst/>
          </a:prstGeom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id="{52656105-4AD7-9400-2177-46A5AE65C324}"/>
              </a:ext>
            </a:extLst>
          </p:cNvPr>
          <p:cNvSpPr txBox="1"/>
          <p:nvPr/>
        </p:nvSpPr>
        <p:spPr>
          <a:xfrm>
            <a:off x="1556315" y="1976418"/>
            <a:ext cx="7757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Milieu centraal</a:t>
            </a:r>
            <a:endParaRPr lang="en-GB" sz="700" b="1" dirty="0"/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C7F525C4-2B73-1DAC-E0E6-DE9F21C9EC12}"/>
              </a:ext>
            </a:extLst>
          </p:cNvPr>
          <p:cNvSpPr txBox="1"/>
          <p:nvPr/>
        </p:nvSpPr>
        <p:spPr>
          <a:xfrm>
            <a:off x="1594136" y="1127354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Info</a:t>
            </a:r>
            <a:endParaRPr lang="en-GB" sz="7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078A7F8-CA3C-34A2-8331-684C4D04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28417"/>
            <a:ext cx="238125" cy="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91936D-D47B-086B-ACF0-5F7F5238CC30}"/>
              </a:ext>
            </a:extLst>
          </p:cNvPr>
          <p:cNvSpPr txBox="1"/>
          <p:nvPr/>
        </p:nvSpPr>
        <p:spPr>
          <a:xfrm>
            <a:off x="193747" y="1976900"/>
            <a:ext cx="120729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https://pixahive.com/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F1AACA-CED4-1CD7-CDE1-D173D96B503F}"/>
              </a:ext>
            </a:extLst>
          </p:cNvPr>
          <p:cNvSpPr/>
          <p:nvPr/>
        </p:nvSpPr>
        <p:spPr>
          <a:xfrm>
            <a:off x="-1639" y="0"/>
            <a:ext cx="2341614" cy="216000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noProof="0" dirty="0">
                <a:solidFill>
                  <a:schemeClr val="bg1"/>
                </a:solidFill>
              </a:rPr>
              <a:t>POWER – ENERGY CROPS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878E8E-F60F-43DF-66DF-5014EF1598C4}"/>
              </a:ext>
            </a:extLst>
          </p:cNvPr>
          <p:cNvGrpSpPr/>
          <p:nvPr/>
        </p:nvGrpSpPr>
        <p:grpSpPr>
          <a:xfrm>
            <a:off x="-72693" y="2102564"/>
            <a:ext cx="2414245" cy="279888"/>
            <a:chOff x="-72693" y="2102564"/>
            <a:chExt cx="2414245" cy="27988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EC8197A-D611-F2A4-B8D7-16667BF782D4}"/>
                </a:ext>
              </a:extLst>
            </p:cNvPr>
            <p:cNvSpPr/>
            <p:nvPr/>
          </p:nvSpPr>
          <p:spPr>
            <a:xfrm>
              <a:off x="-1" y="2124506"/>
              <a:ext cx="2339975" cy="216000"/>
            </a:xfrm>
            <a:prstGeom prst="roundRect">
              <a:avLst>
                <a:gd name="adj" fmla="val 0"/>
              </a:avLst>
            </a:prstGeom>
            <a:solidFill>
              <a:srgbClr val="49A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111">
                <a:solidFill>
                  <a:schemeClr val="bg1"/>
                </a:solidFill>
              </a:endParaRP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0393DB8F-F81B-44C9-D210-6C9C4BB7CDA1}"/>
                </a:ext>
              </a:extLst>
            </p:cNvPr>
            <p:cNvSpPr txBox="1"/>
            <p:nvPr/>
          </p:nvSpPr>
          <p:spPr>
            <a:xfrm>
              <a:off x="-72693" y="2102564"/>
              <a:ext cx="14161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noProof="0" dirty="0">
                  <a:solidFill>
                    <a:schemeClr val="bg1"/>
                  </a:solidFill>
                </a:rPr>
                <a:t>Place option map</a:t>
              </a:r>
            </a:p>
          </p:txBody>
        </p:sp>
        <p:sp>
          <p:nvSpPr>
            <p:cNvPr id="13" name="Rectangle 32">
              <a:extLst>
                <a:ext uri="{FF2B5EF4-FFF2-40B4-BE49-F238E27FC236}">
                  <a16:creationId xmlns:a16="http://schemas.microsoft.com/office/drawing/2014/main" id="{19A8F754-9F72-20B8-A972-870A845AC233}"/>
                </a:ext>
              </a:extLst>
            </p:cNvPr>
            <p:cNvSpPr/>
            <p:nvPr/>
          </p:nvSpPr>
          <p:spPr>
            <a:xfrm>
              <a:off x="1316122" y="2164495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1" dirty="0"/>
            </a:p>
          </p:txBody>
        </p:sp>
        <p:pic>
          <p:nvPicPr>
            <p:cNvPr id="14" name="Picture 13" descr="A puzzle with different colored pieces&#10;&#10;Description automatically generated">
              <a:extLst>
                <a:ext uri="{FF2B5EF4-FFF2-40B4-BE49-F238E27FC236}">
                  <a16:creationId xmlns:a16="http://schemas.microsoft.com/office/drawing/2014/main" id="{13BE28DA-1BB1-1A11-FB19-EE6515ED9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786" y="2135823"/>
              <a:ext cx="201983" cy="201233"/>
            </a:xfrm>
            <a:prstGeom prst="rect">
              <a:avLst/>
            </a:prstGeom>
          </p:spPr>
        </p:pic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3A0DB32D-1684-C306-EF8B-8E911603ABB5}"/>
                </a:ext>
              </a:extLst>
            </p:cNvPr>
            <p:cNvSpPr txBox="1"/>
            <p:nvPr/>
          </p:nvSpPr>
          <p:spPr>
            <a:xfrm>
              <a:off x="1779928" y="2105453"/>
              <a:ext cx="561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We-Energy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Games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38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24">
            <a:extLst>
              <a:ext uri="{FF2B5EF4-FFF2-40B4-BE49-F238E27FC236}">
                <a16:creationId xmlns:a16="http://schemas.microsoft.com/office/drawing/2014/main" id="{A679CD39-8341-E004-4599-5FD6381BF461}"/>
              </a:ext>
            </a:extLst>
          </p:cNvPr>
          <p:cNvSpPr txBox="1"/>
          <p:nvPr/>
        </p:nvSpPr>
        <p:spPr>
          <a:xfrm>
            <a:off x="2550" y="183042"/>
            <a:ext cx="2332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Electricity can be extracted from the sun directly using solar PV panels, which can be placed in fields.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04650-A014-5806-22D1-BD1092D9D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84" y="1202533"/>
            <a:ext cx="821837" cy="819751"/>
          </a:xfrm>
          <a:prstGeom prst="rect">
            <a:avLst/>
          </a:prstGeom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D0F9D172-4FDF-13E7-9BC5-F905CF6B9D76}"/>
              </a:ext>
            </a:extLst>
          </p:cNvPr>
          <p:cNvSpPr txBox="1"/>
          <p:nvPr/>
        </p:nvSpPr>
        <p:spPr>
          <a:xfrm>
            <a:off x="1523766" y="1974833"/>
            <a:ext cx="7757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Milieu centraal</a:t>
            </a:r>
            <a:endParaRPr lang="en-GB" sz="700" b="1" dirty="0"/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7E2F4976-96DE-3488-34AD-3955F5536964}"/>
              </a:ext>
            </a:extLst>
          </p:cNvPr>
          <p:cNvSpPr txBox="1"/>
          <p:nvPr/>
        </p:nvSpPr>
        <p:spPr>
          <a:xfrm>
            <a:off x="1566069" y="1068330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Info</a:t>
            </a:r>
            <a:endParaRPr lang="en-GB" sz="7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EB101E-8C1A-1315-650A-81DA8A5A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28418"/>
            <a:ext cx="238125" cy="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B01B79-62D9-94E8-C60C-A5926D97582B}"/>
              </a:ext>
            </a:extLst>
          </p:cNvPr>
          <p:cNvSpPr txBox="1"/>
          <p:nvPr/>
        </p:nvSpPr>
        <p:spPr>
          <a:xfrm>
            <a:off x="193747" y="1976901"/>
            <a:ext cx="120729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https://www.echolive.ie/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84B9C3-3B12-E507-26E6-A412F60344AD}"/>
              </a:ext>
            </a:extLst>
          </p:cNvPr>
          <p:cNvSpPr/>
          <p:nvPr/>
        </p:nvSpPr>
        <p:spPr>
          <a:xfrm>
            <a:off x="-1639" y="0"/>
            <a:ext cx="2341614" cy="216000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noProof="0" dirty="0">
                <a:solidFill>
                  <a:schemeClr val="bg1"/>
                </a:solidFill>
              </a:rPr>
              <a:t>SOLAR PV PARK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17F29F-03A8-EA4D-68AF-D53FA3C098A2}"/>
              </a:ext>
            </a:extLst>
          </p:cNvPr>
          <p:cNvGrpSpPr/>
          <p:nvPr/>
        </p:nvGrpSpPr>
        <p:grpSpPr>
          <a:xfrm>
            <a:off x="-72693" y="2102564"/>
            <a:ext cx="2414245" cy="279888"/>
            <a:chOff x="-72693" y="2102564"/>
            <a:chExt cx="2414245" cy="27988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953B78E-CF38-FA8D-EA6F-50DE19E620CC}"/>
                </a:ext>
              </a:extLst>
            </p:cNvPr>
            <p:cNvSpPr/>
            <p:nvPr/>
          </p:nvSpPr>
          <p:spPr>
            <a:xfrm>
              <a:off x="-1" y="2124506"/>
              <a:ext cx="2339975" cy="216000"/>
            </a:xfrm>
            <a:prstGeom prst="roundRect">
              <a:avLst>
                <a:gd name="adj" fmla="val 0"/>
              </a:avLst>
            </a:prstGeom>
            <a:solidFill>
              <a:srgbClr val="49A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111">
                <a:solidFill>
                  <a:schemeClr val="bg1"/>
                </a:solidFill>
              </a:endParaRPr>
            </a:p>
          </p:txBody>
        </p:sp>
        <p:sp>
          <p:nvSpPr>
            <p:cNvPr id="11" name="TextBox 27">
              <a:extLst>
                <a:ext uri="{FF2B5EF4-FFF2-40B4-BE49-F238E27FC236}">
                  <a16:creationId xmlns:a16="http://schemas.microsoft.com/office/drawing/2014/main" id="{4A945926-E03A-0958-22D4-8E1409035D82}"/>
                </a:ext>
              </a:extLst>
            </p:cNvPr>
            <p:cNvSpPr txBox="1"/>
            <p:nvPr/>
          </p:nvSpPr>
          <p:spPr>
            <a:xfrm>
              <a:off x="-72693" y="2102564"/>
              <a:ext cx="14161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noProof="0" dirty="0">
                  <a:solidFill>
                    <a:schemeClr val="bg1"/>
                  </a:solidFill>
                </a:rPr>
                <a:t>Place option map</a:t>
              </a:r>
            </a:p>
          </p:txBody>
        </p:sp>
        <p:sp>
          <p:nvSpPr>
            <p:cNvPr id="12" name="Rectangle 32">
              <a:extLst>
                <a:ext uri="{FF2B5EF4-FFF2-40B4-BE49-F238E27FC236}">
                  <a16:creationId xmlns:a16="http://schemas.microsoft.com/office/drawing/2014/main" id="{6D7179B3-1895-6470-C08B-BC109B384018}"/>
                </a:ext>
              </a:extLst>
            </p:cNvPr>
            <p:cNvSpPr/>
            <p:nvPr/>
          </p:nvSpPr>
          <p:spPr>
            <a:xfrm>
              <a:off x="1316122" y="2164495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1" dirty="0"/>
            </a:p>
          </p:txBody>
        </p:sp>
        <p:pic>
          <p:nvPicPr>
            <p:cNvPr id="13" name="Picture 12" descr="A puzzle with different colored pieces&#10;&#10;Description automatically generated">
              <a:extLst>
                <a:ext uri="{FF2B5EF4-FFF2-40B4-BE49-F238E27FC236}">
                  <a16:creationId xmlns:a16="http://schemas.microsoft.com/office/drawing/2014/main" id="{2426176A-B29B-1069-0802-FA60EF2AA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786" y="2135823"/>
              <a:ext cx="201983" cy="201233"/>
            </a:xfrm>
            <a:prstGeom prst="rect">
              <a:avLst/>
            </a:prstGeom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45A0D7D3-1133-75D0-718D-9AEDD893966C}"/>
                </a:ext>
              </a:extLst>
            </p:cNvPr>
            <p:cNvSpPr txBox="1"/>
            <p:nvPr/>
          </p:nvSpPr>
          <p:spPr>
            <a:xfrm>
              <a:off x="1779928" y="2105453"/>
              <a:ext cx="561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We-Energy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Games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74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A wind turbine on top of a green field. Windmill turbine renewable, science  technology. - PICRYL - Public Domain Media Search Engine Public Domain  Search">
            <a:extLst>
              <a:ext uri="{FF2B5EF4-FFF2-40B4-BE49-F238E27FC236}">
                <a16:creationId xmlns:a16="http://schemas.microsoft.com/office/drawing/2014/main" id="{4D7955C2-FAB0-674F-31D6-7502413FC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9" r="15474"/>
          <a:stretch/>
        </p:blipFill>
        <p:spPr bwMode="auto">
          <a:xfrm>
            <a:off x="1" y="-7352"/>
            <a:ext cx="2339974" cy="23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Lightning bolt with solid fill">
            <a:extLst>
              <a:ext uri="{FF2B5EF4-FFF2-40B4-BE49-F238E27FC236}">
                <a16:creationId xmlns:a16="http://schemas.microsoft.com/office/drawing/2014/main" id="{4F6216C1-ACE2-2A48-D9EC-ADFA2CD23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520" r="24314"/>
          <a:stretch/>
        </p:blipFill>
        <p:spPr>
          <a:xfrm>
            <a:off x="0" y="26078"/>
            <a:ext cx="150285" cy="262890"/>
          </a:xfrm>
          <a:prstGeom prst="rect">
            <a:avLst/>
          </a:prstGeom>
        </p:spPr>
      </p:pic>
      <p:pic>
        <p:nvPicPr>
          <p:cNvPr id="2" name="Graphic 1" descr="Single gear with solid fill">
            <a:extLst>
              <a:ext uri="{FF2B5EF4-FFF2-40B4-BE49-F238E27FC236}">
                <a16:creationId xmlns:a16="http://schemas.microsoft.com/office/drawing/2014/main" id="{A812E943-E424-8573-3475-E0B6FD52A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1390" y="-27337"/>
            <a:ext cx="326581" cy="3265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0FF244-5F15-7757-05C8-1C45D49B6775}"/>
              </a:ext>
            </a:extLst>
          </p:cNvPr>
          <p:cNvSpPr/>
          <p:nvPr/>
        </p:nvSpPr>
        <p:spPr>
          <a:xfrm>
            <a:off x="-1639" y="1748642"/>
            <a:ext cx="2348927" cy="619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Man and woman">
            <a:extLst>
              <a:ext uri="{FF2B5EF4-FFF2-40B4-BE49-F238E27FC236}">
                <a16:creationId xmlns:a16="http://schemas.microsoft.com/office/drawing/2014/main" id="{65F18061-C415-E99A-425A-4BB7A58538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6106" y="1827478"/>
            <a:ext cx="233093" cy="241229"/>
          </a:xfrm>
          <a:prstGeom prst="rect">
            <a:avLst/>
          </a:prstGeom>
        </p:spPr>
      </p:pic>
      <p:pic>
        <p:nvPicPr>
          <p:cNvPr id="6" name="Graphic 5" descr="Bank">
            <a:extLst>
              <a:ext uri="{FF2B5EF4-FFF2-40B4-BE49-F238E27FC236}">
                <a16:creationId xmlns:a16="http://schemas.microsoft.com/office/drawing/2014/main" id="{84F81785-B762-6D6E-A681-4ABFDDB678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0971" y="2064607"/>
            <a:ext cx="269654" cy="279066"/>
          </a:xfrm>
          <a:prstGeom prst="rect">
            <a:avLst/>
          </a:prstGeom>
        </p:spPr>
      </p:pic>
      <p:pic>
        <p:nvPicPr>
          <p:cNvPr id="7" name="Graphic 6" descr="Earth globe Africa and Europe">
            <a:extLst>
              <a:ext uri="{FF2B5EF4-FFF2-40B4-BE49-F238E27FC236}">
                <a16:creationId xmlns:a16="http://schemas.microsoft.com/office/drawing/2014/main" id="{7FBF4E72-9FDA-303A-2DC1-1660CC7E4B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50971" y="1807379"/>
            <a:ext cx="269654" cy="279065"/>
          </a:xfrm>
          <a:prstGeom prst="rect">
            <a:avLst/>
          </a:prstGeom>
        </p:spPr>
      </p:pic>
      <p:pic>
        <p:nvPicPr>
          <p:cNvPr id="9" name="Graphic 8" descr="Coins">
            <a:extLst>
              <a:ext uri="{FF2B5EF4-FFF2-40B4-BE49-F238E27FC236}">
                <a16:creationId xmlns:a16="http://schemas.microsoft.com/office/drawing/2014/main" id="{6C34C37C-4453-9FA4-621B-0A96EE2A0F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7189" y="2124067"/>
            <a:ext cx="225614" cy="233488"/>
          </a:xfrm>
          <a:prstGeom prst="rect">
            <a:avLst/>
          </a:prstGeom>
        </p:spPr>
      </p:pic>
      <p:pic>
        <p:nvPicPr>
          <p:cNvPr id="10" name="Graphic 9" descr="Scales of justice">
            <a:extLst>
              <a:ext uri="{FF2B5EF4-FFF2-40B4-BE49-F238E27FC236}">
                <a16:creationId xmlns:a16="http://schemas.microsoft.com/office/drawing/2014/main" id="{404D3602-DF40-4753-1C0B-8C8C19587DF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4046" y="2106499"/>
            <a:ext cx="220180" cy="2278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3C43F1-CBA3-C8A3-1670-180C8DA5BFAB}"/>
              </a:ext>
            </a:extLst>
          </p:cNvPr>
          <p:cNvSpPr txBox="1"/>
          <p:nvPr/>
        </p:nvSpPr>
        <p:spPr>
          <a:xfrm>
            <a:off x="1012791" y="1798722"/>
            <a:ext cx="63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 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CF3C9-42BC-2DC7-0E6A-8B919C040750}"/>
              </a:ext>
            </a:extLst>
          </p:cNvPr>
          <p:cNvSpPr txBox="1"/>
          <p:nvPr/>
        </p:nvSpPr>
        <p:spPr>
          <a:xfrm>
            <a:off x="282285" y="1793024"/>
            <a:ext cx="60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+5</a:t>
            </a:r>
          </a:p>
        </p:txBody>
      </p:sp>
      <p:pic>
        <p:nvPicPr>
          <p:cNvPr id="13" name="Graphic 12" descr="Single gear with solid fill">
            <a:extLst>
              <a:ext uri="{FF2B5EF4-FFF2-40B4-BE49-F238E27FC236}">
                <a16:creationId xmlns:a16="http://schemas.microsoft.com/office/drawing/2014/main" id="{069380BE-853E-3CE7-A449-CAD950F28E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9519" y="1821323"/>
            <a:ext cx="243284" cy="2432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72BA49-1878-5003-F1A4-1E722935D70C}"/>
              </a:ext>
            </a:extLst>
          </p:cNvPr>
          <p:cNvSpPr txBox="1"/>
          <p:nvPr/>
        </p:nvSpPr>
        <p:spPr>
          <a:xfrm>
            <a:off x="1842943" y="1794723"/>
            <a:ext cx="52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+6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9F1F13-314D-BD05-D04B-EE33F669815C}"/>
              </a:ext>
            </a:extLst>
          </p:cNvPr>
          <p:cNvSpPr txBox="1"/>
          <p:nvPr/>
        </p:nvSpPr>
        <p:spPr>
          <a:xfrm>
            <a:off x="291768" y="2088606"/>
            <a:ext cx="589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+3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01931B-437D-17A5-CAF3-5F34D45E5C76}"/>
              </a:ext>
            </a:extLst>
          </p:cNvPr>
          <p:cNvSpPr txBox="1"/>
          <p:nvPr/>
        </p:nvSpPr>
        <p:spPr>
          <a:xfrm>
            <a:off x="1020581" y="2086923"/>
            <a:ext cx="615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6A1890-1F66-6FBA-E81F-EB871C70A78B}"/>
              </a:ext>
            </a:extLst>
          </p:cNvPr>
          <p:cNvSpPr txBox="1"/>
          <p:nvPr/>
        </p:nvSpPr>
        <p:spPr>
          <a:xfrm>
            <a:off x="1847631" y="2071423"/>
            <a:ext cx="523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6D1D5BE-747D-2991-1861-3C7949F0B256}"/>
              </a:ext>
            </a:extLst>
          </p:cNvPr>
          <p:cNvSpPr/>
          <p:nvPr/>
        </p:nvSpPr>
        <p:spPr>
          <a:xfrm>
            <a:off x="-1639" y="1532183"/>
            <a:ext cx="2350565" cy="216000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100" b="1" dirty="0">
                <a:solidFill>
                  <a:schemeClr val="bg1"/>
                </a:solidFill>
              </a:rPr>
              <a:t>BONUS</a:t>
            </a:r>
          </a:p>
        </p:txBody>
      </p:sp>
      <p:pic>
        <p:nvPicPr>
          <p:cNvPr id="23" name="Picture 22" descr="A puzzle with different colored pieces&#10;&#10;Description automatically generated">
            <a:extLst>
              <a:ext uri="{FF2B5EF4-FFF2-40B4-BE49-F238E27FC236}">
                <a16:creationId xmlns:a16="http://schemas.microsoft.com/office/drawing/2014/main" id="{42F2AF6D-C442-06A9-2909-55FF579F744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98" y="1554323"/>
            <a:ext cx="175317" cy="1746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90E39D9-67F2-E213-1444-2E5DAE52F198}"/>
              </a:ext>
            </a:extLst>
          </p:cNvPr>
          <p:cNvSpPr txBox="1"/>
          <p:nvPr/>
        </p:nvSpPr>
        <p:spPr>
          <a:xfrm>
            <a:off x="1839304" y="1503169"/>
            <a:ext cx="578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We-Energy</a:t>
            </a:r>
          </a:p>
          <a:p>
            <a:r>
              <a:rPr lang="en-US" sz="600" b="1" dirty="0">
                <a:solidFill>
                  <a:schemeClr val="bg1"/>
                </a:solidFill>
              </a:rPr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394645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7D56B-4398-152D-4B2C-15CA36E9A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24">
            <a:extLst>
              <a:ext uri="{FF2B5EF4-FFF2-40B4-BE49-F238E27FC236}">
                <a16:creationId xmlns:a16="http://schemas.microsoft.com/office/drawing/2014/main" id="{15B9D628-FD7A-EEEB-2CA0-5154C14FC709}"/>
              </a:ext>
            </a:extLst>
          </p:cNvPr>
          <p:cNvSpPr txBox="1"/>
          <p:nvPr/>
        </p:nvSpPr>
        <p:spPr>
          <a:xfrm>
            <a:off x="2550" y="183043"/>
            <a:ext cx="2332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Large wind turbines can be placed on available land and are around 100 meters high with a capacity of 2 MW</a:t>
            </a:r>
          </a:p>
        </p:txBody>
      </p:sp>
      <p:sp>
        <p:nvSpPr>
          <p:cNvPr id="171" name="TextBox 27">
            <a:extLst>
              <a:ext uri="{FF2B5EF4-FFF2-40B4-BE49-F238E27FC236}">
                <a16:creationId xmlns:a16="http://schemas.microsoft.com/office/drawing/2014/main" id="{84AD06DE-B05C-7B47-256D-793449D1CDAA}"/>
              </a:ext>
            </a:extLst>
          </p:cNvPr>
          <p:cNvSpPr txBox="1"/>
          <p:nvPr/>
        </p:nvSpPr>
        <p:spPr>
          <a:xfrm>
            <a:off x="-72693" y="2085897"/>
            <a:ext cx="1416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Place option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9E6DD-BB1F-B7E4-5446-04D5A56D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687" y="1178363"/>
            <a:ext cx="848851" cy="846713"/>
          </a:xfrm>
          <a:prstGeom prst="rect">
            <a:avLst/>
          </a:prstGeom>
        </p:spPr>
      </p:pic>
      <p:sp>
        <p:nvSpPr>
          <p:cNvPr id="5" name="TextBox 24">
            <a:extLst>
              <a:ext uri="{FF2B5EF4-FFF2-40B4-BE49-F238E27FC236}">
                <a16:creationId xmlns:a16="http://schemas.microsoft.com/office/drawing/2014/main" id="{5C189284-FDDE-1F2D-3C22-99C089385C3D}"/>
              </a:ext>
            </a:extLst>
          </p:cNvPr>
          <p:cNvSpPr txBox="1"/>
          <p:nvPr/>
        </p:nvSpPr>
        <p:spPr>
          <a:xfrm>
            <a:off x="1521385" y="1972451"/>
            <a:ext cx="7757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Milieu centraal</a:t>
            </a:r>
            <a:endParaRPr lang="en-GB" sz="700" b="1" dirty="0"/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504AA37D-AABD-BF3D-9A1A-365F0A541D98}"/>
              </a:ext>
            </a:extLst>
          </p:cNvPr>
          <p:cNvSpPr txBox="1"/>
          <p:nvPr/>
        </p:nvSpPr>
        <p:spPr>
          <a:xfrm>
            <a:off x="1539877" y="1037372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Info</a:t>
            </a:r>
            <a:endParaRPr lang="en-GB" sz="7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B5119D-732D-ABF0-BB24-4426FF3A66C1}"/>
              </a:ext>
            </a:extLst>
          </p:cNvPr>
          <p:cNvSpPr txBox="1"/>
          <p:nvPr/>
        </p:nvSpPr>
        <p:spPr>
          <a:xfrm>
            <a:off x="187576" y="1978710"/>
            <a:ext cx="14351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https://www.shutterstock.com/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291E98B-DF0C-3EB3-6DAD-46D8D5755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28417"/>
            <a:ext cx="238125" cy="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8986F8-E673-3C40-CA76-9A0F07D375F8}"/>
              </a:ext>
            </a:extLst>
          </p:cNvPr>
          <p:cNvSpPr/>
          <p:nvPr/>
        </p:nvSpPr>
        <p:spPr>
          <a:xfrm>
            <a:off x="-1639" y="0"/>
            <a:ext cx="2341614" cy="216000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noProof="0" dirty="0">
                <a:solidFill>
                  <a:schemeClr val="bg1"/>
                </a:solidFill>
              </a:rPr>
              <a:t>LARGE WIND TURBINES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9DC82E-E526-03FC-D106-BE1A33A62385}"/>
              </a:ext>
            </a:extLst>
          </p:cNvPr>
          <p:cNvGrpSpPr/>
          <p:nvPr/>
        </p:nvGrpSpPr>
        <p:grpSpPr>
          <a:xfrm>
            <a:off x="-72693" y="2102564"/>
            <a:ext cx="2414245" cy="279888"/>
            <a:chOff x="-72693" y="2102564"/>
            <a:chExt cx="2414245" cy="27988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3A1B258-EECE-458D-99F9-A8B27F05D47E}"/>
                </a:ext>
              </a:extLst>
            </p:cNvPr>
            <p:cNvSpPr/>
            <p:nvPr/>
          </p:nvSpPr>
          <p:spPr>
            <a:xfrm>
              <a:off x="-1" y="2124506"/>
              <a:ext cx="2339975" cy="216000"/>
            </a:xfrm>
            <a:prstGeom prst="roundRect">
              <a:avLst>
                <a:gd name="adj" fmla="val 0"/>
              </a:avLst>
            </a:prstGeom>
            <a:solidFill>
              <a:srgbClr val="49A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111">
                <a:solidFill>
                  <a:schemeClr val="bg1"/>
                </a:solidFill>
              </a:endParaRPr>
            </a:p>
          </p:txBody>
        </p:sp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3F71AB3-F661-9627-BB2D-0DA9C58C6EBF}"/>
                </a:ext>
              </a:extLst>
            </p:cNvPr>
            <p:cNvSpPr txBox="1"/>
            <p:nvPr/>
          </p:nvSpPr>
          <p:spPr>
            <a:xfrm>
              <a:off x="-72693" y="2102564"/>
              <a:ext cx="14161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noProof="0" dirty="0">
                  <a:solidFill>
                    <a:schemeClr val="bg1"/>
                  </a:solidFill>
                </a:rPr>
                <a:t>Place option map</a:t>
              </a:r>
            </a:p>
          </p:txBody>
        </p:sp>
        <p:sp>
          <p:nvSpPr>
            <p:cNvPr id="14" name="Rectangle 32">
              <a:extLst>
                <a:ext uri="{FF2B5EF4-FFF2-40B4-BE49-F238E27FC236}">
                  <a16:creationId xmlns:a16="http://schemas.microsoft.com/office/drawing/2014/main" id="{221E9571-B56C-4D86-7900-BEFC18BAA610}"/>
                </a:ext>
              </a:extLst>
            </p:cNvPr>
            <p:cNvSpPr/>
            <p:nvPr/>
          </p:nvSpPr>
          <p:spPr>
            <a:xfrm>
              <a:off x="1316122" y="2164495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1" dirty="0"/>
            </a:p>
          </p:txBody>
        </p:sp>
        <p:pic>
          <p:nvPicPr>
            <p:cNvPr id="15" name="Picture 14" descr="A puzzle with different colored pieces&#10;&#10;Description automatically generated">
              <a:extLst>
                <a:ext uri="{FF2B5EF4-FFF2-40B4-BE49-F238E27FC236}">
                  <a16:creationId xmlns:a16="http://schemas.microsoft.com/office/drawing/2014/main" id="{F8224FEC-572F-0564-0271-7EA3C1E3D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786" y="2135823"/>
              <a:ext cx="201983" cy="201233"/>
            </a:xfrm>
            <a:prstGeom prst="rect">
              <a:avLst/>
            </a:prstGeom>
          </p:spPr>
        </p:pic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18D25BC1-E1F9-DEF4-4CFD-181A30E52184}"/>
                </a:ext>
              </a:extLst>
            </p:cNvPr>
            <p:cNvSpPr txBox="1"/>
            <p:nvPr/>
          </p:nvSpPr>
          <p:spPr>
            <a:xfrm>
              <a:off x="1779928" y="2105453"/>
              <a:ext cx="561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We-Energy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Games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92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6DD24-DD0A-D184-FA47-16AB04268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uck heap at Pen y Wern farm">
            <a:extLst>
              <a:ext uri="{FF2B5EF4-FFF2-40B4-BE49-F238E27FC236}">
                <a16:creationId xmlns:a16="http://schemas.microsoft.com/office/drawing/2014/main" id="{DA274169-EA40-93DF-615E-22F267A95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339975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Lightning bolt with solid fill">
            <a:extLst>
              <a:ext uri="{FF2B5EF4-FFF2-40B4-BE49-F238E27FC236}">
                <a16:creationId xmlns:a16="http://schemas.microsoft.com/office/drawing/2014/main" id="{913E5D08-D4A8-47D4-8636-855A427A2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520" r="24314"/>
          <a:stretch/>
        </p:blipFill>
        <p:spPr>
          <a:xfrm>
            <a:off x="2111" y="2066809"/>
            <a:ext cx="150285" cy="262890"/>
          </a:xfrm>
          <a:prstGeom prst="rect">
            <a:avLst/>
          </a:prstGeom>
        </p:spPr>
      </p:pic>
      <p:pic>
        <p:nvPicPr>
          <p:cNvPr id="2" name="Graphic 1" descr="Single gear with solid fill">
            <a:extLst>
              <a:ext uri="{FF2B5EF4-FFF2-40B4-BE49-F238E27FC236}">
                <a16:creationId xmlns:a16="http://schemas.microsoft.com/office/drawing/2014/main" id="{44EB06AC-2608-BC80-61AD-09E8E86FC7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3501" y="2013394"/>
            <a:ext cx="326581" cy="3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9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2EDD5-78BC-9B81-7382-21F28BC52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24">
            <a:extLst>
              <a:ext uri="{FF2B5EF4-FFF2-40B4-BE49-F238E27FC236}">
                <a16:creationId xmlns:a16="http://schemas.microsoft.com/office/drawing/2014/main" id="{70A4B376-F40F-5280-3DF6-CE08DB5770D2}"/>
              </a:ext>
            </a:extLst>
          </p:cNvPr>
          <p:cNvSpPr txBox="1"/>
          <p:nvPr/>
        </p:nvSpPr>
        <p:spPr>
          <a:xfrm>
            <a:off x="1373" y="172059"/>
            <a:ext cx="2332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Manure is produced by farm animals. Which can be turned in electricity using a Combined Heat and Power unit.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6A7D6-8F18-B326-A458-5E21FC194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165302"/>
            <a:ext cx="844557" cy="844557"/>
          </a:xfrm>
          <a:prstGeom prst="rect">
            <a:avLst/>
          </a:prstGeom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BBE62FDA-7527-E44F-02FF-E94B434EF192}"/>
              </a:ext>
            </a:extLst>
          </p:cNvPr>
          <p:cNvSpPr txBox="1"/>
          <p:nvPr/>
        </p:nvSpPr>
        <p:spPr>
          <a:xfrm>
            <a:off x="1521385" y="1964597"/>
            <a:ext cx="7757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Milieu centraal</a:t>
            </a:r>
            <a:endParaRPr lang="en-GB" sz="700" b="1" dirty="0"/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B54309C4-037D-0D26-4A01-210E7461E44A}"/>
              </a:ext>
            </a:extLst>
          </p:cNvPr>
          <p:cNvSpPr txBox="1"/>
          <p:nvPr/>
        </p:nvSpPr>
        <p:spPr>
          <a:xfrm>
            <a:off x="1539877" y="1029518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Info</a:t>
            </a:r>
            <a:endParaRPr lang="en-GB" sz="7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E8EB78D-92EB-A5D5-CF8F-7BC1214D1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22944"/>
            <a:ext cx="238125" cy="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C9D958-3EEE-5CCC-F205-23D7D9B0EB90}"/>
              </a:ext>
            </a:extLst>
          </p:cNvPr>
          <p:cNvSpPr txBox="1"/>
          <p:nvPr/>
        </p:nvSpPr>
        <p:spPr>
          <a:xfrm>
            <a:off x="193747" y="1971427"/>
            <a:ext cx="11978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https://www.geograph.org.uk/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9EC5FB-DBFD-92B6-3DC0-FD2ED955E293}"/>
              </a:ext>
            </a:extLst>
          </p:cNvPr>
          <p:cNvSpPr/>
          <p:nvPr/>
        </p:nvSpPr>
        <p:spPr>
          <a:xfrm>
            <a:off x="-1639" y="0"/>
            <a:ext cx="2341614" cy="216000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noProof="0" dirty="0">
                <a:solidFill>
                  <a:schemeClr val="bg1"/>
                </a:solidFill>
              </a:rPr>
              <a:t>POWER – MANURE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EF1EEF-562F-DC30-E451-DD83D417BC3D}"/>
              </a:ext>
            </a:extLst>
          </p:cNvPr>
          <p:cNvGrpSpPr/>
          <p:nvPr/>
        </p:nvGrpSpPr>
        <p:grpSpPr>
          <a:xfrm>
            <a:off x="-72693" y="2102564"/>
            <a:ext cx="2414245" cy="279888"/>
            <a:chOff x="-72693" y="2102564"/>
            <a:chExt cx="2414245" cy="27988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CC7D4FD-ADB0-8A83-761A-13693DA39DB6}"/>
                </a:ext>
              </a:extLst>
            </p:cNvPr>
            <p:cNvSpPr/>
            <p:nvPr/>
          </p:nvSpPr>
          <p:spPr>
            <a:xfrm>
              <a:off x="-1" y="2124506"/>
              <a:ext cx="2339975" cy="216000"/>
            </a:xfrm>
            <a:prstGeom prst="roundRect">
              <a:avLst>
                <a:gd name="adj" fmla="val 0"/>
              </a:avLst>
            </a:prstGeom>
            <a:solidFill>
              <a:srgbClr val="49A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111">
                <a:solidFill>
                  <a:schemeClr val="bg1"/>
                </a:solidFill>
              </a:endParaRP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C0AC44B3-E9CA-F21F-5781-3B1D9B0FC693}"/>
                </a:ext>
              </a:extLst>
            </p:cNvPr>
            <p:cNvSpPr txBox="1"/>
            <p:nvPr/>
          </p:nvSpPr>
          <p:spPr>
            <a:xfrm>
              <a:off x="-72693" y="2102564"/>
              <a:ext cx="14161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noProof="0" dirty="0">
                  <a:solidFill>
                    <a:schemeClr val="bg1"/>
                  </a:solidFill>
                </a:rPr>
                <a:t>Place option map</a:t>
              </a:r>
            </a:p>
          </p:txBody>
        </p:sp>
        <p:sp>
          <p:nvSpPr>
            <p:cNvPr id="13" name="Rectangle 32">
              <a:extLst>
                <a:ext uri="{FF2B5EF4-FFF2-40B4-BE49-F238E27FC236}">
                  <a16:creationId xmlns:a16="http://schemas.microsoft.com/office/drawing/2014/main" id="{705F7E6B-7E6C-0530-CC44-F2232E515434}"/>
                </a:ext>
              </a:extLst>
            </p:cNvPr>
            <p:cNvSpPr/>
            <p:nvPr/>
          </p:nvSpPr>
          <p:spPr>
            <a:xfrm>
              <a:off x="1316122" y="2164495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1" dirty="0"/>
            </a:p>
          </p:txBody>
        </p:sp>
        <p:pic>
          <p:nvPicPr>
            <p:cNvPr id="14" name="Picture 13" descr="A puzzle with different colored pieces&#10;&#10;Description automatically generated">
              <a:extLst>
                <a:ext uri="{FF2B5EF4-FFF2-40B4-BE49-F238E27FC236}">
                  <a16:creationId xmlns:a16="http://schemas.microsoft.com/office/drawing/2014/main" id="{9A1C2D6E-E192-790D-3BFA-D4B5B4C1F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786" y="2135823"/>
              <a:ext cx="201983" cy="201233"/>
            </a:xfrm>
            <a:prstGeom prst="rect">
              <a:avLst/>
            </a:prstGeom>
          </p:spPr>
        </p:pic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1E633C14-B0F3-F23A-BBDC-967323C7372D}"/>
                </a:ext>
              </a:extLst>
            </p:cNvPr>
            <p:cNvSpPr txBox="1"/>
            <p:nvPr/>
          </p:nvSpPr>
          <p:spPr>
            <a:xfrm>
              <a:off x="1779928" y="2105453"/>
              <a:ext cx="561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We-Energy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Games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639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yalty-Free photo: Pile of compost | PickPik">
            <a:extLst>
              <a:ext uri="{FF2B5EF4-FFF2-40B4-BE49-F238E27FC236}">
                <a16:creationId xmlns:a16="http://schemas.microsoft.com/office/drawing/2014/main" id="{16CE280A-19A1-E4E6-9EB0-D74900926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Lightning bolt with solid fill">
            <a:extLst>
              <a:ext uri="{FF2B5EF4-FFF2-40B4-BE49-F238E27FC236}">
                <a16:creationId xmlns:a16="http://schemas.microsoft.com/office/drawing/2014/main" id="{F99584F3-6EF2-E0E7-6603-31DB24223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520" r="24314"/>
          <a:stretch/>
        </p:blipFill>
        <p:spPr>
          <a:xfrm>
            <a:off x="-270" y="2078714"/>
            <a:ext cx="150285" cy="262890"/>
          </a:xfrm>
          <a:prstGeom prst="rect">
            <a:avLst/>
          </a:prstGeom>
        </p:spPr>
      </p:pic>
      <p:pic>
        <p:nvPicPr>
          <p:cNvPr id="2" name="Graphic 1" descr="Single gear with solid fill">
            <a:extLst>
              <a:ext uri="{FF2B5EF4-FFF2-40B4-BE49-F238E27FC236}">
                <a16:creationId xmlns:a16="http://schemas.microsoft.com/office/drawing/2014/main" id="{E1E1CF4E-33ED-F399-5757-444FE94CB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4450" y="2013394"/>
            <a:ext cx="326581" cy="3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6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DEEA4-ABB1-6D74-FBCC-0E376F65E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24">
            <a:extLst>
              <a:ext uri="{FF2B5EF4-FFF2-40B4-BE49-F238E27FC236}">
                <a16:creationId xmlns:a16="http://schemas.microsoft.com/office/drawing/2014/main" id="{F570BF5C-69E6-ED6A-5A72-B2FB6469F8AC}"/>
              </a:ext>
            </a:extLst>
          </p:cNvPr>
          <p:cNvSpPr txBox="1"/>
          <p:nvPr/>
        </p:nvSpPr>
        <p:spPr>
          <a:xfrm>
            <a:off x="2549" y="183655"/>
            <a:ext cx="2332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Organic waste can be retrieved from households to make biogas using Anaerobic digestion. Which can be turned in electricity using a Combined Heat and Power unit.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604CE-798D-060A-AE17-857F6F813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175538"/>
            <a:ext cx="844557" cy="844557"/>
          </a:xfrm>
          <a:prstGeom prst="rect">
            <a:avLst/>
          </a:prstGeom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9EE8B894-62A5-20B9-894B-B1840D76C940}"/>
              </a:ext>
            </a:extLst>
          </p:cNvPr>
          <p:cNvSpPr txBox="1"/>
          <p:nvPr/>
        </p:nvSpPr>
        <p:spPr>
          <a:xfrm>
            <a:off x="1521385" y="1974833"/>
            <a:ext cx="7757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Milieu centraal</a:t>
            </a:r>
            <a:endParaRPr lang="en-GB" sz="700" b="1" dirty="0"/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303E8C5A-23BB-C552-81FB-BD8C9C0F8C07}"/>
              </a:ext>
            </a:extLst>
          </p:cNvPr>
          <p:cNvSpPr txBox="1"/>
          <p:nvPr/>
        </p:nvSpPr>
        <p:spPr>
          <a:xfrm>
            <a:off x="1539877" y="1039754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Info</a:t>
            </a:r>
            <a:endParaRPr lang="en-GB" sz="7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50B904A-A804-6CB9-3E14-87F931B7F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26036"/>
            <a:ext cx="238125" cy="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720428-49AB-DFCC-89AD-E9E2F3E281A2}"/>
              </a:ext>
            </a:extLst>
          </p:cNvPr>
          <p:cNvSpPr txBox="1"/>
          <p:nvPr/>
        </p:nvSpPr>
        <p:spPr>
          <a:xfrm>
            <a:off x="193747" y="1974519"/>
            <a:ext cx="120729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https://www.orc.govt.nz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F11E37-9A30-AB2E-93CB-6E7D087E893F}"/>
              </a:ext>
            </a:extLst>
          </p:cNvPr>
          <p:cNvSpPr/>
          <p:nvPr/>
        </p:nvSpPr>
        <p:spPr>
          <a:xfrm>
            <a:off x="-1639" y="0"/>
            <a:ext cx="2341614" cy="216000"/>
          </a:xfrm>
          <a:prstGeom prst="roundRect">
            <a:avLst>
              <a:gd name="adj" fmla="val 0"/>
            </a:avLst>
          </a:prstGeom>
          <a:solidFill>
            <a:srgbClr val="49A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POWER - KITCHEN WASTE</a:t>
            </a:r>
            <a:endParaRPr lang="en-US" sz="1200" b="1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91AAC2-61A9-C428-E815-34856BD031BF}"/>
              </a:ext>
            </a:extLst>
          </p:cNvPr>
          <p:cNvGrpSpPr/>
          <p:nvPr/>
        </p:nvGrpSpPr>
        <p:grpSpPr>
          <a:xfrm>
            <a:off x="-72693" y="2102564"/>
            <a:ext cx="2414245" cy="279888"/>
            <a:chOff x="-72693" y="2102564"/>
            <a:chExt cx="2414245" cy="27988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D19508A-7815-902C-E092-8C674B0E8E36}"/>
                </a:ext>
              </a:extLst>
            </p:cNvPr>
            <p:cNvSpPr/>
            <p:nvPr/>
          </p:nvSpPr>
          <p:spPr>
            <a:xfrm>
              <a:off x="-1" y="2124506"/>
              <a:ext cx="2339975" cy="216000"/>
            </a:xfrm>
            <a:prstGeom prst="roundRect">
              <a:avLst>
                <a:gd name="adj" fmla="val 0"/>
              </a:avLst>
            </a:prstGeom>
            <a:solidFill>
              <a:srgbClr val="49A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111">
                <a:solidFill>
                  <a:schemeClr val="bg1"/>
                </a:solidFill>
              </a:endParaRP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1A832172-DECF-96D2-6397-E29ADB8DA0C4}"/>
                </a:ext>
              </a:extLst>
            </p:cNvPr>
            <p:cNvSpPr txBox="1"/>
            <p:nvPr/>
          </p:nvSpPr>
          <p:spPr>
            <a:xfrm>
              <a:off x="-72693" y="2102564"/>
              <a:ext cx="14161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noProof="0" dirty="0">
                  <a:solidFill>
                    <a:schemeClr val="bg1"/>
                  </a:solidFill>
                </a:rPr>
                <a:t>Place option map</a:t>
              </a:r>
            </a:p>
          </p:txBody>
        </p:sp>
        <p:sp>
          <p:nvSpPr>
            <p:cNvPr id="13" name="Rectangle 32">
              <a:extLst>
                <a:ext uri="{FF2B5EF4-FFF2-40B4-BE49-F238E27FC236}">
                  <a16:creationId xmlns:a16="http://schemas.microsoft.com/office/drawing/2014/main" id="{26432437-BD0C-8BE6-4237-A66FAD037D7C}"/>
                </a:ext>
              </a:extLst>
            </p:cNvPr>
            <p:cNvSpPr/>
            <p:nvPr/>
          </p:nvSpPr>
          <p:spPr>
            <a:xfrm>
              <a:off x="1316122" y="2164495"/>
              <a:ext cx="144000" cy="144000"/>
            </a:xfrm>
            <a:prstGeom prst="rect">
              <a:avLst/>
            </a:prstGeom>
            <a:solidFill>
              <a:srgbClr val="9D05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1" dirty="0"/>
            </a:p>
          </p:txBody>
        </p:sp>
        <p:pic>
          <p:nvPicPr>
            <p:cNvPr id="14" name="Picture 13" descr="A puzzle with different colored pieces&#10;&#10;Description automatically generated">
              <a:extLst>
                <a:ext uri="{FF2B5EF4-FFF2-40B4-BE49-F238E27FC236}">
                  <a16:creationId xmlns:a16="http://schemas.microsoft.com/office/drawing/2014/main" id="{1773613E-4BDA-C08E-0051-79674D3CE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786" y="2135823"/>
              <a:ext cx="201983" cy="201233"/>
            </a:xfrm>
            <a:prstGeom prst="rect">
              <a:avLst/>
            </a:prstGeom>
          </p:spPr>
        </p:pic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EDC5D4BC-7EF9-8F32-3678-377940F4A484}"/>
                </a:ext>
              </a:extLst>
            </p:cNvPr>
            <p:cNvSpPr txBox="1"/>
            <p:nvPr/>
          </p:nvSpPr>
          <p:spPr>
            <a:xfrm>
              <a:off x="1779928" y="2105453"/>
              <a:ext cx="561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We-Energy</a:t>
              </a:r>
            </a:p>
            <a:p>
              <a:r>
                <a:rPr lang="en-US" sz="600" b="1" dirty="0">
                  <a:solidFill>
                    <a:schemeClr val="bg1"/>
                  </a:solidFill>
                </a:rPr>
                <a:t>Games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36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raw in the Field - Free Stock Photo by Pixabay on Stockvault.net">
            <a:extLst>
              <a:ext uri="{FF2B5EF4-FFF2-40B4-BE49-F238E27FC236}">
                <a16:creationId xmlns:a16="http://schemas.microsoft.com/office/drawing/2014/main" id="{AC243035-AA0A-EC99-661D-A2EE5A7DC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32001"/>
          <a:stretch/>
        </p:blipFill>
        <p:spPr bwMode="auto">
          <a:xfrm>
            <a:off x="0" y="0"/>
            <a:ext cx="2339975" cy="23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Lightning bolt with solid fill">
            <a:extLst>
              <a:ext uri="{FF2B5EF4-FFF2-40B4-BE49-F238E27FC236}">
                <a16:creationId xmlns:a16="http://schemas.microsoft.com/office/drawing/2014/main" id="{23074174-5DA7-8C39-2C9B-1611368B6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520" r="24314"/>
          <a:stretch/>
        </p:blipFill>
        <p:spPr>
          <a:xfrm>
            <a:off x="-270" y="2078714"/>
            <a:ext cx="150285" cy="262890"/>
          </a:xfrm>
          <a:prstGeom prst="rect">
            <a:avLst/>
          </a:prstGeom>
        </p:spPr>
      </p:pic>
      <p:pic>
        <p:nvPicPr>
          <p:cNvPr id="2" name="Graphic 1" descr="Single gear with solid fill">
            <a:extLst>
              <a:ext uri="{FF2B5EF4-FFF2-40B4-BE49-F238E27FC236}">
                <a16:creationId xmlns:a16="http://schemas.microsoft.com/office/drawing/2014/main" id="{6035EE19-2F07-F737-623E-FB4F0B000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6834" y="2013394"/>
            <a:ext cx="326581" cy="3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30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5FE957C2CA7646A9640F1287A54432" ma:contentTypeVersion="6" ma:contentTypeDescription="Create a new document." ma:contentTypeScope="" ma:versionID="75b809c0a4b4fbc523b6d0f4582e7f3c">
  <xsd:schema xmlns:xsd="http://www.w3.org/2001/XMLSchema" xmlns:xs="http://www.w3.org/2001/XMLSchema" xmlns:p="http://schemas.microsoft.com/office/2006/metadata/properties" xmlns:ns2="8502c250-3fc1-418a-b0ae-573ed2add31c" xmlns:ns3="ee08a369-1f99-46e7-84a6-830c88119805" targetNamespace="http://schemas.microsoft.com/office/2006/metadata/properties" ma:root="true" ma:fieldsID="62e5eca76ad4fa8e7a68a4f3e76b1a92" ns2:_="" ns3:_="">
    <xsd:import namespace="8502c250-3fc1-418a-b0ae-573ed2add31c"/>
    <xsd:import namespace="ee08a369-1f99-46e7-84a6-830c881198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2c250-3fc1-418a-b0ae-573ed2add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8a369-1f99-46e7-84a6-830c8811980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AEA3FC-E45E-4F04-915D-CF819F66A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2c250-3fc1-418a-b0ae-573ed2add31c"/>
    <ds:schemaRef ds:uri="ee08a369-1f99-46e7-84a6-830c881198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ACB00-0755-499A-A275-8AA5039DD9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A540CA-8EBF-417A-875A-BF47F45AEC6A}">
  <ds:schemaRefs>
    <ds:schemaRef ds:uri="99bf2ada-0598-4bb7-b4b3-3aa65235a568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127932ec-a57d-4ec7-85b1-93cbdc9313a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312</Words>
  <Application>Microsoft Office PowerPoint</Application>
  <PresentationFormat>Custom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Pierie F, Frank</dc:creator>
  <cp:lastModifiedBy>Pierie F, Frank</cp:lastModifiedBy>
  <cp:revision>4</cp:revision>
  <dcterms:created xsi:type="dcterms:W3CDTF">2024-05-31T11:59:00Z</dcterms:created>
  <dcterms:modified xsi:type="dcterms:W3CDTF">2025-05-31T15:56:38Z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0x010100AE5FE957C2CA7646A9640F1287A54432</vt:lpwstr>
  </property>
  <property fmtid="{D5CDD505-2E9C-101B-9397-08002B2CF9AE}" pid="3" name="MediaServiceImageTags">
    <vt:lpwstr/>
  </property>
</Properties>
</file>