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4"/>
  </p:notesMasterIdLst>
  <p:handoutMasterIdLst>
    <p:handoutMasterId r:id="rId35"/>
  </p:handoutMasterIdLst>
  <p:sldIdLst>
    <p:sldId id="256" r:id="rId6"/>
    <p:sldId id="458" r:id="rId7"/>
    <p:sldId id="911" r:id="rId8"/>
    <p:sldId id="912" r:id="rId9"/>
    <p:sldId id="913" r:id="rId10"/>
    <p:sldId id="914" r:id="rId11"/>
    <p:sldId id="915" r:id="rId12"/>
    <p:sldId id="472" r:id="rId13"/>
    <p:sldId id="922" r:id="rId14"/>
    <p:sldId id="933" r:id="rId15"/>
    <p:sldId id="924" r:id="rId16"/>
    <p:sldId id="916" r:id="rId17"/>
    <p:sldId id="925" r:id="rId18"/>
    <p:sldId id="918" r:id="rId19"/>
    <p:sldId id="467" r:id="rId20"/>
    <p:sldId id="919" r:id="rId21"/>
    <p:sldId id="920" r:id="rId22"/>
    <p:sldId id="921" r:id="rId23"/>
    <p:sldId id="926" r:id="rId24"/>
    <p:sldId id="492" r:id="rId25"/>
    <p:sldId id="490" r:id="rId26"/>
    <p:sldId id="927" r:id="rId27"/>
    <p:sldId id="928" r:id="rId28"/>
    <p:sldId id="929" r:id="rId29"/>
    <p:sldId id="930" r:id="rId30"/>
    <p:sldId id="932" r:id="rId31"/>
    <p:sldId id="934" r:id="rId32"/>
    <p:sldId id="917"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3" d="100"/>
          <a:sy n="153" d="100"/>
        </p:scale>
        <p:origin x="336" y="132"/>
      </p:cViewPr>
      <p:guideLst>
        <p:guide orient="horz" pos="1620"/>
        <p:guide pos="2880"/>
      </p:guideLst>
    </p:cSldViewPr>
  </p:slideViewPr>
  <p:notesTextViewPr>
    <p:cViewPr>
      <p:scale>
        <a:sx n="100" d="100"/>
        <a:sy n="100" d="100"/>
      </p:scale>
      <p:origin x="0" y="0"/>
    </p:cViewPr>
  </p:notesTextViewPr>
  <p:notesViewPr>
    <p:cSldViewPr>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E6A4-F72B-46E6-A060-9A7B102AF0A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nl-NL"/>
        </a:p>
      </dgm:t>
    </dgm:pt>
    <dgm:pt modelId="{D3A03DA3-7B8E-441C-812D-CE86879135F0}">
      <dgm:prSet phldrT="[Text]" custT="1"/>
      <dgm:spPr/>
      <dgm:t>
        <a:bodyPr/>
        <a:lstStyle/>
        <a:p>
          <a:pPr algn="ctr"/>
          <a:r>
            <a:rPr lang="en-US" sz="1600" b="1" dirty="0"/>
            <a:t>STAP 1:</a:t>
          </a:r>
          <a:br>
            <a:rPr lang="en-US" sz="1600" dirty="0"/>
          </a:br>
          <a:r>
            <a:rPr lang="nl-NL" sz="1400" noProof="0" dirty="0"/>
            <a:t>Bepaling</a:t>
          </a:r>
          <a:r>
            <a:rPr lang="en-US" sz="1400" dirty="0"/>
            <a:t> </a:t>
          </a:r>
          <a:r>
            <a:rPr lang="nl-NL" sz="1400" noProof="0" dirty="0"/>
            <a:t>doel</a:t>
          </a:r>
          <a:endParaRPr lang="nl-NL" sz="1600" noProof="0" dirty="0"/>
        </a:p>
      </dgm:t>
    </dgm:pt>
    <dgm:pt modelId="{5E06205E-6C5A-4B02-AE87-55DF6F44E18C}" type="parTrans" cxnId="{2750ABE0-3AEC-41F1-B595-8ACF9EB0ADAC}">
      <dgm:prSet/>
      <dgm:spPr/>
      <dgm:t>
        <a:bodyPr/>
        <a:lstStyle/>
        <a:p>
          <a:pPr algn="ctr"/>
          <a:endParaRPr lang="en-US" sz="1600"/>
        </a:p>
      </dgm:t>
    </dgm:pt>
    <dgm:pt modelId="{FC96A632-7EEE-48A5-A085-A46B2DEFD923}" type="sibTrans" cxnId="{2750ABE0-3AEC-41F1-B595-8ACF9EB0ADAC}">
      <dgm:prSet/>
      <dgm:spPr/>
      <dgm:t>
        <a:bodyPr/>
        <a:lstStyle/>
        <a:p>
          <a:pPr algn="ctr"/>
          <a:endParaRPr lang="en-US" sz="1600"/>
        </a:p>
      </dgm:t>
    </dgm:pt>
    <dgm:pt modelId="{CCB04922-FDDD-49B1-8E5B-0E9AECED1014}">
      <dgm:prSet phldrT="[Text]" custT="1"/>
      <dgm:spPr/>
      <dgm:t>
        <a:bodyPr/>
        <a:lstStyle/>
        <a:p>
          <a:pPr algn="ctr"/>
          <a:r>
            <a:rPr lang="en-US" sz="1600" b="1" dirty="0"/>
            <a:t>STAP 2:</a:t>
          </a:r>
          <a:br>
            <a:rPr lang="en-US" sz="1600" dirty="0"/>
          </a:br>
          <a:r>
            <a:rPr lang="en-US" sz="1400" dirty="0" err="1"/>
            <a:t>Kenmerken</a:t>
          </a:r>
          <a:r>
            <a:rPr lang="en-US" sz="1400" dirty="0"/>
            <a:t> in </a:t>
          </a:r>
          <a:br>
            <a:rPr lang="en-US" sz="1400" dirty="0"/>
          </a:br>
          <a:r>
            <a:rPr lang="en-US" sz="1400" dirty="0" err="1"/>
            <a:t>nulmeting</a:t>
          </a:r>
          <a:endParaRPr lang="en-US" sz="1600" dirty="0"/>
        </a:p>
      </dgm:t>
    </dgm:pt>
    <dgm:pt modelId="{0B12A93E-80D0-4D90-9F2F-A36C6F39C8EE}" type="parTrans" cxnId="{5500133D-DC93-4149-9AC2-926EAA927BBE}">
      <dgm:prSet/>
      <dgm:spPr/>
      <dgm:t>
        <a:bodyPr/>
        <a:lstStyle/>
        <a:p>
          <a:pPr algn="ctr"/>
          <a:endParaRPr lang="en-US" sz="1600"/>
        </a:p>
      </dgm:t>
    </dgm:pt>
    <dgm:pt modelId="{87C43D5F-D19E-4357-891C-BB6FD63CF536}" type="sibTrans" cxnId="{5500133D-DC93-4149-9AC2-926EAA927BBE}">
      <dgm:prSet/>
      <dgm:spPr/>
      <dgm:t>
        <a:bodyPr/>
        <a:lstStyle/>
        <a:p>
          <a:pPr algn="ctr"/>
          <a:endParaRPr lang="en-US" sz="1600"/>
        </a:p>
      </dgm:t>
    </dgm:pt>
    <dgm:pt modelId="{967815EF-6D24-4118-BAF6-5D5C2AC8C9FC}">
      <dgm:prSet phldrT="[Text]" custT="1"/>
      <dgm:spPr/>
      <dgm:t>
        <a:bodyPr/>
        <a:lstStyle/>
        <a:p>
          <a:pPr algn="ctr"/>
          <a:r>
            <a:rPr lang="en-US" sz="1600" b="1" dirty="0"/>
            <a:t>STAP 3:</a:t>
          </a:r>
          <a:br>
            <a:rPr lang="en-US" sz="1600" dirty="0"/>
          </a:br>
          <a:r>
            <a:rPr lang="en-US" sz="1400" dirty="0"/>
            <a:t>Database / </a:t>
          </a:r>
          <a:r>
            <a:rPr lang="en-US" sz="1400" dirty="0" err="1"/>
            <a:t>methoden</a:t>
          </a:r>
          <a:endParaRPr lang="en-US" sz="1600" dirty="0"/>
        </a:p>
      </dgm:t>
    </dgm:pt>
    <dgm:pt modelId="{6AB6ABB7-94D7-474B-82ED-A97A3E8AA0E8}" type="parTrans" cxnId="{8FA3E17A-AF30-4025-87A5-8B82F8A113A2}">
      <dgm:prSet/>
      <dgm:spPr/>
      <dgm:t>
        <a:bodyPr/>
        <a:lstStyle/>
        <a:p>
          <a:pPr algn="ctr"/>
          <a:endParaRPr lang="en-US" sz="1600"/>
        </a:p>
      </dgm:t>
    </dgm:pt>
    <dgm:pt modelId="{937CDE55-E134-4DBD-9C21-190C095B8CE4}" type="sibTrans" cxnId="{8FA3E17A-AF30-4025-87A5-8B82F8A113A2}">
      <dgm:prSet/>
      <dgm:spPr/>
      <dgm:t>
        <a:bodyPr/>
        <a:lstStyle/>
        <a:p>
          <a:pPr algn="ctr"/>
          <a:endParaRPr lang="en-US" sz="1600"/>
        </a:p>
      </dgm:t>
    </dgm:pt>
    <dgm:pt modelId="{9D894240-A040-4537-9179-BBB752004DBC}">
      <dgm:prSet custT="1"/>
      <dgm:spPr/>
      <dgm:t>
        <a:bodyPr/>
        <a:lstStyle/>
        <a:p>
          <a:r>
            <a:rPr lang="en-US" sz="1600" b="1" dirty="0"/>
            <a:t>STAP 4:</a:t>
          </a:r>
          <a:br>
            <a:rPr lang="en-US" sz="1600" dirty="0"/>
          </a:br>
          <a:r>
            <a:rPr lang="en-US" sz="1400" dirty="0" err="1"/>
            <a:t>Indicatie</a:t>
          </a:r>
          <a:r>
            <a:rPr lang="en-US" sz="1400" dirty="0"/>
            <a:t> van de </a:t>
          </a:r>
          <a:r>
            <a:rPr lang="en-US" sz="1400" dirty="0" err="1"/>
            <a:t>resultaten</a:t>
          </a:r>
          <a:endParaRPr lang="en-US" sz="1600" dirty="0"/>
        </a:p>
      </dgm:t>
    </dgm:pt>
    <dgm:pt modelId="{D8EFE742-A1A7-43BE-B38D-46F3EA6F5124}" type="parTrans" cxnId="{62AE5B29-C367-4EA5-A37E-F37F6052084A}">
      <dgm:prSet/>
      <dgm:spPr/>
      <dgm:t>
        <a:bodyPr/>
        <a:lstStyle/>
        <a:p>
          <a:endParaRPr lang="nl-NL" sz="1600"/>
        </a:p>
      </dgm:t>
    </dgm:pt>
    <dgm:pt modelId="{7EE2604A-E2D9-455E-ACA5-0A2356E369B3}" type="sibTrans" cxnId="{62AE5B29-C367-4EA5-A37E-F37F6052084A}">
      <dgm:prSet/>
      <dgm:spPr/>
      <dgm:t>
        <a:bodyPr/>
        <a:lstStyle/>
        <a:p>
          <a:endParaRPr lang="nl-NL" sz="1600"/>
        </a:p>
      </dgm:t>
    </dgm:pt>
    <dgm:pt modelId="{90E3D569-AACE-4D13-B0F5-EE7E1159419F}">
      <dgm:prSet phldrT="[Text]" custT="1"/>
      <dgm:spPr>
        <a:solidFill>
          <a:srgbClr val="00B050">
            <a:alpha val="66000"/>
          </a:srgbClr>
        </a:solidFill>
      </dgm:spPr>
      <dgm:t>
        <a:bodyPr/>
        <a:lstStyle/>
        <a:p>
          <a:r>
            <a:rPr lang="en-US" sz="1600" b="1" dirty="0"/>
            <a:t>STAP 5:</a:t>
          </a:r>
          <a:br>
            <a:rPr lang="en-US" sz="1600" dirty="0"/>
          </a:br>
          <a:r>
            <a:rPr lang="en-US" sz="1400" dirty="0" err="1"/>
            <a:t>Uitvoeren</a:t>
          </a:r>
          <a:r>
            <a:rPr lang="en-US" sz="1400" dirty="0"/>
            <a:t> van het plan</a:t>
          </a:r>
          <a:endParaRPr lang="en-US" sz="1600" dirty="0"/>
        </a:p>
      </dgm:t>
    </dgm:pt>
    <dgm:pt modelId="{D0C444B6-0CEE-4E4A-B42E-130CDCF9C094}" type="parTrans" cxnId="{47AD250C-5662-4DC0-BBB1-9CB9C8442FF4}">
      <dgm:prSet/>
      <dgm:spPr/>
      <dgm:t>
        <a:bodyPr/>
        <a:lstStyle/>
        <a:p>
          <a:endParaRPr lang="nl-NL" sz="1600"/>
        </a:p>
      </dgm:t>
    </dgm:pt>
    <dgm:pt modelId="{8C253F01-3348-473E-997D-05A1A86FA536}" type="sibTrans" cxnId="{47AD250C-5662-4DC0-BBB1-9CB9C8442FF4}">
      <dgm:prSet/>
      <dgm:spPr/>
      <dgm:t>
        <a:bodyPr/>
        <a:lstStyle/>
        <a:p>
          <a:endParaRPr lang="nl-NL" sz="1600"/>
        </a:p>
      </dgm:t>
    </dgm:pt>
    <dgm:pt modelId="{E4DA2565-D129-48D3-89D8-325C8E2A62CB}" type="pres">
      <dgm:prSet presAssocID="{5989E6A4-F72B-46E6-A060-9A7B102AF0A0}" presName="Name0" presStyleCnt="0">
        <dgm:presLayoutVars>
          <dgm:dir/>
          <dgm:animLvl val="lvl"/>
          <dgm:resizeHandles val="exact"/>
        </dgm:presLayoutVars>
      </dgm:prSet>
      <dgm:spPr/>
    </dgm:pt>
    <dgm:pt modelId="{C839E951-2306-4396-8828-A3B62B70E2F4}" type="pres">
      <dgm:prSet presAssocID="{D3A03DA3-7B8E-441C-812D-CE86879135F0}" presName="parTxOnly" presStyleLbl="node1" presStyleIdx="0" presStyleCnt="5">
        <dgm:presLayoutVars>
          <dgm:chMax val="0"/>
          <dgm:chPref val="0"/>
          <dgm:bulletEnabled val="1"/>
        </dgm:presLayoutVars>
      </dgm:prSet>
      <dgm:spPr/>
    </dgm:pt>
    <dgm:pt modelId="{FC02701D-4AE8-4E4B-BAD9-05A3A23B91F0}" type="pres">
      <dgm:prSet presAssocID="{FC96A632-7EEE-48A5-A085-A46B2DEFD923}" presName="parTxOnlySpace" presStyleCnt="0"/>
      <dgm:spPr/>
    </dgm:pt>
    <dgm:pt modelId="{2DA39FEB-47C1-4FA0-8031-DEDF0B87ACE1}" type="pres">
      <dgm:prSet presAssocID="{CCB04922-FDDD-49B1-8E5B-0E9AECED1014}" presName="parTxOnly" presStyleLbl="node1" presStyleIdx="1" presStyleCnt="5">
        <dgm:presLayoutVars>
          <dgm:chMax val="0"/>
          <dgm:chPref val="0"/>
          <dgm:bulletEnabled val="1"/>
        </dgm:presLayoutVars>
      </dgm:prSet>
      <dgm:spPr/>
    </dgm:pt>
    <dgm:pt modelId="{E9E14D0D-C105-4562-9FFA-654EAAAC727F}" type="pres">
      <dgm:prSet presAssocID="{87C43D5F-D19E-4357-891C-BB6FD63CF536}" presName="parTxOnlySpace" presStyleCnt="0"/>
      <dgm:spPr/>
    </dgm:pt>
    <dgm:pt modelId="{F15D7504-8721-4F4B-BED4-C4A6394C9F4B}" type="pres">
      <dgm:prSet presAssocID="{967815EF-6D24-4118-BAF6-5D5C2AC8C9FC}" presName="parTxOnly" presStyleLbl="node1" presStyleIdx="2" presStyleCnt="5">
        <dgm:presLayoutVars>
          <dgm:chMax val="0"/>
          <dgm:chPref val="0"/>
          <dgm:bulletEnabled val="1"/>
        </dgm:presLayoutVars>
      </dgm:prSet>
      <dgm:spPr/>
    </dgm:pt>
    <dgm:pt modelId="{2C1E63AC-1A2D-4018-BC3D-B31343454F33}" type="pres">
      <dgm:prSet presAssocID="{937CDE55-E134-4DBD-9C21-190C095B8CE4}" presName="parTxOnlySpace" presStyleCnt="0"/>
      <dgm:spPr/>
    </dgm:pt>
    <dgm:pt modelId="{47717255-0972-4B79-A41B-C42BF1147EE1}" type="pres">
      <dgm:prSet presAssocID="{9D894240-A040-4537-9179-BBB752004DBC}" presName="parTxOnly" presStyleLbl="node1" presStyleIdx="3" presStyleCnt="5">
        <dgm:presLayoutVars>
          <dgm:chMax val="0"/>
          <dgm:chPref val="0"/>
          <dgm:bulletEnabled val="1"/>
        </dgm:presLayoutVars>
      </dgm:prSet>
      <dgm:spPr/>
    </dgm:pt>
    <dgm:pt modelId="{D1C5F594-7EAE-48E9-AAFC-A3D4F0D4A029}" type="pres">
      <dgm:prSet presAssocID="{7EE2604A-E2D9-455E-ACA5-0A2356E369B3}" presName="parTxOnlySpace" presStyleCnt="0"/>
      <dgm:spPr/>
    </dgm:pt>
    <dgm:pt modelId="{8791D484-6E51-4449-BD19-3250DFCBBB87}" type="pres">
      <dgm:prSet presAssocID="{90E3D569-AACE-4D13-B0F5-EE7E1159419F}" presName="parTxOnly" presStyleLbl="node1" presStyleIdx="4" presStyleCnt="5">
        <dgm:presLayoutVars>
          <dgm:chMax val="0"/>
          <dgm:chPref val="0"/>
          <dgm:bulletEnabled val="1"/>
        </dgm:presLayoutVars>
      </dgm:prSet>
      <dgm:spPr/>
    </dgm:pt>
  </dgm:ptLst>
  <dgm:cxnLst>
    <dgm:cxn modelId="{00DE5105-5D63-4793-94A6-827A735EF2B5}" type="presOf" srcId="{9D894240-A040-4537-9179-BBB752004DBC}" destId="{47717255-0972-4B79-A41B-C42BF1147EE1}" srcOrd="0" destOrd="0" presId="urn:microsoft.com/office/officeart/2005/8/layout/chevron1"/>
    <dgm:cxn modelId="{47AD250C-5662-4DC0-BBB1-9CB9C8442FF4}" srcId="{5989E6A4-F72B-46E6-A060-9A7B102AF0A0}" destId="{90E3D569-AACE-4D13-B0F5-EE7E1159419F}" srcOrd="4" destOrd="0" parTransId="{D0C444B6-0CEE-4E4A-B42E-130CDCF9C094}" sibTransId="{8C253F01-3348-473E-997D-05A1A86FA536}"/>
    <dgm:cxn modelId="{1C682B24-6123-4639-8A9A-2E3E98682B91}" type="presOf" srcId="{90E3D569-AACE-4D13-B0F5-EE7E1159419F}" destId="{8791D484-6E51-4449-BD19-3250DFCBBB87}" srcOrd="0" destOrd="0" presId="urn:microsoft.com/office/officeart/2005/8/layout/chevron1"/>
    <dgm:cxn modelId="{62AE5B29-C367-4EA5-A37E-F37F6052084A}" srcId="{5989E6A4-F72B-46E6-A060-9A7B102AF0A0}" destId="{9D894240-A040-4537-9179-BBB752004DBC}" srcOrd="3" destOrd="0" parTransId="{D8EFE742-A1A7-43BE-B38D-46F3EA6F5124}" sibTransId="{7EE2604A-E2D9-455E-ACA5-0A2356E369B3}"/>
    <dgm:cxn modelId="{5500133D-DC93-4149-9AC2-926EAA927BBE}" srcId="{5989E6A4-F72B-46E6-A060-9A7B102AF0A0}" destId="{CCB04922-FDDD-49B1-8E5B-0E9AECED1014}" srcOrd="1" destOrd="0" parTransId="{0B12A93E-80D0-4D90-9F2F-A36C6F39C8EE}" sibTransId="{87C43D5F-D19E-4357-891C-BB6FD63CF536}"/>
    <dgm:cxn modelId="{66E28462-7ECF-49F4-A468-8331AA62EC19}" type="presOf" srcId="{D3A03DA3-7B8E-441C-812D-CE86879135F0}" destId="{C839E951-2306-4396-8828-A3B62B70E2F4}" srcOrd="0" destOrd="0" presId="urn:microsoft.com/office/officeart/2005/8/layout/chevron1"/>
    <dgm:cxn modelId="{662E9354-EBDB-4BCF-8CDF-9B4581CF5994}" type="presOf" srcId="{967815EF-6D24-4118-BAF6-5D5C2AC8C9FC}" destId="{F15D7504-8721-4F4B-BED4-C4A6394C9F4B}" srcOrd="0" destOrd="0" presId="urn:microsoft.com/office/officeart/2005/8/layout/chevron1"/>
    <dgm:cxn modelId="{5FE4B574-A2BA-4237-8E1C-DC605E102266}" type="presOf" srcId="{CCB04922-FDDD-49B1-8E5B-0E9AECED1014}" destId="{2DA39FEB-47C1-4FA0-8031-DEDF0B87ACE1}" srcOrd="0" destOrd="0" presId="urn:microsoft.com/office/officeart/2005/8/layout/chevron1"/>
    <dgm:cxn modelId="{8FA3E17A-AF30-4025-87A5-8B82F8A113A2}" srcId="{5989E6A4-F72B-46E6-A060-9A7B102AF0A0}" destId="{967815EF-6D24-4118-BAF6-5D5C2AC8C9FC}" srcOrd="2" destOrd="0" parTransId="{6AB6ABB7-94D7-474B-82ED-A97A3E8AA0E8}" sibTransId="{937CDE55-E134-4DBD-9C21-190C095B8CE4}"/>
    <dgm:cxn modelId="{AC286BD4-8EA5-455A-9AC0-8037ED5FD590}" type="presOf" srcId="{5989E6A4-F72B-46E6-A060-9A7B102AF0A0}" destId="{E4DA2565-D129-48D3-89D8-325C8E2A62CB}" srcOrd="0" destOrd="0" presId="urn:microsoft.com/office/officeart/2005/8/layout/chevron1"/>
    <dgm:cxn modelId="{2750ABE0-3AEC-41F1-B595-8ACF9EB0ADAC}" srcId="{5989E6A4-F72B-46E6-A060-9A7B102AF0A0}" destId="{D3A03DA3-7B8E-441C-812D-CE86879135F0}" srcOrd="0" destOrd="0" parTransId="{5E06205E-6C5A-4B02-AE87-55DF6F44E18C}" sibTransId="{FC96A632-7EEE-48A5-A085-A46B2DEFD923}"/>
    <dgm:cxn modelId="{DB18B89A-47EB-4AA5-A58F-A72B87154F4A}" type="presParOf" srcId="{E4DA2565-D129-48D3-89D8-325C8E2A62CB}" destId="{C839E951-2306-4396-8828-A3B62B70E2F4}" srcOrd="0" destOrd="0" presId="urn:microsoft.com/office/officeart/2005/8/layout/chevron1"/>
    <dgm:cxn modelId="{46CEFD1E-169A-4F9E-BFA6-D07B1DC93176}" type="presParOf" srcId="{E4DA2565-D129-48D3-89D8-325C8E2A62CB}" destId="{FC02701D-4AE8-4E4B-BAD9-05A3A23B91F0}" srcOrd="1" destOrd="0" presId="urn:microsoft.com/office/officeart/2005/8/layout/chevron1"/>
    <dgm:cxn modelId="{2F543F14-D071-4FA1-B0C4-8ECACBE71CF5}" type="presParOf" srcId="{E4DA2565-D129-48D3-89D8-325C8E2A62CB}" destId="{2DA39FEB-47C1-4FA0-8031-DEDF0B87ACE1}" srcOrd="2" destOrd="0" presId="urn:microsoft.com/office/officeart/2005/8/layout/chevron1"/>
    <dgm:cxn modelId="{00D09870-A35D-4BC4-AD70-AB8BBD000994}" type="presParOf" srcId="{E4DA2565-D129-48D3-89D8-325C8E2A62CB}" destId="{E9E14D0D-C105-4562-9FFA-654EAAAC727F}" srcOrd="3" destOrd="0" presId="urn:microsoft.com/office/officeart/2005/8/layout/chevron1"/>
    <dgm:cxn modelId="{FA08E6D0-9D81-4463-A778-0B5A359980AA}" type="presParOf" srcId="{E4DA2565-D129-48D3-89D8-325C8E2A62CB}" destId="{F15D7504-8721-4F4B-BED4-C4A6394C9F4B}" srcOrd="4" destOrd="0" presId="urn:microsoft.com/office/officeart/2005/8/layout/chevron1"/>
    <dgm:cxn modelId="{F018C282-CB5F-4EAB-B49B-28D5B55E3C64}" type="presParOf" srcId="{E4DA2565-D129-48D3-89D8-325C8E2A62CB}" destId="{2C1E63AC-1A2D-4018-BC3D-B31343454F33}" srcOrd="5" destOrd="0" presId="urn:microsoft.com/office/officeart/2005/8/layout/chevron1"/>
    <dgm:cxn modelId="{27B5C1AB-1022-4681-B5C9-653133CE708F}" type="presParOf" srcId="{E4DA2565-D129-48D3-89D8-325C8E2A62CB}" destId="{47717255-0972-4B79-A41B-C42BF1147EE1}" srcOrd="6" destOrd="0" presId="urn:microsoft.com/office/officeart/2005/8/layout/chevron1"/>
    <dgm:cxn modelId="{E6C1D255-6027-40DD-8318-E8A3A61DB930}" type="presParOf" srcId="{E4DA2565-D129-48D3-89D8-325C8E2A62CB}" destId="{D1C5F594-7EAE-48E9-AAFC-A3D4F0D4A029}" srcOrd="7" destOrd="0" presId="urn:microsoft.com/office/officeart/2005/8/layout/chevron1"/>
    <dgm:cxn modelId="{E02A10CE-0706-49E4-A5E8-CB8AE72EE5EB}" type="presParOf" srcId="{E4DA2565-D129-48D3-89D8-325C8E2A62CB}" destId="{8791D484-6E51-4449-BD19-3250DFCBBB8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9E6A4-F72B-46E6-A060-9A7B102AF0A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nl-NL"/>
        </a:p>
      </dgm:t>
    </dgm:pt>
    <dgm:pt modelId="{D3A03DA3-7B8E-441C-812D-CE86879135F0}">
      <dgm:prSet phldrT="[Text]" custT="1"/>
      <dgm:spPr/>
      <dgm:t>
        <a:bodyPr/>
        <a:lstStyle/>
        <a:p>
          <a:pPr algn="ctr"/>
          <a:r>
            <a:rPr lang="en-US" sz="1200" b="1" dirty="0"/>
            <a:t>STAP 1:</a:t>
          </a:r>
          <a:br>
            <a:rPr lang="en-US" sz="1200" dirty="0"/>
          </a:br>
          <a:r>
            <a:rPr lang="nl-NL" sz="1100" noProof="0" dirty="0"/>
            <a:t>Bepaling</a:t>
          </a:r>
          <a:r>
            <a:rPr lang="en-US" sz="1100" dirty="0"/>
            <a:t> </a:t>
          </a:r>
          <a:r>
            <a:rPr lang="nl-NL" sz="1100" noProof="0" dirty="0"/>
            <a:t>doel</a:t>
          </a:r>
          <a:endParaRPr lang="nl-NL" sz="1200" noProof="0" dirty="0"/>
        </a:p>
      </dgm:t>
    </dgm:pt>
    <dgm:pt modelId="{5E06205E-6C5A-4B02-AE87-55DF6F44E18C}" type="parTrans" cxnId="{2750ABE0-3AEC-41F1-B595-8ACF9EB0ADAC}">
      <dgm:prSet/>
      <dgm:spPr/>
      <dgm:t>
        <a:bodyPr/>
        <a:lstStyle/>
        <a:p>
          <a:pPr algn="ctr"/>
          <a:endParaRPr lang="en-US" sz="1200"/>
        </a:p>
      </dgm:t>
    </dgm:pt>
    <dgm:pt modelId="{FC96A632-7EEE-48A5-A085-A46B2DEFD923}" type="sibTrans" cxnId="{2750ABE0-3AEC-41F1-B595-8ACF9EB0ADAC}">
      <dgm:prSet/>
      <dgm:spPr/>
      <dgm:t>
        <a:bodyPr/>
        <a:lstStyle/>
        <a:p>
          <a:pPr algn="ctr"/>
          <a:endParaRPr lang="en-US" sz="1200"/>
        </a:p>
      </dgm:t>
    </dgm:pt>
    <dgm:pt modelId="{CCB04922-FDDD-49B1-8E5B-0E9AECED1014}">
      <dgm:prSet phldrT="[Text]" custT="1"/>
      <dgm:spPr/>
      <dgm:t>
        <a:bodyPr/>
        <a:lstStyle/>
        <a:p>
          <a:pPr algn="ctr"/>
          <a:r>
            <a:rPr lang="en-US" sz="1200" b="1" dirty="0"/>
            <a:t>STAP 2:</a:t>
          </a:r>
          <a:br>
            <a:rPr lang="en-US" sz="1200" dirty="0"/>
          </a:br>
          <a:r>
            <a:rPr lang="en-US" sz="1100" dirty="0" err="1"/>
            <a:t>Kenmerken</a:t>
          </a:r>
          <a:r>
            <a:rPr lang="en-US" sz="1100" dirty="0"/>
            <a:t> in </a:t>
          </a:r>
          <a:br>
            <a:rPr lang="en-US" sz="1100" dirty="0"/>
          </a:br>
          <a:r>
            <a:rPr lang="en-US" sz="1100" dirty="0" err="1"/>
            <a:t>nulmeting</a:t>
          </a:r>
          <a:endParaRPr lang="en-US" sz="1200" dirty="0"/>
        </a:p>
      </dgm:t>
    </dgm:pt>
    <dgm:pt modelId="{0B12A93E-80D0-4D90-9F2F-A36C6F39C8EE}" type="parTrans" cxnId="{5500133D-DC93-4149-9AC2-926EAA927BBE}">
      <dgm:prSet/>
      <dgm:spPr/>
      <dgm:t>
        <a:bodyPr/>
        <a:lstStyle/>
        <a:p>
          <a:pPr algn="ctr"/>
          <a:endParaRPr lang="en-US" sz="1200"/>
        </a:p>
      </dgm:t>
    </dgm:pt>
    <dgm:pt modelId="{87C43D5F-D19E-4357-891C-BB6FD63CF536}" type="sibTrans" cxnId="{5500133D-DC93-4149-9AC2-926EAA927BBE}">
      <dgm:prSet/>
      <dgm:spPr/>
      <dgm:t>
        <a:bodyPr/>
        <a:lstStyle/>
        <a:p>
          <a:pPr algn="ctr"/>
          <a:endParaRPr lang="en-US" sz="1200"/>
        </a:p>
      </dgm:t>
    </dgm:pt>
    <dgm:pt modelId="{967815EF-6D24-4118-BAF6-5D5C2AC8C9FC}">
      <dgm:prSet phldrT="[Text]" custT="1"/>
      <dgm:spPr/>
      <dgm:t>
        <a:bodyPr/>
        <a:lstStyle/>
        <a:p>
          <a:pPr algn="ctr"/>
          <a:r>
            <a:rPr lang="en-US" sz="1200" b="1" dirty="0"/>
            <a:t>STAP 3:</a:t>
          </a:r>
          <a:br>
            <a:rPr lang="en-US" sz="1200" dirty="0"/>
          </a:br>
          <a:r>
            <a:rPr lang="en-US" sz="1100" dirty="0"/>
            <a:t>Database / </a:t>
          </a:r>
          <a:r>
            <a:rPr lang="en-US" sz="1100" dirty="0" err="1"/>
            <a:t>methoden</a:t>
          </a:r>
          <a:endParaRPr lang="en-US" sz="1200" dirty="0"/>
        </a:p>
      </dgm:t>
    </dgm:pt>
    <dgm:pt modelId="{6AB6ABB7-94D7-474B-82ED-A97A3E8AA0E8}" type="parTrans" cxnId="{8FA3E17A-AF30-4025-87A5-8B82F8A113A2}">
      <dgm:prSet/>
      <dgm:spPr/>
      <dgm:t>
        <a:bodyPr/>
        <a:lstStyle/>
        <a:p>
          <a:pPr algn="ctr"/>
          <a:endParaRPr lang="en-US" sz="1200"/>
        </a:p>
      </dgm:t>
    </dgm:pt>
    <dgm:pt modelId="{937CDE55-E134-4DBD-9C21-190C095B8CE4}" type="sibTrans" cxnId="{8FA3E17A-AF30-4025-87A5-8B82F8A113A2}">
      <dgm:prSet/>
      <dgm:spPr/>
      <dgm:t>
        <a:bodyPr/>
        <a:lstStyle/>
        <a:p>
          <a:pPr algn="ctr"/>
          <a:endParaRPr lang="en-US" sz="1200"/>
        </a:p>
      </dgm:t>
    </dgm:pt>
    <dgm:pt modelId="{9D894240-A040-4537-9179-BBB752004DBC}">
      <dgm:prSet custT="1"/>
      <dgm:spPr/>
      <dgm:t>
        <a:bodyPr/>
        <a:lstStyle/>
        <a:p>
          <a:r>
            <a:rPr lang="en-US" sz="1200" b="1" dirty="0"/>
            <a:t>STAP 4:</a:t>
          </a:r>
          <a:br>
            <a:rPr lang="en-US" sz="1200" dirty="0"/>
          </a:br>
          <a:r>
            <a:rPr lang="en-US" sz="1100" dirty="0" err="1"/>
            <a:t>Indicatie</a:t>
          </a:r>
          <a:r>
            <a:rPr lang="en-US" sz="1100" dirty="0"/>
            <a:t> van de </a:t>
          </a:r>
          <a:r>
            <a:rPr lang="en-US" sz="1100" dirty="0" err="1"/>
            <a:t>resultaten</a:t>
          </a:r>
          <a:endParaRPr lang="en-US" sz="1200" dirty="0"/>
        </a:p>
      </dgm:t>
    </dgm:pt>
    <dgm:pt modelId="{D8EFE742-A1A7-43BE-B38D-46F3EA6F5124}" type="parTrans" cxnId="{62AE5B29-C367-4EA5-A37E-F37F6052084A}">
      <dgm:prSet/>
      <dgm:spPr/>
      <dgm:t>
        <a:bodyPr/>
        <a:lstStyle/>
        <a:p>
          <a:endParaRPr lang="nl-NL" sz="1200"/>
        </a:p>
      </dgm:t>
    </dgm:pt>
    <dgm:pt modelId="{7EE2604A-E2D9-455E-ACA5-0A2356E369B3}" type="sibTrans" cxnId="{62AE5B29-C367-4EA5-A37E-F37F6052084A}">
      <dgm:prSet/>
      <dgm:spPr/>
      <dgm:t>
        <a:bodyPr/>
        <a:lstStyle/>
        <a:p>
          <a:endParaRPr lang="nl-NL" sz="1200"/>
        </a:p>
      </dgm:t>
    </dgm:pt>
    <dgm:pt modelId="{E4DA2565-D129-48D3-89D8-325C8E2A62CB}" type="pres">
      <dgm:prSet presAssocID="{5989E6A4-F72B-46E6-A060-9A7B102AF0A0}" presName="Name0" presStyleCnt="0">
        <dgm:presLayoutVars>
          <dgm:dir/>
          <dgm:animLvl val="lvl"/>
          <dgm:resizeHandles val="exact"/>
        </dgm:presLayoutVars>
      </dgm:prSet>
      <dgm:spPr/>
    </dgm:pt>
    <dgm:pt modelId="{C839E951-2306-4396-8828-A3B62B70E2F4}" type="pres">
      <dgm:prSet presAssocID="{D3A03DA3-7B8E-441C-812D-CE86879135F0}" presName="parTxOnly" presStyleLbl="node1" presStyleIdx="0" presStyleCnt="4">
        <dgm:presLayoutVars>
          <dgm:chMax val="0"/>
          <dgm:chPref val="0"/>
          <dgm:bulletEnabled val="1"/>
        </dgm:presLayoutVars>
      </dgm:prSet>
      <dgm:spPr/>
    </dgm:pt>
    <dgm:pt modelId="{FC02701D-4AE8-4E4B-BAD9-05A3A23B91F0}" type="pres">
      <dgm:prSet presAssocID="{FC96A632-7EEE-48A5-A085-A46B2DEFD923}" presName="parTxOnlySpace" presStyleCnt="0"/>
      <dgm:spPr/>
    </dgm:pt>
    <dgm:pt modelId="{2DA39FEB-47C1-4FA0-8031-DEDF0B87ACE1}" type="pres">
      <dgm:prSet presAssocID="{CCB04922-FDDD-49B1-8E5B-0E9AECED1014}" presName="parTxOnly" presStyleLbl="node1" presStyleIdx="1" presStyleCnt="4" custScaleX="81954">
        <dgm:presLayoutVars>
          <dgm:chMax val="0"/>
          <dgm:chPref val="0"/>
          <dgm:bulletEnabled val="1"/>
        </dgm:presLayoutVars>
      </dgm:prSet>
      <dgm:spPr/>
    </dgm:pt>
    <dgm:pt modelId="{E9E14D0D-C105-4562-9FFA-654EAAAC727F}" type="pres">
      <dgm:prSet presAssocID="{87C43D5F-D19E-4357-891C-BB6FD63CF536}" presName="parTxOnlySpace" presStyleCnt="0"/>
      <dgm:spPr/>
    </dgm:pt>
    <dgm:pt modelId="{F15D7504-8721-4F4B-BED4-C4A6394C9F4B}" type="pres">
      <dgm:prSet presAssocID="{967815EF-6D24-4118-BAF6-5D5C2AC8C9FC}" presName="parTxOnly" presStyleLbl="node1" presStyleIdx="2" presStyleCnt="4" custScaleX="84146">
        <dgm:presLayoutVars>
          <dgm:chMax val="0"/>
          <dgm:chPref val="0"/>
          <dgm:bulletEnabled val="1"/>
        </dgm:presLayoutVars>
      </dgm:prSet>
      <dgm:spPr/>
    </dgm:pt>
    <dgm:pt modelId="{2C1E63AC-1A2D-4018-BC3D-B31343454F33}" type="pres">
      <dgm:prSet presAssocID="{937CDE55-E134-4DBD-9C21-190C095B8CE4}" presName="parTxOnlySpace" presStyleCnt="0"/>
      <dgm:spPr/>
    </dgm:pt>
    <dgm:pt modelId="{47717255-0972-4B79-A41B-C42BF1147EE1}" type="pres">
      <dgm:prSet presAssocID="{9D894240-A040-4537-9179-BBB752004DBC}" presName="parTxOnly" presStyleLbl="node1" presStyleIdx="3" presStyleCnt="4" custScaleX="80325">
        <dgm:presLayoutVars>
          <dgm:chMax val="0"/>
          <dgm:chPref val="0"/>
          <dgm:bulletEnabled val="1"/>
        </dgm:presLayoutVars>
      </dgm:prSet>
      <dgm:spPr/>
    </dgm:pt>
  </dgm:ptLst>
  <dgm:cxnLst>
    <dgm:cxn modelId="{00DE5105-5D63-4793-94A6-827A735EF2B5}" type="presOf" srcId="{9D894240-A040-4537-9179-BBB752004DBC}" destId="{47717255-0972-4B79-A41B-C42BF1147EE1}" srcOrd="0" destOrd="0" presId="urn:microsoft.com/office/officeart/2005/8/layout/chevron1"/>
    <dgm:cxn modelId="{62AE5B29-C367-4EA5-A37E-F37F6052084A}" srcId="{5989E6A4-F72B-46E6-A060-9A7B102AF0A0}" destId="{9D894240-A040-4537-9179-BBB752004DBC}" srcOrd="3" destOrd="0" parTransId="{D8EFE742-A1A7-43BE-B38D-46F3EA6F5124}" sibTransId="{7EE2604A-E2D9-455E-ACA5-0A2356E369B3}"/>
    <dgm:cxn modelId="{5500133D-DC93-4149-9AC2-926EAA927BBE}" srcId="{5989E6A4-F72B-46E6-A060-9A7B102AF0A0}" destId="{CCB04922-FDDD-49B1-8E5B-0E9AECED1014}" srcOrd="1" destOrd="0" parTransId="{0B12A93E-80D0-4D90-9F2F-A36C6F39C8EE}" sibTransId="{87C43D5F-D19E-4357-891C-BB6FD63CF536}"/>
    <dgm:cxn modelId="{66E28462-7ECF-49F4-A468-8331AA62EC19}" type="presOf" srcId="{D3A03DA3-7B8E-441C-812D-CE86879135F0}" destId="{C839E951-2306-4396-8828-A3B62B70E2F4}" srcOrd="0" destOrd="0" presId="urn:microsoft.com/office/officeart/2005/8/layout/chevron1"/>
    <dgm:cxn modelId="{662E9354-EBDB-4BCF-8CDF-9B4581CF5994}" type="presOf" srcId="{967815EF-6D24-4118-BAF6-5D5C2AC8C9FC}" destId="{F15D7504-8721-4F4B-BED4-C4A6394C9F4B}" srcOrd="0" destOrd="0" presId="urn:microsoft.com/office/officeart/2005/8/layout/chevron1"/>
    <dgm:cxn modelId="{5FE4B574-A2BA-4237-8E1C-DC605E102266}" type="presOf" srcId="{CCB04922-FDDD-49B1-8E5B-0E9AECED1014}" destId="{2DA39FEB-47C1-4FA0-8031-DEDF0B87ACE1}" srcOrd="0" destOrd="0" presId="urn:microsoft.com/office/officeart/2005/8/layout/chevron1"/>
    <dgm:cxn modelId="{8FA3E17A-AF30-4025-87A5-8B82F8A113A2}" srcId="{5989E6A4-F72B-46E6-A060-9A7B102AF0A0}" destId="{967815EF-6D24-4118-BAF6-5D5C2AC8C9FC}" srcOrd="2" destOrd="0" parTransId="{6AB6ABB7-94D7-474B-82ED-A97A3E8AA0E8}" sibTransId="{937CDE55-E134-4DBD-9C21-190C095B8CE4}"/>
    <dgm:cxn modelId="{AC286BD4-8EA5-455A-9AC0-8037ED5FD590}" type="presOf" srcId="{5989E6A4-F72B-46E6-A060-9A7B102AF0A0}" destId="{E4DA2565-D129-48D3-89D8-325C8E2A62CB}" srcOrd="0" destOrd="0" presId="urn:microsoft.com/office/officeart/2005/8/layout/chevron1"/>
    <dgm:cxn modelId="{2750ABE0-3AEC-41F1-B595-8ACF9EB0ADAC}" srcId="{5989E6A4-F72B-46E6-A060-9A7B102AF0A0}" destId="{D3A03DA3-7B8E-441C-812D-CE86879135F0}" srcOrd="0" destOrd="0" parTransId="{5E06205E-6C5A-4B02-AE87-55DF6F44E18C}" sibTransId="{FC96A632-7EEE-48A5-A085-A46B2DEFD923}"/>
    <dgm:cxn modelId="{DB18B89A-47EB-4AA5-A58F-A72B87154F4A}" type="presParOf" srcId="{E4DA2565-D129-48D3-89D8-325C8E2A62CB}" destId="{C839E951-2306-4396-8828-A3B62B70E2F4}" srcOrd="0" destOrd="0" presId="urn:microsoft.com/office/officeart/2005/8/layout/chevron1"/>
    <dgm:cxn modelId="{46CEFD1E-169A-4F9E-BFA6-D07B1DC93176}" type="presParOf" srcId="{E4DA2565-D129-48D3-89D8-325C8E2A62CB}" destId="{FC02701D-4AE8-4E4B-BAD9-05A3A23B91F0}" srcOrd="1" destOrd="0" presId="urn:microsoft.com/office/officeart/2005/8/layout/chevron1"/>
    <dgm:cxn modelId="{2F543F14-D071-4FA1-B0C4-8ECACBE71CF5}" type="presParOf" srcId="{E4DA2565-D129-48D3-89D8-325C8E2A62CB}" destId="{2DA39FEB-47C1-4FA0-8031-DEDF0B87ACE1}" srcOrd="2" destOrd="0" presId="urn:microsoft.com/office/officeart/2005/8/layout/chevron1"/>
    <dgm:cxn modelId="{00D09870-A35D-4BC4-AD70-AB8BBD000994}" type="presParOf" srcId="{E4DA2565-D129-48D3-89D8-325C8E2A62CB}" destId="{E9E14D0D-C105-4562-9FFA-654EAAAC727F}" srcOrd="3" destOrd="0" presId="urn:microsoft.com/office/officeart/2005/8/layout/chevron1"/>
    <dgm:cxn modelId="{FA08E6D0-9D81-4463-A778-0B5A359980AA}" type="presParOf" srcId="{E4DA2565-D129-48D3-89D8-325C8E2A62CB}" destId="{F15D7504-8721-4F4B-BED4-C4A6394C9F4B}" srcOrd="4" destOrd="0" presId="urn:microsoft.com/office/officeart/2005/8/layout/chevron1"/>
    <dgm:cxn modelId="{F018C282-CB5F-4EAB-B49B-28D5B55E3C64}" type="presParOf" srcId="{E4DA2565-D129-48D3-89D8-325C8E2A62CB}" destId="{2C1E63AC-1A2D-4018-BC3D-B31343454F33}" srcOrd="5" destOrd="0" presId="urn:microsoft.com/office/officeart/2005/8/layout/chevron1"/>
    <dgm:cxn modelId="{27B5C1AB-1022-4681-B5C9-653133CE708F}" type="presParOf" srcId="{E4DA2565-D129-48D3-89D8-325C8E2A62CB}" destId="{47717255-0972-4B79-A41B-C42BF1147EE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9E951-2306-4396-8828-A3B62B70E2F4}">
      <dsp:nvSpPr>
        <dsp:cNvPr id="0" name=""/>
        <dsp:cNvSpPr/>
      </dsp:nvSpPr>
      <dsp:spPr>
        <a:xfrm>
          <a:off x="2158" y="20642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STAP 1:</a:t>
          </a:r>
          <a:br>
            <a:rPr lang="en-US" sz="1600" kern="1200" dirty="0"/>
          </a:br>
          <a:r>
            <a:rPr lang="nl-NL" sz="1400" kern="1200" noProof="0" dirty="0"/>
            <a:t>Bepaling</a:t>
          </a:r>
          <a:r>
            <a:rPr lang="en-US" sz="1400" kern="1200" dirty="0"/>
            <a:t> </a:t>
          </a:r>
          <a:r>
            <a:rPr lang="nl-NL" sz="1400" kern="1200" noProof="0" dirty="0"/>
            <a:t>doel</a:t>
          </a:r>
          <a:endParaRPr lang="nl-NL" sz="1600" kern="1200" noProof="0" dirty="0"/>
        </a:p>
      </dsp:txBody>
      <dsp:txXfrm>
        <a:off x="386283" y="206424"/>
        <a:ext cx="1152376" cy="768250"/>
      </dsp:txXfrm>
    </dsp:sp>
    <dsp:sp modelId="{2DA39FEB-47C1-4FA0-8031-DEDF0B87ACE1}">
      <dsp:nvSpPr>
        <dsp:cNvPr id="0" name=""/>
        <dsp:cNvSpPr/>
      </dsp:nvSpPr>
      <dsp:spPr>
        <a:xfrm>
          <a:off x="1730722" y="20642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STAP 2:</a:t>
          </a:r>
          <a:br>
            <a:rPr lang="en-US" sz="1600" kern="1200" dirty="0"/>
          </a:br>
          <a:r>
            <a:rPr lang="en-US" sz="1400" kern="1200" dirty="0" err="1"/>
            <a:t>Kenmerken</a:t>
          </a:r>
          <a:r>
            <a:rPr lang="en-US" sz="1400" kern="1200" dirty="0"/>
            <a:t> in </a:t>
          </a:r>
          <a:br>
            <a:rPr lang="en-US" sz="1400" kern="1200" dirty="0"/>
          </a:br>
          <a:r>
            <a:rPr lang="en-US" sz="1400" kern="1200" dirty="0" err="1"/>
            <a:t>nulmeting</a:t>
          </a:r>
          <a:endParaRPr lang="en-US" sz="1600" kern="1200" dirty="0"/>
        </a:p>
      </dsp:txBody>
      <dsp:txXfrm>
        <a:off x="2114847" y="206424"/>
        <a:ext cx="1152376" cy="768250"/>
      </dsp:txXfrm>
    </dsp:sp>
    <dsp:sp modelId="{F15D7504-8721-4F4B-BED4-C4A6394C9F4B}">
      <dsp:nvSpPr>
        <dsp:cNvPr id="0" name=""/>
        <dsp:cNvSpPr/>
      </dsp:nvSpPr>
      <dsp:spPr>
        <a:xfrm>
          <a:off x="3459286" y="20642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STAP 3:</a:t>
          </a:r>
          <a:br>
            <a:rPr lang="en-US" sz="1600" kern="1200" dirty="0"/>
          </a:br>
          <a:r>
            <a:rPr lang="en-US" sz="1400" kern="1200" dirty="0"/>
            <a:t>Database / </a:t>
          </a:r>
          <a:r>
            <a:rPr lang="en-US" sz="1400" kern="1200" dirty="0" err="1"/>
            <a:t>methoden</a:t>
          </a:r>
          <a:endParaRPr lang="en-US" sz="1600" kern="1200" dirty="0"/>
        </a:p>
      </dsp:txBody>
      <dsp:txXfrm>
        <a:off x="3843411" y="206424"/>
        <a:ext cx="1152376" cy="768250"/>
      </dsp:txXfrm>
    </dsp:sp>
    <dsp:sp modelId="{47717255-0972-4B79-A41B-C42BF1147EE1}">
      <dsp:nvSpPr>
        <dsp:cNvPr id="0" name=""/>
        <dsp:cNvSpPr/>
      </dsp:nvSpPr>
      <dsp:spPr>
        <a:xfrm>
          <a:off x="5187850" y="20642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STAP 4:</a:t>
          </a:r>
          <a:br>
            <a:rPr lang="en-US" sz="1600" kern="1200" dirty="0"/>
          </a:br>
          <a:r>
            <a:rPr lang="en-US" sz="1400" kern="1200" dirty="0" err="1"/>
            <a:t>Indicatie</a:t>
          </a:r>
          <a:r>
            <a:rPr lang="en-US" sz="1400" kern="1200" dirty="0"/>
            <a:t> van de </a:t>
          </a:r>
          <a:r>
            <a:rPr lang="en-US" sz="1400" kern="1200" dirty="0" err="1"/>
            <a:t>resultaten</a:t>
          </a:r>
          <a:endParaRPr lang="en-US" sz="1600" kern="1200" dirty="0"/>
        </a:p>
      </dsp:txBody>
      <dsp:txXfrm>
        <a:off x="5571975" y="206424"/>
        <a:ext cx="1152376" cy="768250"/>
      </dsp:txXfrm>
    </dsp:sp>
    <dsp:sp modelId="{8791D484-6E51-4449-BD19-3250DFCBBB87}">
      <dsp:nvSpPr>
        <dsp:cNvPr id="0" name=""/>
        <dsp:cNvSpPr/>
      </dsp:nvSpPr>
      <dsp:spPr>
        <a:xfrm>
          <a:off x="6916415" y="206424"/>
          <a:ext cx="1920626" cy="768250"/>
        </a:xfrm>
        <a:prstGeom prst="chevron">
          <a:avLst/>
        </a:prstGeom>
        <a:solidFill>
          <a:srgbClr val="00B050">
            <a:alpha val="6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STAP 5:</a:t>
          </a:r>
          <a:br>
            <a:rPr lang="en-US" sz="1600" kern="1200" dirty="0"/>
          </a:br>
          <a:r>
            <a:rPr lang="en-US" sz="1400" kern="1200" dirty="0" err="1"/>
            <a:t>Uitvoeren</a:t>
          </a:r>
          <a:r>
            <a:rPr lang="en-US" sz="1400" kern="1200" dirty="0"/>
            <a:t> van het plan</a:t>
          </a:r>
          <a:endParaRPr lang="en-US" sz="1600" kern="1200" dirty="0"/>
        </a:p>
      </dsp:txBody>
      <dsp:txXfrm>
        <a:off x="7300540" y="206424"/>
        <a:ext cx="1152376" cy="768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9E951-2306-4396-8828-A3B62B70E2F4}">
      <dsp:nvSpPr>
        <dsp:cNvPr id="0" name=""/>
        <dsp:cNvSpPr/>
      </dsp:nvSpPr>
      <dsp:spPr>
        <a:xfrm>
          <a:off x="1575" y="0"/>
          <a:ext cx="2792462" cy="533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STAP 1:</a:t>
          </a:r>
          <a:br>
            <a:rPr lang="en-US" sz="1200" kern="1200" dirty="0"/>
          </a:br>
          <a:r>
            <a:rPr lang="nl-NL" sz="1100" kern="1200" noProof="0" dirty="0"/>
            <a:t>Bepaling</a:t>
          </a:r>
          <a:r>
            <a:rPr lang="en-US" sz="1100" kern="1200" dirty="0"/>
            <a:t> </a:t>
          </a:r>
          <a:r>
            <a:rPr lang="nl-NL" sz="1100" kern="1200" noProof="0" dirty="0"/>
            <a:t>doel</a:t>
          </a:r>
          <a:endParaRPr lang="nl-NL" sz="1200" kern="1200" noProof="0" dirty="0"/>
        </a:p>
      </dsp:txBody>
      <dsp:txXfrm>
        <a:off x="268275" y="0"/>
        <a:ext cx="2259062" cy="533400"/>
      </dsp:txXfrm>
    </dsp:sp>
    <dsp:sp modelId="{2DA39FEB-47C1-4FA0-8031-DEDF0B87ACE1}">
      <dsp:nvSpPr>
        <dsp:cNvPr id="0" name=""/>
        <dsp:cNvSpPr/>
      </dsp:nvSpPr>
      <dsp:spPr>
        <a:xfrm>
          <a:off x="2514791" y="0"/>
          <a:ext cx="2288534" cy="533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STAP 2:</a:t>
          </a:r>
          <a:br>
            <a:rPr lang="en-US" sz="1200" kern="1200" dirty="0"/>
          </a:br>
          <a:r>
            <a:rPr lang="en-US" sz="1100" kern="1200" dirty="0" err="1"/>
            <a:t>Kenmerken</a:t>
          </a:r>
          <a:r>
            <a:rPr lang="en-US" sz="1100" kern="1200" dirty="0"/>
            <a:t> in </a:t>
          </a:r>
          <a:br>
            <a:rPr lang="en-US" sz="1100" kern="1200" dirty="0"/>
          </a:br>
          <a:r>
            <a:rPr lang="en-US" sz="1100" kern="1200" dirty="0" err="1"/>
            <a:t>nulmeting</a:t>
          </a:r>
          <a:endParaRPr lang="en-US" sz="1200" kern="1200" dirty="0"/>
        </a:p>
      </dsp:txBody>
      <dsp:txXfrm>
        <a:off x="2781491" y="0"/>
        <a:ext cx="1755134" cy="533400"/>
      </dsp:txXfrm>
    </dsp:sp>
    <dsp:sp modelId="{F15D7504-8721-4F4B-BED4-C4A6394C9F4B}">
      <dsp:nvSpPr>
        <dsp:cNvPr id="0" name=""/>
        <dsp:cNvSpPr/>
      </dsp:nvSpPr>
      <dsp:spPr>
        <a:xfrm>
          <a:off x="4524079" y="0"/>
          <a:ext cx="2349745" cy="533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STAP 3:</a:t>
          </a:r>
          <a:br>
            <a:rPr lang="en-US" sz="1200" kern="1200" dirty="0"/>
          </a:br>
          <a:r>
            <a:rPr lang="en-US" sz="1100" kern="1200" dirty="0"/>
            <a:t>Database / </a:t>
          </a:r>
          <a:r>
            <a:rPr lang="en-US" sz="1100" kern="1200" dirty="0" err="1"/>
            <a:t>methoden</a:t>
          </a:r>
          <a:endParaRPr lang="en-US" sz="1200" kern="1200" dirty="0"/>
        </a:p>
      </dsp:txBody>
      <dsp:txXfrm>
        <a:off x="4790779" y="0"/>
        <a:ext cx="1816345" cy="533400"/>
      </dsp:txXfrm>
    </dsp:sp>
    <dsp:sp modelId="{47717255-0972-4B79-A41B-C42BF1147EE1}">
      <dsp:nvSpPr>
        <dsp:cNvPr id="0" name=""/>
        <dsp:cNvSpPr/>
      </dsp:nvSpPr>
      <dsp:spPr>
        <a:xfrm>
          <a:off x="6594578" y="0"/>
          <a:ext cx="2243045" cy="533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STAP 4:</a:t>
          </a:r>
          <a:br>
            <a:rPr lang="en-US" sz="1200" kern="1200" dirty="0"/>
          </a:br>
          <a:r>
            <a:rPr lang="en-US" sz="1100" kern="1200" dirty="0" err="1"/>
            <a:t>Indicatie</a:t>
          </a:r>
          <a:r>
            <a:rPr lang="en-US" sz="1100" kern="1200" dirty="0"/>
            <a:t> van de </a:t>
          </a:r>
          <a:r>
            <a:rPr lang="en-US" sz="1100" kern="1200" dirty="0" err="1"/>
            <a:t>resultaten</a:t>
          </a:r>
          <a:endParaRPr lang="en-US" sz="1200" kern="1200" dirty="0"/>
        </a:p>
      </dsp:txBody>
      <dsp:txXfrm>
        <a:off x="6861278" y="0"/>
        <a:ext cx="1709645" cy="533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667CA-9B3C-4514-B1D3-0AB8436B4439}" type="datetimeFigureOut">
              <a:rPr lang="nl-NL" smtClean="0"/>
              <a:t>31-5-2025</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863008-D61A-4387-9290-644E7438F280}" type="slidenum">
              <a:rPr lang="nl-NL" smtClean="0"/>
              <a:t>‹#›</a:t>
            </a:fld>
            <a:endParaRPr lang="nl-NL"/>
          </a:p>
        </p:txBody>
      </p:sp>
    </p:spTree>
    <p:extLst>
      <p:ext uri="{BB962C8B-B14F-4D97-AF65-F5344CB8AC3E}">
        <p14:creationId xmlns:p14="http://schemas.microsoft.com/office/powerpoint/2010/main" val="2639588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73CEC-11D5-4196-974B-ACDDD78DCA96}"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A9947-9E8C-4052-B005-0728F5C50938}" type="slidenum">
              <a:rPr lang="en-US" smtClean="0"/>
              <a:t>‹#›</a:t>
            </a:fld>
            <a:endParaRPr lang="en-US"/>
          </a:p>
        </p:txBody>
      </p:sp>
    </p:spTree>
    <p:extLst>
      <p:ext uri="{BB962C8B-B14F-4D97-AF65-F5344CB8AC3E}">
        <p14:creationId xmlns:p14="http://schemas.microsoft.com/office/powerpoint/2010/main" val="28038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121"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45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6"/>
          <p:cNvSpPr/>
          <p:nvPr userDrawn="1"/>
        </p:nvSpPr>
        <p:spPr bwMode="auto">
          <a:xfrm>
            <a:off x="914400" y="2843848"/>
            <a:ext cx="7696200" cy="1731962"/>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2"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3"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8"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Center of Expertise - Energy</a:t>
            </a:r>
            <a:endParaRPr lang="nl-NL" sz="2800" i="1" dirty="0">
              <a:solidFill>
                <a:schemeClr val="bg1"/>
              </a:solidFill>
            </a:endParaRPr>
          </a:p>
        </p:txBody>
      </p:sp>
    </p:spTree>
    <p:extLst>
      <p:ext uri="{BB962C8B-B14F-4D97-AF65-F5344CB8AC3E}">
        <p14:creationId xmlns:p14="http://schemas.microsoft.com/office/powerpoint/2010/main" val="211751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3" descr="D:\OneDrive\1 PhD\5 SIM-GROUP\WE-ENERGY\1) We-Energy Game\3) We-Energy Pictures\Pictures We-Energy game\DSC_026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0007"/>
            <a:ext cx="9144000" cy="4625817"/>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6"/>
          <p:cNvSpPr/>
          <p:nvPr userDrawn="1"/>
        </p:nvSpPr>
        <p:spPr bwMode="auto">
          <a:xfrm>
            <a:off x="914400" y="2843848"/>
            <a:ext cx="7696200" cy="1731962"/>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7"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18"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9"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Center of Expertise - Energy</a:t>
            </a:r>
            <a:endParaRPr lang="nl-NL" sz="2800" i="1" dirty="0">
              <a:solidFill>
                <a:schemeClr val="bg1"/>
              </a:solidFill>
            </a:endParaRPr>
          </a:p>
        </p:txBody>
      </p:sp>
    </p:spTree>
    <p:extLst>
      <p:ext uri="{BB962C8B-B14F-4D97-AF65-F5344CB8AC3E}">
        <p14:creationId xmlns:p14="http://schemas.microsoft.com/office/powerpoint/2010/main" val="152330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9050"/>
            <a:ext cx="9220200" cy="459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hoek 6"/>
          <p:cNvSpPr/>
          <p:nvPr userDrawn="1"/>
        </p:nvSpPr>
        <p:spPr bwMode="auto">
          <a:xfrm>
            <a:off x="914400" y="2843848"/>
            <a:ext cx="7696200" cy="1731962"/>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7"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18"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9"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Center of Expertise - Energy</a:t>
            </a:r>
            <a:endParaRPr lang="nl-NL" sz="2800" i="1" dirty="0">
              <a:solidFill>
                <a:schemeClr val="bg1"/>
              </a:solidFill>
            </a:endParaRPr>
          </a:p>
        </p:txBody>
      </p:sp>
    </p:spTree>
    <p:extLst>
      <p:ext uri="{BB962C8B-B14F-4D97-AF65-F5344CB8AC3E}">
        <p14:creationId xmlns:p14="http://schemas.microsoft.com/office/powerpoint/2010/main" val="247503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41"/>
        <p:cNvGrpSpPr/>
        <p:nvPr/>
      </p:nvGrpSpPr>
      <p:grpSpPr>
        <a:xfrm>
          <a:off x="0" y="0"/>
          <a:ext cx="0" cy="0"/>
          <a:chOff x="0" y="0"/>
          <a:chExt cx="0" cy="0"/>
        </a:xfrm>
      </p:grpSpPr>
      <p:sp>
        <p:nvSpPr>
          <p:cNvPr id="42" name="Google Shape;42;p4"/>
          <p:cNvSpPr/>
          <p:nvPr/>
        </p:nvSpPr>
        <p:spPr>
          <a:xfrm>
            <a:off x="-1588" y="4613275"/>
            <a:ext cx="9140826" cy="138113"/>
          </a:xfrm>
          <a:prstGeom prst="rect">
            <a:avLst/>
          </a:prstGeom>
          <a:solidFill>
            <a:srgbClr val="CC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3" name="Google Shape;43;p4"/>
          <p:cNvSpPr txBox="1"/>
          <p:nvPr/>
        </p:nvSpPr>
        <p:spPr>
          <a:xfrm>
            <a:off x="6858000" y="4811713"/>
            <a:ext cx="914400" cy="27463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Tahoma"/>
                <a:ea typeface="Tahoma"/>
                <a:cs typeface="Tahoma"/>
                <a:sym typeface="Tahoma"/>
              </a:rPr>
              <a:t>‹#›</a:t>
            </a:fld>
            <a:endParaRPr sz="1200" b="0" i="0" u="none" strike="noStrike" cap="none">
              <a:solidFill>
                <a:srgbClr val="888888"/>
              </a:solidFill>
              <a:latin typeface="Tahoma"/>
              <a:ea typeface="Tahoma"/>
              <a:cs typeface="Tahoma"/>
              <a:sym typeface="Tahoma"/>
            </a:endParaRPr>
          </a:p>
        </p:txBody>
      </p:sp>
      <p:pic>
        <p:nvPicPr>
          <p:cNvPr id="44" name="Google Shape;44;p4"/>
          <p:cNvPicPr preferRelativeResize="0"/>
          <p:nvPr/>
        </p:nvPicPr>
        <p:blipFill rotWithShape="1">
          <a:blip r:embed="rId2">
            <a:alphaModFix/>
          </a:blip>
          <a:srcRect/>
          <a:stretch/>
        </p:blipFill>
        <p:spPr>
          <a:xfrm>
            <a:off x="42863" y="4787900"/>
            <a:ext cx="1252537" cy="323850"/>
          </a:xfrm>
          <a:prstGeom prst="rect">
            <a:avLst/>
          </a:prstGeom>
          <a:noFill/>
          <a:ln>
            <a:noFill/>
          </a:ln>
        </p:spPr>
      </p:pic>
      <p:pic>
        <p:nvPicPr>
          <p:cNvPr id="45" name="Google Shape;45;p4"/>
          <p:cNvPicPr preferRelativeResize="0"/>
          <p:nvPr/>
        </p:nvPicPr>
        <p:blipFill rotWithShape="1">
          <a:blip r:embed="rId3">
            <a:alphaModFix/>
          </a:blip>
          <a:srcRect/>
          <a:stretch/>
        </p:blipFill>
        <p:spPr>
          <a:xfrm>
            <a:off x="7848600" y="4764088"/>
            <a:ext cx="1292225" cy="361950"/>
          </a:xfrm>
          <a:prstGeom prst="rect">
            <a:avLst/>
          </a:prstGeom>
          <a:noFill/>
          <a:ln>
            <a:noFill/>
          </a:ln>
        </p:spPr>
      </p:pic>
      <p:sp>
        <p:nvSpPr>
          <p:cNvPr id="46" name="Google Shape;46;p4"/>
          <p:cNvSpPr/>
          <p:nvPr/>
        </p:nvSpPr>
        <p:spPr>
          <a:xfrm>
            <a:off x="-1588" y="-4763"/>
            <a:ext cx="9140826" cy="46038"/>
          </a:xfrm>
          <a:prstGeom prst="rect">
            <a:avLst/>
          </a:prstGeom>
          <a:solidFill>
            <a:srgbClr val="CC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7" name="Google Shape;47;p4"/>
          <p:cNvSpPr txBox="1">
            <a:spLocks noGrp="1"/>
          </p:cNvSpPr>
          <p:nvPr>
            <p:ph type="body" idx="1"/>
          </p:nvPr>
        </p:nvSpPr>
        <p:spPr>
          <a:xfrm>
            <a:off x="227012" y="914401"/>
            <a:ext cx="4267202" cy="3638550"/>
          </a:xfrm>
          <a:prstGeom prst="rect">
            <a:avLst/>
          </a:prstGeom>
          <a:noFill/>
          <a:ln>
            <a:noFill/>
          </a:ln>
        </p:spPr>
        <p:txBody>
          <a:bodyPr spcFirstLastPara="1" wrap="square" lIns="0" tIns="45700" rIns="0"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04800" algn="l">
              <a:spcBef>
                <a:spcPts val="480"/>
              </a:spcBef>
              <a:spcAft>
                <a:spcPts val="0"/>
              </a:spcAft>
              <a:buClr>
                <a:schemeClr val="dk1"/>
              </a:buClr>
              <a:buSzPts val="1200"/>
              <a:buChar char="▪"/>
              <a:defRPr sz="2400"/>
            </a:lvl2pPr>
            <a:lvl3pPr marL="1371600" lvl="2" indent="-336550" algn="l">
              <a:spcBef>
                <a:spcPts val="400"/>
              </a:spcBef>
              <a:spcAft>
                <a:spcPts val="0"/>
              </a:spcAft>
              <a:buClr>
                <a:schemeClr val="dk1"/>
              </a:buClr>
              <a:buSzPts val="17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4"/>
          <p:cNvSpPr txBox="1">
            <a:spLocks noGrp="1"/>
          </p:cNvSpPr>
          <p:nvPr>
            <p:ph type="body" idx="2"/>
          </p:nvPr>
        </p:nvSpPr>
        <p:spPr>
          <a:xfrm>
            <a:off x="4646613" y="914401"/>
            <a:ext cx="4267202" cy="3638550"/>
          </a:xfrm>
          <a:prstGeom prst="rect">
            <a:avLst/>
          </a:prstGeom>
          <a:noFill/>
          <a:ln>
            <a:noFill/>
          </a:ln>
        </p:spPr>
        <p:txBody>
          <a:bodyPr spcFirstLastPara="1" wrap="square" lIns="0" tIns="45700" rIns="0"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04800" algn="l">
              <a:spcBef>
                <a:spcPts val="480"/>
              </a:spcBef>
              <a:spcAft>
                <a:spcPts val="0"/>
              </a:spcAft>
              <a:buClr>
                <a:schemeClr val="dk1"/>
              </a:buClr>
              <a:buSzPts val="1200"/>
              <a:buChar char="▪"/>
              <a:defRPr sz="2400"/>
            </a:lvl2pPr>
            <a:lvl3pPr marL="1371600" lvl="2" indent="-336550" algn="l">
              <a:spcBef>
                <a:spcPts val="400"/>
              </a:spcBef>
              <a:spcAft>
                <a:spcPts val="0"/>
              </a:spcAft>
              <a:buClr>
                <a:schemeClr val="dk1"/>
              </a:buClr>
              <a:buSzPts val="17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4"/>
          <p:cNvSpPr txBox="1">
            <a:spLocks noGrp="1"/>
          </p:cNvSpPr>
          <p:nvPr>
            <p:ph type="title"/>
          </p:nvPr>
        </p:nvSpPr>
        <p:spPr>
          <a:xfrm>
            <a:off x="227012" y="53975"/>
            <a:ext cx="8688388" cy="593725"/>
          </a:xfrm>
          <a:prstGeom prst="rect">
            <a:avLst/>
          </a:prstGeom>
          <a:noFill/>
          <a:ln>
            <a:noFill/>
          </a:ln>
        </p:spPr>
        <p:txBody>
          <a:bodyPr spcFirstLastPara="1" wrap="square" lIns="0" tIns="46800" rIns="0" bIns="46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dt" idx="10"/>
          </p:nvPr>
        </p:nvSpPr>
        <p:spPr>
          <a:xfrm>
            <a:off x="1371600" y="4811713"/>
            <a:ext cx="14478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3028950" y="4811713"/>
            <a:ext cx="375285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19993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76200" y="895350"/>
            <a:ext cx="8991600"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1"/>
          <p:cNvSpPr>
            <a:spLocks noGrp="1"/>
          </p:cNvSpPr>
          <p:nvPr>
            <p:ph type="ctrTitle"/>
          </p:nvPr>
        </p:nvSpPr>
        <p:spPr>
          <a:xfrm>
            <a:off x="76200" y="895350"/>
            <a:ext cx="8991600" cy="1219200"/>
          </a:xfrm>
        </p:spPr>
        <p:txBody>
          <a:bodyPr/>
          <a:lstStyle>
            <a:lvl1pPr>
              <a:defRPr>
                <a:solidFill>
                  <a:schemeClr val="tx1"/>
                </a:solidFill>
              </a:defRPr>
            </a:lvl1pPr>
          </a:lstStyle>
          <a:p>
            <a:r>
              <a:rPr lang="en-US" dirty="0"/>
              <a:t>Click to edit Master title style</a:t>
            </a:r>
          </a:p>
        </p:txBody>
      </p:sp>
      <p:sp>
        <p:nvSpPr>
          <p:cNvPr id="10" name="Subtitle 2"/>
          <p:cNvSpPr>
            <a:spLocks noGrp="1"/>
          </p:cNvSpPr>
          <p:nvPr>
            <p:ph type="subTitle" idx="1"/>
          </p:nvPr>
        </p:nvSpPr>
        <p:spPr>
          <a:xfrm>
            <a:off x="76200" y="2190750"/>
            <a:ext cx="8991600" cy="1828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76200" y="4095750"/>
            <a:ext cx="89916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123950"/>
            <a:ext cx="4343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3950"/>
            <a:ext cx="4343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 y="1151335"/>
            <a:ext cx="43449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631156"/>
            <a:ext cx="4344988" cy="3074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3465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346574" cy="3074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0.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2.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48599" y="4602580"/>
            <a:ext cx="1271793" cy="514350"/>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00" y="4629150"/>
            <a:ext cx="2082887" cy="461211"/>
          </a:xfrm>
          <a:prstGeom prst="rect">
            <a:avLst/>
          </a:prstGeom>
        </p:spPr>
      </p:pic>
      <p:sp>
        <p:nvSpPr>
          <p:cNvPr id="8" name="AutoShape 4" descr="Image result for Entrance groningen"/>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AutoShape 6" descr="Image result for Entrance groningen"/>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62200" y="4629150"/>
            <a:ext cx="1554145" cy="46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91000" y="4670305"/>
            <a:ext cx="3392469" cy="37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18748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7150"/>
            <a:ext cx="8839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 y="1123950"/>
            <a:ext cx="8839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6800" y="4857750"/>
            <a:ext cx="1524000" cy="273844"/>
          </a:xfrm>
          <a:prstGeom prst="rect">
            <a:avLst/>
          </a:prstGeom>
        </p:spPr>
        <p:txBody>
          <a:bodyPr vert="horz" lIns="91440" tIns="45720" rIns="91440" bIns="45720" rtlCol="0" anchor="ctr"/>
          <a:lstStyle>
            <a:lvl1pPr algn="l">
              <a:defRPr sz="1200" b="1">
                <a:solidFill>
                  <a:schemeClr val="tx1"/>
                </a:solidFill>
              </a:defRPr>
            </a:lvl1p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4"/>
          </p:nvPr>
        </p:nvSpPr>
        <p:spPr>
          <a:xfrm>
            <a:off x="6781800" y="4857750"/>
            <a:ext cx="1295400" cy="273844"/>
          </a:xfrm>
          <a:prstGeom prst="rect">
            <a:avLst/>
          </a:prstGeom>
        </p:spPr>
        <p:txBody>
          <a:bodyPr vert="horz" lIns="91440" tIns="45720" rIns="91440" bIns="45720" rtlCol="0" anchor="ctr"/>
          <a:lstStyle>
            <a:lvl1pPr algn="r">
              <a:defRPr sz="1200" b="1">
                <a:solidFill>
                  <a:schemeClr val="tx1"/>
                </a:solidFill>
              </a:defRPr>
            </a:lvl1pPr>
          </a:lstStyle>
          <a:p>
            <a:fld id="{B6F15528-21DE-4FAA-801E-634DDDAF4B2B}" type="slidenum">
              <a:rPr lang="en-US" smtClean="0"/>
              <a:pPr/>
              <a:t>‹#›</a:t>
            </a:fld>
            <a:endParaRPr lang="en-US"/>
          </a:p>
        </p:txBody>
      </p:sp>
      <p:pic>
        <p:nvPicPr>
          <p:cNvPr id="13" name="Afbeelding 1"/>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2771800" y="4902947"/>
            <a:ext cx="3756765"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hoek 6"/>
          <p:cNvSpPr/>
          <p:nvPr userDrawn="1"/>
        </p:nvSpPr>
        <p:spPr bwMode="auto">
          <a:xfrm>
            <a:off x="0" y="4823461"/>
            <a:ext cx="9144000" cy="18000"/>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sz="1800" dirty="0"/>
          </a:p>
        </p:txBody>
      </p:sp>
      <p:pic>
        <p:nvPicPr>
          <p:cNvPr id="205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4863915"/>
            <a:ext cx="304800" cy="27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81807" y="4867450"/>
            <a:ext cx="662193" cy="267810"/>
          </a:xfrm>
          <a:prstGeom prst="rect">
            <a:avLst/>
          </a:prstGeom>
        </p:spPr>
      </p:pic>
      <p:sp>
        <p:nvSpPr>
          <p:cNvPr id="17" name="TextBox 16"/>
          <p:cNvSpPr txBox="1"/>
          <p:nvPr userDrawn="1"/>
        </p:nvSpPr>
        <p:spPr>
          <a:xfrm>
            <a:off x="228600" y="4857750"/>
            <a:ext cx="762000" cy="276999"/>
          </a:xfrm>
          <a:prstGeom prst="rect">
            <a:avLst/>
          </a:prstGeom>
          <a:noFill/>
        </p:spPr>
        <p:txBody>
          <a:bodyPr wrap="square" rtlCol="0">
            <a:spAutoFit/>
          </a:bodyPr>
          <a:lstStyle/>
          <a:p>
            <a:r>
              <a:rPr lang="nl-NL" sz="1200" b="1" dirty="0">
                <a:solidFill>
                  <a:schemeClr val="accent6">
                    <a:lumMod val="75000"/>
                  </a:schemeClr>
                </a:solidFill>
              </a:rPr>
              <a:t>Hanze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NL" dirty="0"/>
              <a:t>HANDLEIDING NULMETING</a:t>
            </a:r>
          </a:p>
        </p:txBody>
      </p:sp>
      <p:sp>
        <p:nvSpPr>
          <p:cNvPr id="5" name="Subtitle 4"/>
          <p:cNvSpPr>
            <a:spLocks noGrp="1"/>
          </p:cNvSpPr>
          <p:nvPr>
            <p:ph type="subTitle" idx="1"/>
          </p:nvPr>
        </p:nvSpPr>
        <p:spPr/>
        <p:txBody>
          <a:bodyPr/>
          <a:lstStyle/>
          <a:p>
            <a:r>
              <a:rPr lang="nl-NL" dirty="0"/>
              <a:t>Frank Pierie</a:t>
            </a:r>
          </a:p>
        </p:txBody>
      </p:sp>
    </p:spTree>
    <p:extLst>
      <p:ext uri="{BB962C8B-B14F-4D97-AF65-F5344CB8AC3E}">
        <p14:creationId xmlns:p14="http://schemas.microsoft.com/office/powerpoint/2010/main" val="161419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6C3DC-45F3-468F-BF7B-86B7BA264194}"/>
              </a:ext>
            </a:extLst>
          </p:cNvPr>
          <p:cNvPicPr>
            <a:picLocks noChangeAspect="1"/>
          </p:cNvPicPr>
          <p:nvPr/>
        </p:nvPicPr>
        <p:blipFill>
          <a:blip r:embed="rId2"/>
          <a:stretch>
            <a:fillRect/>
          </a:stretch>
        </p:blipFill>
        <p:spPr>
          <a:xfrm>
            <a:off x="1143000" y="26168"/>
            <a:ext cx="7301527" cy="4755382"/>
          </a:xfrm>
          <a:prstGeom prst="rect">
            <a:avLst/>
          </a:prstGeom>
        </p:spPr>
      </p:pic>
      <p:sp>
        <p:nvSpPr>
          <p:cNvPr id="6" name="Title 1">
            <a:extLst>
              <a:ext uri="{FF2B5EF4-FFF2-40B4-BE49-F238E27FC236}">
                <a16:creationId xmlns:a16="http://schemas.microsoft.com/office/drawing/2014/main" id="{BC293306-1DCE-4D91-BD5D-089742EC9737}"/>
              </a:ext>
            </a:extLst>
          </p:cNvPr>
          <p:cNvSpPr txBox="1">
            <a:spLocks/>
          </p:cNvSpPr>
          <p:nvPr/>
        </p:nvSpPr>
        <p:spPr>
          <a:xfrm rot="5400000">
            <a:off x="-1949068" y="1975236"/>
            <a:ext cx="4755384" cy="857250"/>
          </a:xfrm>
          <a:prstGeom prst="rect">
            <a:avLst/>
          </a:prstGeom>
        </p:spPr>
        <p:txBody>
          <a:bodyPr/>
          <a:lstStyle>
            <a:lvl1pPr algn="ctr" defTabSz="914400" rtl="0" eaLnBrk="1" latinLnBrk="0" hangingPunct="1">
              <a:spcBef>
                <a:spcPct val="0"/>
              </a:spcBef>
              <a:buNone/>
              <a:defRPr sz="4000" b="1" kern="1200">
                <a:solidFill>
                  <a:schemeClr val="accent6">
                    <a:lumMod val="75000"/>
                  </a:schemeClr>
                </a:solidFill>
                <a:latin typeface="+mj-lt"/>
                <a:ea typeface="+mj-ea"/>
                <a:cs typeface="+mj-cs"/>
              </a:defRPr>
            </a:lvl1pPr>
          </a:lstStyle>
          <a:p>
            <a:r>
              <a:rPr lang="nl-NL" dirty="0"/>
              <a:t>VOORBEELD TABEL</a:t>
            </a:r>
          </a:p>
        </p:txBody>
      </p:sp>
    </p:spTree>
    <p:extLst>
      <p:ext uri="{BB962C8B-B14F-4D97-AF65-F5344CB8AC3E}">
        <p14:creationId xmlns:p14="http://schemas.microsoft.com/office/powerpoint/2010/main" val="27291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A795-4A05-41FD-A8A7-BB333287A124}"/>
              </a:ext>
            </a:extLst>
          </p:cNvPr>
          <p:cNvSpPr>
            <a:spLocks noGrp="1"/>
          </p:cNvSpPr>
          <p:nvPr>
            <p:ph type="ctrTitle"/>
          </p:nvPr>
        </p:nvSpPr>
        <p:spPr/>
        <p:txBody>
          <a:bodyPr/>
          <a:lstStyle/>
          <a:p>
            <a:r>
              <a:rPr lang="nl-NL" dirty="0"/>
              <a:t>STAP 1:</a:t>
            </a:r>
          </a:p>
        </p:txBody>
      </p:sp>
      <p:sp>
        <p:nvSpPr>
          <p:cNvPr id="3" name="Subtitle 2">
            <a:extLst>
              <a:ext uri="{FF2B5EF4-FFF2-40B4-BE49-F238E27FC236}">
                <a16:creationId xmlns:a16="http://schemas.microsoft.com/office/drawing/2014/main" id="{848B39C5-FA2A-45DF-BE45-B6D2F344EBF2}"/>
              </a:ext>
            </a:extLst>
          </p:cNvPr>
          <p:cNvSpPr>
            <a:spLocks noGrp="1"/>
          </p:cNvSpPr>
          <p:nvPr>
            <p:ph type="subTitle" idx="1"/>
          </p:nvPr>
        </p:nvSpPr>
        <p:spPr/>
        <p:txBody>
          <a:bodyPr/>
          <a:lstStyle/>
          <a:p>
            <a:r>
              <a:rPr lang="nl-NL" dirty="0"/>
              <a:t>DOEL: Waarom willen we een nulmeting?</a:t>
            </a:r>
          </a:p>
        </p:txBody>
      </p:sp>
    </p:spTree>
    <p:extLst>
      <p:ext uri="{BB962C8B-B14F-4D97-AF65-F5344CB8AC3E}">
        <p14:creationId xmlns:p14="http://schemas.microsoft.com/office/powerpoint/2010/main" val="250797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24F1-8690-410A-A597-4713BCF271FF}"/>
              </a:ext>
            </a:extLst>
          </p:cNvPr>
          <p:cNvSpPr>
            <a:spLocks noGrp="1"/>
          </p:cNvSpPr>
          <p:nvPr>
            <p:ph type="title"/>
          </p:nvPr>
        </p:nvSpPr>
        <p:spPr/>
        <p:txBody>
          <a:bodyPr/>
          <a:lstStyle/>
          <a:p>
            <a:r>
              <a:rPr lang="nl-NL" dirty="0"/>
              <a:t>Waarom een nulmeting</a:t>
            </a:r>
          </a:p>
        </p:txBody>
      </p:sp>
      <p:sp>
        <p:nvSpPr>
          <p:cNvPr id="3" name="Content Placeholder 2">
            <a:extLst>
              <a:ext uri="{FF2B5EF4-FFF2-40B4-BE49-F238E27FC236}">
                <a16:creationId xmlns:a16="http://schemas.microsoft.com/office/drawing/2014/main" id="{CF64EA66-D21A-423F-8C88-F4ECBA0BD397}"/>
              </a:ext>
            </a:extLst>
          </p:cNvPr>
          <p:cNvSpPr>
            <a:spLocks noGrp="1"/>
          </p:cNvSpPr>
          <p:nvPr>
            <p:ph idx="1"/>
          </p:nvPr>
        </p:nvSpPr>
        <p:spPr/>
        <p:txBody>
          <a:bodyPr>
            <a:normAutofit/>
          </a:bodyPr>
          <a:lstStyle/>
          <a:p>
            <a:pPr marL="0" indent="0">
              <a:buNone/>
            </a:pPr>
            <a:r>
              <a:rPr lang="nl-NL" sz="2400" b="1" dirty="0"/>
              <a:t>Van belang voor het maken van een nulmeting is het bepalen van het doel en de scope:</a:t>
            </a:r>
          </a:p>
          <a:p>
            <a:r>
              <a:rPr lang="nl-NL" sz="2400" dirty="0"/>
              <a:t>Welk gebied gaan we analyseren</a:t>
            </a:r>
          </a:p>
          <a:p>
            <a:r>
              <a:rPr lang="nl-NL" sz="2400" dirty="0"/>
              <a:t>Waarom dat gebied (bijv. voor aan PAW aanvraag) </a:t>
            </a:r>
          </a:p>
          <a:p>
            <a:r>
              <a:rPr lang="nl-NL" sz="2400" dirty="0"/>
              <a:t>Welke onderdelen zijn hiervoor van belang </a:t>
            </a:r>
          </a:p>
        </p:txBody>
      </p:sp>
    </p:spTree>
    <p:extLst>
      <p:ext uri="{BB962C8B-B14F-4D97-AF65-F5344CB8AC3E}">
        <p14:creationId xmlns:p14="http://schemas.microsoft.com/office/powerpoint/2010/main" val="235506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A795-4A05-41FD-A8A7-BB333287A124}"/>
              </a:ext>
            </a:extLst>
          </p:cNvPr>
          <p:cNvSpPr>
            <a:spLocks noGrp="1"/>
          </p:cNvSpPr>
          <p:nvPr>
            <p:ph type="ctrTitle"/>
          </p:nvPr>
        </p:nvSpPr>
        <p:spPr/>
        <p:txBody>
          <a:bodyPr/>
          <a:lstStyle/>
          <a:p>
            <a:r>
              <a:rPr lang="nl-NL" dirty="0"/>
              <a:t>STAP 2: </a:t>
            </a:r>
          </a:p>
        </p:txBody>
      </p:sp>
      <p:sp>
        <p:nvSpPr>
          <p:cNvPr id="3" name="Subtitle 2">
            <a:extLst>
              <a:ext uri="{FF2B5EF4-FFF2-40B4-BE49-F238E27FC236}">
                <a16:creationId xmlns:a16="http://schemas.microsoft.com/office/drawing/2014/main" id="{848B39C5-FA2A-45DF-BE45-B6D2F344EBF2}"/>
              </a:ext>
            </a:extLst>
          </p:cNvPr>
          <p:cNvSpPr>
            <a:spLocks noGrp="1"/>
          </p:cNvSpPr>
          <p:nvPr>
            <p:ph type="subTitle" idx="1"/>
          </p:nvPr>
        </p:nvSpPr>
        <p:spPr/>
        <p:txBody>
          <a:bodyPr/>
          <a:lstStyle/>
          <a:p>
            <a:r>
              <a:rPr lang="nl-NL" dirty="0"/>
              <a:t>kenmerken: Wat willen we precies gaan meten?</a:t>
            </a:r>
          </a:p>
        </p:txBody>
      </p:sp>
    </p:spTree>
    <p:extLst>
      <p:ext uri="{BB962C8B-B14F-4D97-AF65-F5344CB8AC3E}">
        <p14:creationId xmlns:p14="http://schemas.microsoft.com/office/powerpoint/2010/main" val="396698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24F1-8690-410A-A597-4713BCF271FF}"/>
              </a:ext>
            </a:extLst>
          </p:cNvPr>
          <p:cNvSpPr>
            <a:spLocks noGrp="1"/>
          </p:cNvSpPr>
          <p:nvPr>
            <p:ph type="title"/>
          </p:nvPr>
        </p:nvSpPr>
        <p:spPr/>
        <p:txBody>
          <a:bodyPr/>
          <a:lstStyle/>
          <a:p>
            <a:r>
              <a:rPr lang="nl-NL" dirty="0"/>
              <a:t>Stap 2: kenmerken in een nulmeting</a:t>
            </a:r>
          </a:p>
        </p:txBody>
      </p:sp>
      <p:sp>
        <p:nvSpPr>
          <p:cNvPr id="3" name="Content Placeholder 2">
            <a:extLst>
              <a:ext uri="{FF2B5EF4-FFF2-40B4-BE49-F238E27FC236}">
                <a16:creationId xmlns:a16="http://schemas.microsoft.com/office/drawing/2014/main" id="{CF64EA66-D21A-423F-8C88-F4ECBA0BD397}"/>
              </a:ext>
            </a:extLst>
          </p:cNvPr>
          <p:cNvSpPr>
            <a:spLocks noGrp="1"/>
          </p:cNvSpPr>
          <p:nvPr>
            <p:ph idx="1"/>
          </p:nvPr>
        </p:nvSpPr>
        <p:spPr/>
        <p:txBody>
          <a:bodyPr>
            <a:normAutofit fontScale="92500"/>
          </a:bodyPr>
          <a:lstStyle/>
          <a:p>
            <a:pPr marL="0" indent="0">
              <a:buNone/>
            </a:pPr>
            <a:r>
              <a:rPr lang="nl-NL" sz="1800" b="1" dirty="0"/>
              <a:t>Binnen de nulmeting worden drie niveaus van detail gebruikt om de onderdelen te groeperen:</a:t>
            </a:r>
          </a:p>
          <a:p>
            <a:r>
              <a:rPr lang="nl-NL" sz="1800" b="1" dirty="0"/>
              <a:t>Modules:</a:t>
            </a:r>
            <a:r>
              <a:rPr lang="nl-NL" sz="1800" dirty="0"/>
              <a:t> (</a:t>
            </a:r>
            <a:r>
              <a:rPr lang="nl-NL" sz="1800" dirty="0" err="1"/>
              <a:t>Geograpisch</a:t>
            </a:r>
            <a:r>
              <a:rPr lang="nl-NL" sz="1800" dirty="0"/>
              <a:t>)</a:t>
            </a:r>
          </a:p>
          <a:p>
            <a:pPr marL="0" indent="0">
              <a:buNone/>
            </a:pPr>
            <a:r>
              <a:rPr lang="nl-NL" sz="1800" dirty="0"/>
              <a:t>	-	Gedefinieerd gebied (gemeente, regio)</a:t>
            </a:r>
          </a:p>
          <a:p>
            <a:pPr marL="0" indent="0">
              <a:buNone/>
            </a:pPr>
            <a:r>
              <a:rPr lang="nl-NL" sz="1800" dirty="0"/>
              <a:t>	-	Objecten in het gebied (Huizen, gebouwen etc.)</a:t>
            </a:r>
          </a:p>
          <a:p>
            <a:pPr marL="0" indent="0">
              <a:buNone/>
            </a:pPr>
            <a:r>
              <a:rPr lang="nl-NL" sz="1800" dirty="0"/>
              <a:t>	-	Duurzaamheid in het gebied (Behaald, potentie)</a:t>
            </a:r>
          </a:p>
          <a:p>
            <a:r>
              <a:rPr lang="nl-NL" sz="1800" b="1" dirty="0"/>
              <a:t>Sub-modules:</a:t>
            </a:r>
            <a:r>
              <a:rPr lang="nl-NL" sz="1800" dirty="0"/>
              <a:t> (Meetbaarheid)</a:t>
            </a:r>
          </a:p>
          <a:p>
            <a:pPr marL="0" indent="0">
              <a:buNone/>
            </a:pPr>
            <a:r>
              <a:rPr lang="nl-NL" sz="1800" dirty="0"/>
              <a:t>	-	Fysiek (e.g. stroom gas etc.)</a:t>
            </a:r>
          </a:p>
          <a:p>
            <a:pPr marL="0" indent="0">
              <a:buNone/>
            </a:pPr>
            <a:r>
              <a:rPr lang="nl-NL" sz="1800" dirty="0"/>
              <a:t>	-	Sociaal/Politiek (e.g. bewustwording, beleid)</a:t>
            </a:r>
          </a:p>
          <a:p>
            <a:r>
              <a:rPr lang="nl-NL" sz="1800" b="1" dirty="0"/>
              <a:t>Kenmerk:</a:t>
            </a:r>
            <a:r>
              <a:rPr lang="nl-NL" sz="1800" dirty="0"/>
              <a:t> (Specifieke meting)</a:t>
            </a:r>
          </a:p>
          <a:p>
            <a:pPr marL="0" indent="0">
              <a:buNone/>
            </a:pPr>
            <a:r>
              <a:rPr lang="nl-NL" sz="1800" dirty="0"/>
              <a:t>	-	Stroomverbruik (Regio, object)</a:t>
            </a:r>
          </a:p>
          <a:p>
            <a:pPr marL="0" indent="0">
              <a:buNone/>
            </a:pPr>
            <a:r>
              <a:rPr lang="nl-NL" sz="1800" dirty="0"/>
              <a:t>	-	Potentie (Zon, wind, biomassa)</a:t>
            </a:r>
          </a:p>
        </p:txBody>
      </p:sp>
    </p:spTree>
    <p:extLst>
      <p:ext uri="{BB962C8B-B14F-4D97-AF65-F5344CB8AC3E}">
        <p14:creationId xmlns:p14="http://schemas.microsoft.com/office/powerpoint/2010/main" val="205244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07D6-ED28-4BF8-B942-201F3E88D52B}"/>
              </a:ext>
            </a:extLst>
          </p:cNvPr>
          <p:cNvSpPr>
            <a:spLocks noGrp="1"/>
          </p:cNvSpPr>
          <p:nvPr>
            <p:ph type="title"/>
          </p:nvPr>
        </p:nvSpPr>
        <p:spPr/>
        <p:txBody>
          <a:bodyPr>
            <a:noAutofit/>
          </a:bodyPr>
          <a:lstStyle/>
          <a:p>
            <a:r>
              <a:rPr lang="nl-NL" sz="2800" dirty="0"/>
              <a:t>Voorbeeld: Verhouding Module, Sub-Modules, kenmerk</a:t>
            </a:r>
          </a:p>
        </p:txBody>
      </p:sp>
      <p:pic>
        <p:nvPicPr>
          <p:cNvPr id="6" name="Picture 5">
            <a:extLst>
              <a:ext uri="{FF2B5EF4-FFF2-40B4-BE49-F238E27FC236}">
                <a16:creationId xmlns:a16="http://schemas.microsoft.com/office/drawing/2014/main" id="{931007B9-2ECC-4B67-A7AB-66A65361E295}"/>
              </a:ext>
            </a:extLst>
          </p:cNvPr>
          <p:cNvPicPr>
            <a:picLocks noChangeAspect="1"/>
          </p:cNvPicPr>
          <p:nvPr/>
        </p:nvPicPr>
        <p:blipFill>
          <a:blip r:embed="rId2"/>
          <a:stretch>
            <a:fillRect/>
          </a:stretch>
        </p:blipFill>
        <p:spPr>
          <a:xfrm>
            <a:off x="228600" y="895350"/>
            <a:ext cx="8305800" cy="3829142"/>
          </a:xfrm>
          <a:prstGeom prst="rect">
            <a:avLst/>
          </a:prstGeom>
        </p:spPr>
      </p:pic>
    </p:spTree>
    <p:extLst>
      <p:ext uri="{BB962C8B-B14F-4D97-AF65-F5344CB8AC3E}">
        <p14:creationId xmlns:p14="http://schemas.microsoft.com/office/powerpoint/2010/main" val="376221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52FFB7-DBE5-4E7C-9539-02CA68AA9033}"/>
              </a:ext>
            </a:extLst>
          </p:cNvPr>
          <p:cNvPicPr>
            <a:picLocks noChangeAspect="1"/>
          </p:cNvPicPr>
          <p:nvPr/>
        </p:nvPicPr>
        <p:blipFill>
          <a:blip r:embed="rId2"/>
          <a:stretch>
            <a:fillRect/>
          </a:stretch>
        </p:blipFill>
        <p:spPr>
          <a:xfrm>
            <a:off x="1295400" y="976312"/>
            <a:ext cx="6841209" cy="3720104"/>
          </a:xfrm>
          <a:prstGeom prst="rect">
            <a:avLst/>
          </a:prstGeom>
        </p:spPr>
      </p:pic>
      <p:sp>
        <p:nvSpPr>
          <p:cNvPr id="15" name="Rectangle 14">
            <a:extLst>
              <a:ext uri="{FF2B5EF4-FFF2-40B4-BE49-F238E27FC236}">
                <a16:creationId xmlns:a16="http://schemas.microsoft.com/office/drawing/2014/main" id="{1C41A502-B56D-44E6-AEDB-E1E8C3B77AD7}"/>
              </a:ext>
            </a:extLst>
          </p:cNvPr>
          <p:cNvSpPr/>
          <p:nvPr/>
        </p:nvSpPr>
        <p:spPr>
          <a:xfrm>
            <a:off x="533400" y="1200150"/>
            <a:ext cx="7871845" cy="361056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le 15">
            <a:extLst>
              <a:ext uri="{FF2B5EF4-FFF2-40B4-BE49-F238E27FC236}">
                <a16:creationId xmlns:a16="http://schemas.microsoft.com/office/drawing/2014/main" id="{08779281-A426-4703-8C8B-3CCFBD40B6BF}"/>
              </a:ext>
            </a:extLst>
          </p:cNvPr>
          <p:cNvSpPr>
            <a:spLocks noGrp="1"/>
          </p:cNvSpPr>
          <p:nvPr>
            <p:ph type="title"/>
          </p:nvPr>
        </p:nvSpPr>
        <p:spPr/>
        <p:txBody>
          <a:bodyPr/>
          <a:lstStyle/>
          <a:p>
            <a:r>
              <a:rPr lang="nl-NL" dirty="0"/>
              <a:t>De drie modulen in de nulmeting</a:t>
            </a:r>
          </a:p>
        </p:txBody>
      </p:sp>
      <p:sp>
        <p:nvSpPr>
          <p:cNvPr id="17" name="Content Placeholder 16">
            <a:extLst>
              <a:ext uri="{FF2B5EF4-FFF2-40B4-BE49-F238E27FC236}">
                <a16:creationId xmlns:a16="http://schemas.microsoft.com/office/drawing/2014/main" id="{B9413E1A-2742-4F89-BC1D-33255C6F9839}"/>
              </a:ext>
            </a:extLst>
          </p:cNvPr>
          <p:cNvSpPr>
            <a:spLocks noGrp="1"/>
          </p:cNvSpPr>
          <p:nvPr>
            <p:ph idx="1"/>
          </p:nvPr>
        </p:nvSpPr>
        <p:spPr>
          <a:xfrm>
            <a:off x="1295400" y="1352550"/>
            <a:ext cx="6841209" cy="3352800"/>
          </a:xfrm>
        </p:spPr>
        <p:txBody>
          <a:bodyPr>
            <a:normAutofit/>
          </a:bodyPr>
          <a:lstStyle/>
          <a:p>
            <a:pPr marL="0" indent="0">
              <a:buNone/>
            </a:pPr>
            <a:r>
              <a:rPr lang="nl-NL" sz="2400" dirty="0"/>
              <a:t>Op gebiedsniveau kunnen er al dingen keuzes gemaakt worden, bijvoorbeeld of er metingen voor individuele objecten nodig zijn (stroomverbruik per huis) of dat regionaal verbruik voldoende is. Hiermee sluit je modules uit die niet benodigd zijn voor het doel van de nulmeting </a:t>
            </a:r>
          </a:p>
        </p:txBody>
      </p:sp>
    </p:spTree>
    <p:extLst>
      <p:ext uri="{BB962C8B-B14F-4D97-AF65-F5344CB8AC3E}">
        <p14:creationId xmlns:p14="http://schemas.microsoft.com/office/powerpoint/2010/main" val="348878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52FFB7-DBE5-4E7C-9539-02CA68AA9033}"/>
              </a:ext>
            </a:extLst>
          </p:cNvPr>
          <p:cNvPicPr>
            <a:picLocks noChangeAspect="1"/>
          </p:cNvPicPr>
          <p:nvPr/>
        </p:nvPicPr>
        <p:blipFill>
          <a:blip r:embed="rId2"/>
          <a:stretch>
            <a:fillRect/>
          </a:stretch>
        </p:blipFill>
        <p:spPr>
          <a:xfrm>
            <a:off x="1295400" y="976312"/>
            <a:ext cx="6841209" cy="3720104"/>
          </a:xfrm>
          <a:prstGeom prst="rect">
            <a:avLst/>
          </a:prstGeom>
        </p:spPr>
      </p:pic>
      <p:sp>
        <p:nvSpPr>
          <p:cNvPr id="15" name="Rectangle 14">
            <a:extLst>
              <a:ext uri="{FF2B5EF4-FFF2-40B4-BE49-F238E27FC236}">
                <a16:creationId xmlns:a16="http://schemas.microsoft.com/office/drawing/2014/main" id="{1C41A502-B56D-44E6-AEDB-E1E8C3B77AD7}"/>
              </a:ext>
            </a:extLst>
          </p:cNvPr>
          <p:cNvSpPr/>
          <p:nvPr/>
        </p:nvSpPr>
        <p:spPr>
          <a:xfrm>
            <a:off x="533400" y="1428750"/>
            <a:ext cx="7871845" cy="990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le 15">
            <a:extLst>
              <a:ext uri="{FF2B5EF4-FFF2-40B4-BE49-F238E27FC236}">
                <a16:creationId xmlns:a16="http://schemas.microsoft.com/office/drawing/2014/main" id="{08779281-A426-4703-8C8B-3CCFBD40B6BF}"/>
              </a:ext>
            </a:extLst>
          </p:cNvPr>
          <p:cNvSpPr>
            <a:spLocks noGrp="1"/>
          </p:cNvSpPr>
          <p:nvPr>
            <p:ph type="title"/>
          </p:nvPr>
        </p:nvSpPr>
        <p:spPr/>
        <p:txBody>
          <a:bodyPr/>
          <a:lstStyle/>
          <a:p>
            <a:r>
              <a:rPr lang="nl-NL" dirty="0"/>
              <a:t>De sub-modulen in de nulmeting</a:t>
            </a:r>
          </a:p>
        </p:txBody>
      </p:sp>
      <p:sp>
        <p:nvSpPr>
          <p:cNvPr id="5" name="Rectangle 4">
            <a:extLst>
              <a:ext uri="{FF2B5EF4-FFF2-40B4-BE49-F238E27FC236}">
                <a16:creationId xmlns:a16="http://schemas.microsoft.com/office/drawing/2014/main" id="{B3143668-49C5-4D00-BA34-4D68135A5376}"/>
              </a:ext>
            </a:extLst>
          </p:cNvPr>
          <p:cNvSpPr/>
          <p:nvPr/>
        </p:nvSpPr>
        <p:spPr>
          <a:xfrm>
            <a:off x="636077" y="2571750"/>
            <a:ext cx="7871845" cy="990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a:extLst>
              <a:ext uri="{FF2B5EF4-FFF2-40B4-BE49-F238E27FC236}">
                <a16:creationId xmlns:a16="http://schemas.microsoft.com/office/drawing/2014/main" id="{79269920-ECE8-44C8-AC44-A4BA1A75220A}"/>
              </a:ext>
            </a:extLst>
          </p:cNvPr>
          <p:cNvSpPr/>
          <p:nvPr/>
        </p:nvSpPr>
        <p:spPr>
          <a:xfrm>
            <a:off x="780081" y="3705816"/>
            <a:ext cx="7871845" cy="990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86DAC5AE-E786-4B08-8370-15C07BD53D58}"/>
              </a:ext>
            </a:extLst>
          </p:cNvPr>
          <p:cNvSpPr/>
          <p:nvPr/>
        </p:nvSpPr>
        <p:spPr>
          <a:xfrm>
            <a:off x="808656" y="914399"/>
            <a:ext cx="7871845" cy="3333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ontent Placeholder 16">
            <a:extLst>
              <a:ext uri="{FF2B5EF4-FFF2-40B4-BE49-F238E27FC236}">
                <a16:creationId xmlns:a16="http://schemas.microsoft.com/office/drawing/2014/main" id="{5627BE7B-5556-48EC-A489-9A0044C9D671}"/>
              </a:ext>
            </a:extLst>
          </p:cNvPr>
          <p:cNvSpPr txBox="1">
            <a:spLocks/>
          </p:cNvSpPr>
          <p:nvPr/>
        </p:nvSpPr>
        <p:spPr>
          <a:xfrm>
            <a:off x="1295400" y="1504950"/>
            <a:ext cx="6841209" cy="838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t>Vervolgen kunnen er keuzes gemaakt worden op sub-module niveau</a:t>
            </a:r>
          </a:p>
        </p:txBody>
      </p:sp>
      <p:sp>
        <p:nvSpPr>
          <p:cNvPr id="9" name="Content Placeholder 16">
            <a:extLst>
              <a:ext uri="{FF2B5EF4-FFF2-40B4-BE49-F238E27FC236}">
                <a16:creationId xmlns:a16="http://schemas.microsoft.com/office/drawing/2014/main" id="{4CF99390-EEF9-4761-9C9F-FBFF6699B452}"/>
              </a:ext>
            </a:extLst>
          </p:cNvPr>
          <p:cNvSpPr txBox="1">
            <a:spLocks/>
          </p:cNvSpPr>
          <p:nvPr/>
        </p:nvSpPr>
        <p:spPr>
          <a:xfrm>
            <a:off x="1323973" y="2647950"/>
            <a:ext cx="6841209" cy="838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t>Bijvoorbeeld of sociaal/politieke kenmerken meegenomen worden of industrie</a:t>
            </a:r>
          </a:p>
        </p:txBody>
      </p:sp>
      <p:sp>
        <p:nvSpPr>
          <p:cNvPr id="10" name="Content Placeholder 16">
            <a:extLst>
              <a:ext uri="{FF2B5EF4-FFF2-40B4-BE49-F238E27FC236}">
                <a16:creationId xmlns:a16="http://schemas.microsoft.com/office/drawing/2014/main" id="{24BBA6B0-F04B-4809-9D4F-23EED4F2FBF3}"/>
              </a:ext>
            </a:extLst>
          </p:cNvPr>
          <p:cNvSpPr txBox="1">
            <a:spLocks/>
          </p:cNvSpPr>
          <p:nvPr/>
        </p:nvSpPr>
        <p:spPr>
          <a:xfrm>
            <a:off x="1344755" y="3765840"/>
            <a:ext cx="6841209" cy="838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t>Hiermee wordt de nulmeting verder gedefinieerd</a:t>
            </a:r>
          </a:p>
        </p:txBody>
      </p:sp>
    </p:spTree>
    <p:extLst>
      <p:ext uri="{BB962C8B-B14F-4D97-AF65-F5344CB8AC3E}">
        <p14:creationId xmlns:p14="http://schemas.microsoft.com/office/powerpoint/2010/main" val="83584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52FFB7-DBE5-4E7C-9539-02CA68AA9033}"/>
              </a:ext>
            </a:extLst>
          </p:cNvPr>
          <p:cNvPicPr>
            <a:picLocks noChangeAspect="1"/>
          </p:cNvPicPr>
          <p:nvPr/>
        </p:nvPicPr>
        <p:blipFill>
          <a:blip r:embed="rId2"/>
          <a:stretch>
            <a:fillRect/>
          </a:stretch>
        </p:blipFill>
        <p:spPr>
          <a:xfrm>
            <a:off x="1295400" y="976312"/>
            <a:ext cx="6841209" cy="3720104"/>
          </a:xfrm>
          <a:prstGeom prst="rect">
            <a:avLst/>
          </a:prstGeom>
        </p:spPr>
      </p:pic>
      <p:sp>
        <p:nvSpPr>
          <p:cNvPr id="16" name="Title 15">
            <a:extLst>
              <a:ext uri="{FF2B5EF4-FFF2-40B4-BE49-F238E27FC236}">
                <a16:creationId xmlns:a16="http://schemas.microsoft.com/office/drawing/2014/main" id="{08779281-A426-4703-8C8B-3CCFBD40B6BF}"/>
              </a:ext>
            </a:extLst>
          </p:cNvPr>
          <p:cNvSpPr>
            <a:spLocks noGrp="1"/>
          </p:cNvSpPr>
          <p:nvPr>
            <p:ph type="title"/>
          </p:nvPr>
        </p:nvSpPr>
        <p:spPr/>
        <p:txBody>
          <a:bodyPr/>
          <a:lstStyle/>
          <a:p>
            <a:r>
              <a:rPr lang="nl-NL" dirty="0"/>
              <a:t>De kenmerken in de nulmeting</a:t>
            </a:r>
          </a:p>
        </p:txBody>
      </p:sp>
      <p:sp>
        <p:nvSpPr>
          <p:cNvPr id="5" name="Rectangle 4">
            <a:extLst>
              <a:ext uri="{FF2B5EF4-FFF2-40B4-BE49-F238E27FC236}">
                <a16:creationId xmlns:a16="http://schemas.microsoft.com/office/drawing/2014/main" id="{B3143668-49C5-4D00-BA34-4D68135A5376}"/>
              </a:ext>
            </a:extLst>
          </p:cNvPr>
          <p:cNvSpPr/>
          <p:nvPr/>
        </p:nvSpPr>
        <p:spPr>
          <a:xfrm>
            <a:off x="636077" y="2410416"/>
            <a:ext cx="7871845" cy="16133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a:extLst>
              <a:ext uri="{FF2B5EF4-FFF2-40B4-BE49-F238E27FC236}">
                <a16:creationId xmlns:a16="http://schemas.microsoft.com/office/drawing/2014/main" id="{79269920-ECE8-44C8-AC44-A4BA1A75220A}"/>
              </a:ext>
            </a:extLst>
          </p:cNvPr>
          <p:cNvSpPr/>
          <p:nvPr/>
        </p:nvSpPr>
        <p:spPr>
          <a:xfrm>
            <a:off x="808656" y="3562941"/>
            <a:ext cx="7871845" cy="16133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86DAC5AE-E786-4B08-8370-15C07BD53D58}"/>
              </a:ext>
            </a:extLst>
          </p:cNvPr>
          <p:cNvSpPr/>
          <p:nvPr/>
        </p:nvSpPr>
        <p:spPr>
          <a:xfrm>
            <a:off x="808656" y="914399"/>
            <a:ext cx="7871845" cy="52328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E742376A-BC42-4F72-A678-3AFDC006CDE1}"/>
              </a:ext>
            </a:extLst>
          </p:cNvPr>
          <p:cNvSpPr/>
          <p:nvPr/>
        </p:nvSpPr>
        <p:spPr>
          <a:xfrm>
            <a:off x="780081" y="3705816"/>
            <a:ext cx="7871845" cy="990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ontent Placeholder 16">
            <a:extLst>
              <a:ext uri="{FF2B5EF4-FFF2-40B4-BE49-F238E27FC236}">
                <a16:creationId xmlns:a16="http://schemas.microsoft.com/office/drawing/2014/main" id="{CB2619FF-8167-42EC-9AF0-1369C9E8EC00}"/>
              </a:ext>
            </a:extLst>
          </p:cNvPr>
          <p:cNvSpPr txBox="1">
            <a:spLocks/>
          </p:cNvSpPr>
          <p:nvPr/>
        </p:nvSpPr>
        <p:spPr>
          <a:xfrm>
            <a:off x="1295401" y="3765840"/>
            <a:ext cx="6841208" cy="838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t>Als laatste worden de specifieke kenmerken (Metingen etc.) gedefinieerd </a:t>
            </a:r>
          </a:p>
        </p:txBody>
      </p:sp>
    </p:spTree>
    <p:extLst>
      <p:ext uri="{BB962C8B-B14F-4D97-AF65-F5344CB8AC3E}">
        <p14:creationId xmlns:p14="http://schemas.microsoft.com/office/powerpoint/2010/main" val="69783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A795-4A05-41FD-A8A7-BB333287A124}"/>
              </a:ext>
            </a:extLst>
          </p:cNvPr>
          <p:cNvSpPr>
            <a:spLocks noGrp="1"/>
          </p:cNvSpPr>
          <p:nvPr>
            <p:ph type="ctrTitle"/>
          </p:nvPr>
        </p:nvSpPr>
        <p:spPr/>
        <p:txBody>
          <a:bodyPr/>
          <a:lstStyle/>
          <a:p>
            <a:r>
              <a:rPr lang="nl-NL" dirty="0"/>
              <a:t>STAP 3: </a:t>
            </a:r>
          </a:p>
        </p:txBody>
      </p:sp>
      <p:sp>
        <p:nvSpPr>
          <p:cNvPr id="3" name="Subtitle 2">
            <a:extLst>
              <a:ext uri="{FF2B5EF4-FFF2-40B4-BE49-F238E27FC236}">
                <a16:creationId xmlns:a16="http://schemas.microsoft.com/office/drawing/2014/main" id="{848B39C5-FA2A-45DF-BE45-B6D2F344EBF2}"/>
              </a:ext>
            </a:extLst>
          </p:cNvPr>
          <p:cNvSpPr>
            <a:spLocks noGrp="1"/>
          </p:cNvSpPr>
          <p:nvPr>
            <p:ph type="subTitle" idx="1"/>
          </p:nvPr>
        </p:nvSpPr>
        <p:spPr/>
        <p:txBody>
          <a:bodyPr/>
          <a:lstStyle/>
          <a:p>
            <a:r>
              <a:rPr lang="nl-NL" dirty="0"/>
              <a:t>METHODEN: Hoe gaan we het precies meten?</a:t>
            </a:r>
          </a:p>
        </p:txBody>
      </p:sp>
    </p:spTree>
    <p:extLst>
      <p:ext uri="{BB962C8B-B14F-4D97-AF65-F5344CB8AC3E}">
        <p14:creationId xmlns:p14="http://schemas.microsoft.com/office/powerpoint/2010/main" val="414746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B5931-A2B6-4664-8573-26799934E1A3}"/>
              </a:ext>
            </a:extLst>
          </p:cNvPr>
          <p:cNvSpPr>
            <a:spLocks noGrp="1"/>
          </p:cNvSpPr>
          <p:nvPr>
            <p:ph type="ctrTitle"/>
          </p:nvPr>
        </p:nvSpPr>
        <p:spPr/>
        <p:txBody>
          <a:bodyPr/>
          <a:lstStyle/>
          <a:p>
            <a:r>
              <a:rPr lang="en-US" dirty="0"/>
              <a:t>INLEIDING ESTRAC/BUREN PROJECT</a:t>
            </a:r>
          </a:p>
        </p:txBody>
      </p:sp>
      <p:sp>
        <p:nvSpPr>
          <p:cNvPr id="5" name="Subtitle 4">
            <a:extLst>
              <a:ext uri="{FF2B5EF4-FFF2-40B4-BE49-F238E27FC236}">
                <a16:creationId xmlns:a16="http://schemas.microsoft.com/office/drawing/2014/main" id="{686969B2-B0CD-4FAF-B5D6-54A50BCB019F}"/>
              </a:ext>
            </a:extLst>
          </p:cNvPr>
          <p:cNvSpPr>
            <a:spLocks noGrp="1"/>
          </p:cNvSpPr>
          <p:nvPr>
            <p:ph type="subTitle" idx="1"/>
          </p:nvPr>
        </p:nvSpPr>
        <p:spPr/>
        <p:txBody>
          <a:bodyPr>
            <a:normAutofit fontScale="70000" lnSpcReduction="20000"/>
          </a:bodyPr>
          <a:lstStyle/>
          <a:p>
            <a:r>
              <a:rPr lang="nl-NL" dirty="0"/>
              <a:t>“Het ontwikkelen van een samenhangende, alomvattende en gestandaardiseerde aanpak, voortbouwend op bestaande instrumenten en methoden, om de overgang naar een CO2-neutraal energiesysteem te analyseren en optimaliseren op basis van de gecombineerde lokale en regionale efficiëntie, hernieuwbare en andere CO2-neutrale technologieën.”</a:t>
            </a:r>
          </a:p>
        </p:txBody>
      </p:sp>
    </p:spTree>
    <p:extLst>
      <p:ext uri="{BB962C8B-B14F-4D97-AF65-F5344CB8AC3E}">
        <p14:creationId xmlns:p14="http://schemas.microsoft.com/office/powerpoint/2010/main" val="216778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1E876-52C8-4AFE-84CE-EBF1E7BA1E10}"/>
              </a:ext>
            </a:extLst>
          </p:cNvPr>
          <p:cNvPicPr>
            <a:picLocks noChangeAspect="1"/>
          </p:cNvPicPr>
          <p:nvPr/>
        </p:nvPicPr>
        <p:blipFill rotWithShape="1">
          <a:blip r:embed="rId2"/>
          <a:srcRect r="71434" b="11770"/>
          <a:stretch/>
        </p:blipFill>
        <p:spPr>
          <a:xfrm>
            <a:off x="7057688" y="914399"/>
            <a:ext cx="1902849" cy="3844683"/>
          </a:xfrm>
          <a:prstGeom prst="rect">
            <a:avLst/>
          </a:prstGeom>
        </p:spPr>
      </p:pic>
      <p:sp>
        <p:nvSpPr>
          <p:cNvPr id="2" name="Title 1">
            <a:extLst>
              <a:ext uri="{FF2B5EF4-FFF2-40B4-BE49-F238E27FC236}">
                <a16:creationId xmlns:a16="http://schemas.microsoft.com/office/drawing/2014/main" id="{77AAC85A-D2EB-4D5F-A7FA-6335BEA1B7BC}"/>
              </a:ext>
            </a:extLst>
          </p:cNvPr>
          <p:cNvSpPr>
            <a:spLocks noGrp="1"/>
          </p:cNvSpPr>
          <p:nvPr>
            <p:ph type="title"/>
          </p:nvPr>
        </p:nvSpPr>
        <p:spPr/>
        <p:txBody>
          <a:bodyPr/>
          <a:lstStyle/>
          <a:p>
            <a:r>
              <a:rPr lang="nl-NL" dirty="0"/>
              <a:t>De drie meetmethodes</a:t>
            </a:r>
          </a:p>
        </p:txBody>
      </p:sp>
      <p:sp>
        <p:nvSpPr>
          <p:cNvPr id="3" name="Content Placeholder 2">
            <a:extLst>
              <a:ext uri="{FF2B5EF4-FFF2-40B4-BE49-F238E27FC236}">
                <a16:creationId xmlns:a16="http://schemas.microsoft.com/office/drawing/2014/main" id="{2E95B29A-512C-4C25-9209-E5499C5B5A91}"/>
              </a:ext>
            </a:extLst>
          </p:cNvPr>
          <p:cNvSpPr>
            <a:spLocks noGrp="1"/>
          </p:cNvSpPr>
          <p:nvPr>
            <p:ph idx="1"/>
          </p:nvPr>
        </p:nvSpPr>
        <p:spPr>
          <a:xfrm>
            <a:off x="152400" y="1123950"/>
            <a:ext cx="5943600" cy="3581400"/>
          </a:xfrm>
        </p:spPr>
        <p:txBody>
          <a:bodyPr>
            <a:normAutofit/>
          </a:bodyPr>
          <a:lstStyle/>
          <a:p>
            <a:pPr marL="0" indent="0">
              <a:buNone/>
            </a:pPr>
            <a:r>
              <a:rPr lang="nl-NL" sz="2000" b="1" dirty="0"/>
              <a:t>Verdeling</a:t>
            </a:r>
          </a:p>
          <a:p>
            <a:r>
              <a:rPr lang="nl-NL" sz="2000" b="1" dirty="0"/>
              <a:t>Databases</a:t>
            </a:r>
            <a:r>
              <a:rPr lang="nl-NL" sz="2000" dirty="0"/>
              <a:t> waar specifieke data gevonden kan worden (CBS, BAG)</a:t>
            </a:r>
          </a:p>
          <a:p>
            <a:r>
              <a:rPr lang="nl-NL" sz="2000" b="1" dirty="0"/>
              <a:t>Methodes</a:t>
            </a:r>
            <a:r>
              <a:rPr lang="nl-NL" sz="2000" dirty="0"/>
              <a:t> die gebruikt kunnen worden voor specifieke data (Warmtescan, questionnaire)</a:t>
            </a:r>
          </a:p>
          <a:p>
            <a:r>
              <a:rPr lang="nl-NL" sz="2000" b="1" dirty="0"/>
              <a:t>Tools </a:t>
            </a:r>
            <a:r>
              <a:rPr lang="nl-NL" sz="2000" dirty="0"/>
              <a:t>die specifieke data kan berekenen (modellen)</a:t>
            </a:r>
          </a:p>
          <a:p>
            <a:pPr marL="0" indent="0">
              <a:buNone/>
            </a:pPr>
            <a:endParaRPr lang="nl-NL" sz="2000" b="1" dirty="0"/>
          </a:p>
          <a:p>
            <a:pPr marL="0" indent="0">
              <a:buNone/>
            </a:pPr>
            <a:r>
              <a:rPr lang="nl-NL" sz="2000" b="1" dirty="0"/>
              <a:t>Kwaliteit</a:t>
            </a:r>
          </a:p>
          <a:p>
            <a:r>
              <a:rPr lang="nl-NL" sz="2000" dirty="0"/>
              <a:t>Hoe betrouwbaar is de specifieke data (Stroomgebruik bijv. CBS versus Netwerkbeheerder)</a:t>
            </a:r>
          </a:p>
        </p:txBody>
      </p:sp>
      <p:cxnSp>
        <p:nvCxnSpPr>
          <p:cNvPr id="8" name="Straight Arrow Connector 7">
            <a:extLst>
              <a:ext uri="{FF2B5EF4-FFF2-40B4-BE49-F238E27FC236}">
                <a16:creationId xmlns:a16="http://schemas.microsoft.com/office/drawing/2014/main" id="{CC176E7A-D917-419B-A62C-EE3B51E68D90}"/>
              </a:ext>
            </a:extLst>
          </p:cNvPr>
          <p:cNvCxnSpPr/>
          <p:nvPr/>
        </p:nvCxnSpPr>
        <p:spPr>
          <a:xfrm flipV="1">
            <a:off x="5410200" y="1428750"/>
            <a:ext cx="164748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3BEF3CF-31AA-43C0-98E7-DA318DDB675D}"/>
              </a:ext>
            </a:extLst>
          </p:cNvPr>
          <p:cNvCxnSpPr>
            <a:cxnSpLocks/>
          </p:cNvCxnSpPr>
          <p:nvPr/>
        </p:nvCxnSpPr>
        <p:spPr>
          <a:xfrm>
            <a:off x="5272256" y="2400300"/>
            <a:ext cx="1754369" cy="51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6FC311-69C8-4A4F-BDB6-2DEBA7D755D4}"/>
              </a:ext>
            </a:extLst>
          </p:cNvPr>
          <p:cNvCxnSpPr>
            <a:cxnSpLocks/>
          </p:cNvCxnSpPr>
          <p:nvPr/>
        </p:nvCxnSpPr>
        <p:spPr>
          <a:xfrm>
            <a:off x="5943600" y="3067050"/>
            <a:ext cx="1114088" cy="1257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2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C6993B-9887-45C2-B626-8309981CD3A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1" y="819150"/>
            <a:ext cx="4038600" cy="3962400"/>
          </a:xfrm>
          <a:prstGeom prst="rect">
            <a:avLst/>
          </a:prstGeom>
          <a:noFill/>
          <a:ln>
            <a:noFill/>
          </a:ln>
        </p:spPr>
      </p:pic>
      <p:sp>
        <p:nvSpPr>
          <p:cNvPr id="6" name="Title 5">
            <a:extLst>
              <a:ext uri="{FF2B5EF4-FFF2-40B4-BE49-F238E27FC236}">
                <a16:creationId xmlns:a16="http://schemas.microsoft.com/office/drawing/2014/main" id="{01920EED-5FF5-445F-84B3-AB117F8F3FA1}"/>
              </a:ext>
            </a:extLst>
          </p:cNvPr>
          <p:cNvSpPr>
            <a:spLocks noGrp="1"/>
          </p:cNvSpPr>
          <p:nvPr>
            <p:ph type="title"/>
          </p:nvPr>
        </p:nvSpPr>
        <p:spPr/>
        <p:txBody>
          <a:bodyPr/>
          <a:lstStyle/>
          <a:p>
            <a:r>
              <a:rPr lang="nl-NL" dirty="0"/>
              <a:t>Methodes linken aan de kenmerken</a:t>
            </a:r>
          </a:p>
        </p:txBody>
      </p:sp>
      <p:sp>
        <p:nvSpPr>
          <p:cNvPr id="7" name="Content Placeholder 2">
            <a:extLst>
              <a:ext uri="{FF2B5EF4-FFF2-40B4-BE49-F238E27FC236}">
                <a16:creationId xmlns:a16="http://schemas.microsoft.com/office/drawing/2014/main" id="{E1FBF109-13E7-42D9-9D2C-F9587B8CA2DC}"/>
              </a:ext>
            </a:extLst>
          </p:cNvPr>
          <p:cNvSpPr txBox="1">
            <a:spLocks/>
          </p:cNvSpPr>
          <p:nvPr/>
        </p:nvSpPr>
        <p:spPr>
          <a:xfrm>
            <a:off x="152400" y="1123950"/>
            <a:ext cx="48006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000" dirty="0"/>
              <a:t>De methodes kunnen vervolgens gelinkt worden aan de in stap 2 gedefinieerde kenmerken, bijvoorbeeld de </a:t>
            </a:r>
            <a:r>
              <a:rPr lang="nl-NL" sz="2000" b="1" dirty="0"/>
              <a:t>element</a:t>
            </a:r>
            <a:r>
              <a:rPr lang="nl-NL" sz="2000" dirty="0"/>
              <a:t>  stroomgebruik op wijkniveau aan de </a:t>
            </a:r>
            <a:r>
              <a:rPr lang="nl-NL" sz="2000" b="1" dirty="0"/>
              <a:t>database</a:t>
            </a:r>
            <a:r>
              <a:rPr lang="nl-NL" sz="2000" dirty="0"/>
              <a:t> netwerkbeheerder. Hierdoor ontstaat een duidelijk en transparant overzicht hoe de informatie is verzameld</a:t>
            </a:r>
          </a:p>
        </p:txBody>
      </p:sp>
      <p:sp>
        <p:nvSpPr>
          <p:cNvPr id="8" name="Rectangle 7">
            <a:extLst>
              <a:ext uri="{FF2B5EF4-FFF2-40B4-BE49-F238E27FC236}">
                <a16:creationId xmlns:a16="http://schemas.microsoft.com/office/drawing/2014/main" id="{309F0C62-6B5A-4A68-92FA-26D8AFC5E785}"/>
              </a:ext>
            </a:extLst>
          </p:cNvPr>
          <p:cNvSpPr/>
          <p:nvPr/>
        </p:nvSpPr>
        <p:spPr>
          <a:xfrm>
            <a:off x="4953000" y="1386000"/>
            <a:ext cx="18288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DB5A0324-4C29-4C88-9CF7-15F0E6B33D93}"/>
              </a:ext>
            </a:extLst>
          </p:cNvPr>
          <p:cNvSpPr/>
          <p:nvPr/>
        </p:nvSpPr>
        <p:spPr>
          <a:xfrm>
            <a:off x="7129462" y="1035900"/>
            <a:ext cx="1828800" cy="697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695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A795-4A05-41FD-A8A7-BB333287A124}"/>
              </a:ext>
            </a:extLst>
          </p:cNvPr>
          <p:cNvSpPr>
            <a:spLocks noGrp="1"/>
          </p:cNvSpPr>
          <p:nvPr>
            <p:ph type="ctrTitle"/>
          </p:nvPr>
        </p:nvSpPr>
        <p:spPr/>
        <p:txBody>
          <a:bodyPr/>
          <a:lstStyle/>
          <a:p>
            <a:r>
              <a:rPr lang="nl-NL" dirty="0"/>
              <a:t>STAP 4: </a:t>
            </a:r>
          </a:p>
        </p:txBody>
      </p:sp>
      <p:sp>
        <p:nvSpPr>
          <p:cNvPr id="3" name="Subtitle 2">
            <a:extLst>
              <a:ext uri="{FF2B5EF4-FFF2-40B4-BE49-F238E27FC236}">
                <a16:creationId xmlns:a16="http://schemas.microsoft.com/office/drawing/2014/main" id="{848B39C5-FA2A-45DF-BE45-B6D2F344EBF2}"/>
              </a:ext>
            </a:extLst>
          </p:cNvPr>
          <p:cNvSpPr>
            <a:spLocks noGrp="1"/>
          </p:cNvSpPr>
          <p:nvPr>
            <p:ph type="subTitle" idx="1"/>
          </p:nvPr>
        </p:nvSpPr>
        <p:spPr/>
        <p:txBody>
          <a:bodyPr/>
          <a:lstStyle/>
          <a:p>
            <a:r>
              <a:rPr lang="nl-NL" dirty="0"/>
              <a:t>EXPRESSIES: Wat meten we nu precies?</a:t>
            </a:r>
          </a:p>
        </p:txBody>
      </p:sp>
    </p:spTree>
    <p:extLst>
      <p:ext uri="{BB962C8B-B14F-4D97-AF65-F5344CB8AC3E}">
        <p14:creationId xmlns:p14="http://schemas.microsoft.com/office/powerpoint/2010/main" val="3348805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D06E-09FD-4401-BB08-EE0CF8501775}"/>
              </a:ext>
            </a:extLst>
          </p:cNvPr>
          <p:cNvSpPr>
            <a:spLocks noGrp="1"/>
          </p:cNvSpPr>
          <p:nvPr>
            <p:ph type="title"/>
          </p:nvPr>
        </p:nvSpPr>
        <p:spPr/>
        <p:txBody>
          <a:bodyPr/>
          <a:lstStyle/>
          <a:p>
            <a:r>
              <a:rPr lang="nl-NL" dirty="0"/>
              <a:t>Expressies</a:t>
            </a:r>
          </a:p>
        </p:txBody>
      </p:sp>
      <p:sp>
        <p:nvSpPr>
          <p:cNvPr id="3" name="Content Placeholder 2">
            <a:extLst>
              <a:ext uri="{FF2B5EF4-FFF2-40B4-BE49-F238E27FC236}">
                <a16:creationId xmlns:a16="http://schemas.microsoft.com/office/drawing/2014/main" id="{91C736CB-575E-49AD-9C9A-8B30D1229061}"/>
              </a:ext>
            </a:extLst>
          </p:cNvPr>
          <p:cNvSpPr>
            <a:spLocks noGrp="1"/>
          </p:cNvSpPr>
          <p:nvPr>
            <p:ph idx="1"/>
          </p:nvPr>
        </p:nvSpPr>
        <p:spPr/>
        <p:txBody>
          <a:bodyPr>
            <a:normAutofit/>
          </a:bodyPr>
          <a:lstStyle/>
          <a:p>
            <a:pPr marL="0" indent="0">
              <a:buNone/>
            </a:pPr>
            <a:r>
              <a:rPr lang="nl-NL" sz="2000" dirty="0"/>
              <a:t>Op het eerste gezicht lijkt deze stap triviaal, als je iets wilt gaan meten weet je vaak ook al wat je wilt gaan meten maar goed definiëren wat je meet en in welke grootheid is erg belangrijk voor de transparantie van de nulmeting. Een goed voorbeeld is stroomgebruik, dat kan in een regio per jaar of per uur. Ook kunnen bepaalde gebruikers buiten beschouwing gelaten worden. Een ander voorbeeld is potentie van duurzame energie. Kijkend naar wind zou het neergezet worden in productie van stroom per hectare. Maar hoe werkt dat voor geothermie of oppervlakte water? Daarnaast zijn sociaal politiek waarden vaak moeilijker te meten, wat duidelijk en transparant beschreven moet worden.  </a:t>
            </a:r>
          </a:p>
        </p:txBody>
      </p:sp>
    </p:spTree>
    <p:extLst>
      <p:ext uri="{BB962C8B-B14F-4D97-AF65-F5344CB8AC3E}">
        <p14:creationId xmlns:p14="http://schemas.microsoft.com/office/powerpoint/2010/main" val="147175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1E876-52C8-4AFE-84CE-EBF1E7BA1E10}"/>
              </a:ext>
            </a:extLst>
          </p:cNvPr>
          <p:cNvPicPr>
            <a:picLocks noChangeAspect="1"/>
          </p:cNvPicPr>
          <p:nvPr/>
        </p:nvPicPr>
        <p:blipFill rotWithShape="1">
          <a:blip r:embed="rId2"/>
          <a:srcRect l="70213" r="-389" b="32822"/>
          <a:stretch/>
        </p:blipFill>
        <p:spPr>
          <a:xfrm>
            <a:off x="7057688" y="939800"/>
            <a:ext cx="2010112" cy="2927350"/>
          </a:xfrm>
          <a:prstGeom prst="rect">
            <a:avLst/>
          </a:prstGeom>
        </p:spPr>
      </p:pic>
      <p:sp>
        <p:nvSpPr>
          <p:cNvPr id="2" name="Title 1">
            <a:extLst>
              <a:ext uri="{FF2B5EF4-FFF2-40B4-BE49-F238E27FC236}">
                <a16:creationId xmlns:a16="http://schemas.microsoft.com/office/drawing/2014/main" id="{77AAC85A-D2EB-4D5F-A7FA-6335BEA1B7BC}"/>
              </a:ext>
            </a:extLst>
          </p:cNvPr>
          <p:cNvSpPr>
            <a:spLocks noGrp="1"/>
          </p:cNvSpPr>
          <p:nvPr>
            <p:ph type="title"/>
          </p:nvPr>
        </p:nvSpPr>
        <p:spPr/>
        <p:txBody>
          <a:bodyPr/>
          <a:lstStyle/>
          <a:p>
            <a:r>
              <a:rPr lang="nl-NL" dirty="0"/>
              <a:t>Expressies per sub-module</a:t>
            </a:r>
          </a:p>
        </p:txBody>
      </p:sp>
      <p:sp>
        <p:nvSpPr>
          <p:cNvPr id="3" name="Content Placeholder 2">
            <a:extLst>
              <a:ext uri="{FF2B5EF4-FFF2-40B4-BE49-F238E27FC236}">
                <a16:creationId xmlns:a16="http://schemas.microsoft.com/office/drawing/2014/main" id="{2E95B29A-512C-4C25-9209-E5499C5B5A91}"/>
              </a:ext>
            </a:extLst>
          </p:cNvPr>
          <p:cNvSpPr>
            <a:spLocks noGrp="1"/>
          </p:cNvSpPr>
          <p:nvPr>
            <p:ph idx="1"/>
          </p:nvPr>
        </p:nvSpPr>
        <p:spPr>
          <a:xfrm>
            <a:off x="152400" y="1123950"/>
            <a:ext cx="5943600" cy="3581400"/>
          </a:xfrm>
        </p:spPr>
        <p:txBody>
          <a:bodyPr>
            <a:normAutofit/>
          </a:bodyPr>
          <a:lstStyle/>
          <a:p>
            <a:pPr marL="0" indent="0">
              <a:buNone/>
            </a:pPr>
            <a:r>
              <a:rPr lang="nl-NL" sz="2000" b="1" dirty="0"/>
              <a:t>Verdeling</a:t>
            </a:r>
          </a:p>
          <a:p>
            <a:r>
              <a:rPr lang="nl-NL" sz="2000" b="1" dirty="0"/>
              <a:t>Fysiek</a:t>
            </a:r>
            <a:r>
              <a:rPr lang="nl-NL" sz="2000" dirty="0"/>
              <a:t> waar precieze data gevonden kan worden (kWh. Nm3, </a:t>
            </a:r>
            <a:r>
              <a:rPr lang="nl-NL" sz="2000" dirty="0" err="1"/>
              <a:t>nr</a:t>
            </a:r>
            <a:r>
              <a:rPr lang="nl-NL" sz="2000" dirty="0"/>
              <a:t>)</a:t>
            </a:r>
          </a:p>
          <a:p>
            <a:r>
              <a:rPr lang="nl-NL" sz="2000" b="1" dirty="0"/>
              <a:t>Sociaal / Politiek</a:t>
            </a:r>
            <a:r>
              <a:rPr lang="nl-NL" sz="2000" dirty="0"/>
              <a:t> waar gemiddelde data (steekproef met n), of beleid (wet, beleidstukken, subsidie) gevonden kan worden</a:t>
            </a:r>
          </a:p>
          <a:p>
            <a:pPr marL="0" indent="0">
              <a:buNone/>
            </a:pPr>
            <a:endParaRPr lang="nl-NL" sz="2000" b="1" dirty="0"/>
          </a:p>
          <a:p>
            <a:pPr marL="0" indent="0">
              <a:buNone/>
            </a:pPr>
            <a:r>
              <a:rPr lang="nl-NL" sz="2000" b="1" dirty="0"/>
              <a:t>Kwaliteit</a:t>
            </a:r>
          </a:p>
          <a:p>
            <a:r>
              <a:rPr lang="nl-NL" sz="2000" dirty="0"/>
              <a:t>Eenheid</a:t>
            </a:r>
          </a:p>
          <a:p>
            <a:r>
              <a:rPr lang="nl-NL" sz="2000" dirty="0"/>
              <a:t>Grote steekproef of bronvermelding beleidsstuk</a:t>
            </a:r>
          </a:p>
        </p:txBody>
      </p:sp>
      <p:cxnSp>
        <p:nvCxnSpPr>
          <p:cNvPr id="8" name="Straight Arrow Connector 7">
            <a:extLst>
              <a:ext uri="{FF2B5EF4-FFF2-40B4-BE49-F238E27FC236}">
                <a16:creationId xmlns:a16="http://schemas.microsoft.com/office/drawing/2014/main" id="{CC176E7A-D917-419B-A62C-EE3B51E68D90}"/>
              </a:ext>
            </a:extLst>
          </p:cNvPr>
          <p:cNvCxnSpPr>
            <a:cxnSpLocks/>
          </p:cNvCxnSpPr>
          <p:nvPr/>
        </p:nvCxnSpPr>
        <p:spPr>
          <a:xfrm flipV="1">
            <a:off x="5715000" y="1428750"/>
            <a:ext cx="1342688"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3BEF3CF-31AA-43C0-98E7-DA318DDB675D}"/>
              </a:ext>
            </a:extLst>
          </p:cNvPr>
          <p:cNvCxnSpPr>
            <a:cxnSpLocks/>
          </p:cNvCxnSpPr>
          <p:nvPr/>
        </p:nvCxnSpPr>
        <p:spPr>
          <a:xfrm>
            <a:off x="5715000" y="1657350"/>
            <a:ext cx="1311625" cy="1257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6FC311-69C8-4A4F-BDB6-2DEBA7D755D4}"/>
              </a:ext>
            </a:extLst>
          </p:cNvPr>
          <p:cNvCxnSpPr>
            <a:cxnSpLocks/>
          </p:cNvCxnSpPr>
          <p:nvPr/>
        </p:nvCxnSpPr>
        <p:spPr>
          <a:xfrm>
            <a:off x="5943600" y="2409594"/>
            <a:ext cx="1114088" cy="1914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B638807-EB41-43B5-8CB1-AEF7F74C8CE1}"/>
              </a:ext>
            </a:extLst>
          </p:cNvPr>
          <p:cNvPicPr>
            <a:picLocks noChangeAspect="1"/>
          </p:cNvPicPr>
          <p:nvPr/>
        </p:nvPicPr>
        <p:blipFill>
          <a:blip r:embed="rId3"/>
          <a:stretch>
            <a:fillRect/>
          </a:stretch>
        </p:blipFill>
        <p:spPr>
          <a:xfrm>
            <a:off x="7088332" y="3902653"/>
            <a:ext cx="1903268" cy="752244"/>
          </a:xfrm>
          <a:prstGeom prst="rect">
            <a:avLst/>
          </a:prstGeom>
        </p:spPr>
      </p:pic>
    </p:spTree>
    <p:extLst>
      <p:ext uri="{BB962C8B-B14F-4D97-AF65-F5344CB8AC3E}">
        <p14:creationId xmlns:p14="http://schemas.microsoft.com/office/powerpoint/2010/main" val="140689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A795-4A05-41FD-A8A7-BB333287A124}"/>
              </a:ext>
            </a:extLst>
          </p:cNvPr>
          <p:cNvSpPr>
            <a:spLocks noGrp="1"/>
          </p:cNvSpPr>
          <p:nvPr>
            <p:ph type="ctrTitle"/>
          </p:nvPr>
        </p:nvSpPr>
        <p:spPr/>
        <p:txBody>
          <a:bodyPr/>
          <a:lstStyle/>
          <a:p>
            <a:r>
              <a:rPr lang="nl-NL" dirty="0"/>
              <a:t>RESULTAAT </a:t>
            </a:r>
          </a:p>
        </p:txBody>
      </p:sp>
      <p:sp>
        <p:nvSpPr>
          <p:cNvPr id="3" name="Subtitle 2">
            <a:extLst>
              <a:ext uri="{FF2B5EF4-FFF2-40B4-BE49-F238E27FC236}">
                <a16:creationId xmlns:a16="http://schemas.microsoft.com/office/drawing/2014/main" id="{848B39C5-FA2A-45DF-BE45-B6D2F344EBF2}"/>
              </a:ext>
            </a:extLst>
          </p:cNvPr>
          <p:cNvSpPr>
            <a:spLocks noGrp="1"/>
          </p:cNvSpPr>
          <p:nvPr>
            <p:ph type="subTitle" idx="1"/>
          </p:nvPr>
        </p:nvSpPr>
        <p:spPr/>
        <p:txBody>
          <a:bodyPr/>
          <a:lstStyle/>
          <a:p>
            <a:r>
              <a:rPr lang="nl-NL" dirty="0"/>
              <a:t>Een duidelijk overzicht van de gekozen kenmerken, methodes, en expressies met de connecties daartussen</a:t>
            </a:r>
          </a:p>
        </p:txBody>
      </p:sp>
    </p:spTree>
    <p:extLst>
      <p:ext uri="{BB962C8B-B14F-4D97-AF65-F5344CB8AC3E}">
        <p14:creationId xmlns:p14="http://schemas.microsoft.com/office/powerpoint/2010/main" val="1842877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6C3DC-45F3-468F-BF7B-86B7BA264194}"/>
              </a:ext>
            </a:extLst>
          </p:cNvPr>
          <p:cNvPicPr>
            <a:picLocks noChangeAspect="1"/>
          </p:cNvPicPr>
          <p:nvPr/>
        </p:nvPicPr>
        <p:blipFill>
          <a:blip r:embed="rId2"/>
          <a:stretch>
            <a:fillRect/>
          </a:stretch>
        </p:blipFill>
        <p:spPr>
          <a:xfrm>
            <a:off x="1143000" y="26168"/>
            <a:ext cx="7301527" cy="4755382"/>
          </a:xfrm>
          <a:prstGeom prst="rect">
            <a:avLst/>
          </a:prstGeom>
        </p:spPr>
      </p:pic>
      <p:sp>
        <p:nvSpPr>
          <p:cNvPr id="6" name="Title 1">
            <a:extLst>
              <a:ext uri="{FF2B5EF4-FFF2-40B4-BE49-F238E27FC236}">
                <a16:creationId xmlns:a16="http://schemas.microsoft.com/office/drawing/2014/main" id="{BC293306-1DCE-4D91-BD5D-089742EC9737}"/>
              </a:ext>
            </a:extLst>
          </p:cNvPr>
          <p:cNvSpPr txBox="1">
            <a:spLocks/>
          </p:cNvSpPr>
          <p:nvPr/>
        </p:nvSpPr>
        <p:spPr>
          <a:xfrm rot="5400000">
            <a:off x="-1949068" y="1975236"/>
            <a:ext cx="4755384" cy="857250"/>
          </a:xfrm>
          <a:prstGeom prst="rect">
            <a:avLst/>
          </a:prstGeom>
        </p:spPr>
        <p:txBody>
          <a:bodyPr/>
          <a:lstStyle>
            <a:lvl1pPr algn="ctr" defTabSz="914400" rtl="0" eaLnBrk="1" latinLnBrk="0" hangingPunct="1">
              <a:spcBef>
                <a:spcPct val="0"/>
              </a:spcBef>
              <a:buNone/>
              <a:defRPr sz="4000" b="1" kern="1200">
                <a:solidFill>
                  <a:schemeClr val="accent6">
                    <a:lumMod val="75000"/>
                  </a:schemeClr>
                </a:solidFill>
                <a:latin typeface="+mj-lt"/>
                <a:ea typeface="+mj-ea"/>
                <a:cs typeface="+mj-cs"/>
              </a:defRPr>
            </a:lvl1pPr>
          </a:lstStyle>
          <a:p>
            <a:r>
              <a:rPr lang="nl-NL" dirty="0"/>
              <a:t>VOORBEELD TABEL</a:t>
            </a:r>
          </a:p>
        </p:txBody>
      </p:sp>
    </p:spTree>
    <p:extLst>
      <p:ext uri="{BB962C8B-B14F-4D97-AF65-F5344CB8AC3E}">
        <p14:creationId xmlns:p14="http://schemas.microsoft.com/office/powerpoint/2010/main" val="377824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138AA-3BA4-4917-844F-53FE37949FD1}"/>
              </a:ext>
            </a:extLst>
          </p:cNvPr>
          <p:cNvPicPr>
            <a:picLocks noChangeAspect="1"/>
          </p:cNvPicPr>
          <p:nvPr/>
        </p:nvPicPr>
        <p:blipFill>
          <a:blip r:embed="rId2"/>
          <a:stretch>
            <a:fillRect/>
          </a:stretch>
        </p:blipFill>
        <p:spPr>
          <a:xfrm>
            <a:off x="990600" y="57150"/>
            <a:ext cx="7001356" cy="4705350"/>
          </a:xfrm>
          <a:prstGeom prst="rect">
            <a:avLst/>
          </a:prstGeom>
        </p:spPr>
      </p:pic>
    </p:spTree>
    <p:extLst>
      <p:ext uri="{BB962C8B-B14F-4D97-AF65-F5344CB8AC3E}">
        <p14:creationId xmlns:p14="http://schemas.microsoft.com/office/powerpoint/2010/main" val="95346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F71F58-69BB-4775-BA77-D622F3DCF5AB}"/>
              </a:ext>
            </a:extLst>
          </p:cNvPr>
          <p:cNvSpPr>
            <a:spLocks noGrp="1"/>
          </p:cNvSpPr>
          <p:nvPr>
            <p:ph type="ctrTitle"/>
          </p:nvPr>
        </p:nvSpPr>
        <p:spPr/>
        <p:txBody>
          <a:bodyPr/>
          <a:lstStyle/>
          <a:p>
            <a:r>
              <a:rPr lang="nl-NL" dirty="0"/>
              <a:t>VRAGEN</a:t>
            </a:r>
          </a:p>
        </p:txBody>
      </p:sp>
      <p:sp>
        <p:nvSpPr>
          <p:cNvPr id="6" name="Subtitle 5">
            <a:extLst>
              <a:ext uri="{FF2B5EF4-FFF2-40B4-BE49-F238E27FC236}">
                <a16:creationId xmlns:a16="http://schemas.microsoft.com/office/drawing/2014/main" id="{110E35C9-1444-490F-8827-EC6FA9C24248}"/>
              </a:ext>
            </a:extLst>
          </p:cNvPr>
          <p:cNvSpPr>
            <a:spLocks noGrp="1"/>
          </p:cNvSpPr>
          <p:nvPr>
            <p:ph type="subTitle" idx="1"/>
          </p:nvPr>
        </p:nvSpPr>
        <p:spPr/>
        <p:txBody>
          <a:bodyPr anchor="ctr">
            <a:normAutofit fontScale="92500" lnSpcReduction="20000"/>
          </a:bodyPr>
          <a:lstStyle/>
          <a:p>
            <a:r>
              <a:rPr lang="nl-NL" sz="13800" b="1" dirty="0"/>
              <a:t>?</a:t>
            </a:r>
          </a:p>
        </p:txBody>
      </p:sp>
    </p:spTree>
    <p:extLst>
      <p:ext uri="{BB962C8B-B14F-4D97-AF65-F5344CB8AC3E}">
        <p14:creationId xmlns:p14="http://schemas.microsoft.com/office/powerpoint/2010/main" val="379285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9360-D5DE-4F17-8729-1485D8A6DA3C}"/>
              </a:ext>
            </a:extLst>
          </p:cNvPr>
          <p:cNvSpPr>
            <a:spLocks noGrp="1"/>
          </p:cNvSpPr>
          <p:nvPr>
            <p:ph type="title"/>
          </p:nvPr>
        </p:nvSpPr>
        <p:spPr>
          <a:xfrm>
            <a:off x="152400" y="114300"/>
            <a:ext cx="8839200" cy="857250"/>
          </a:xfrm>
        </p:spPr>
        <p:txBody>
          <a:bodyPr>
            <a:noAutofit/>
          </a:bodyPr>
          <a:lstStyle/>
          <a:p>
            <a:r>
              <a:rPr lang="nl-NL" sz="3200" dirty="0"/>
              <a:t>Stap 1: Nieuwe methode voor het uitvoeren van een nulmeting</a:t>
            </a:r>
          </a:p>
        </p:txBody>
      </p:sp>
      <p:pic>
        <p:nvPicPr>
          <p:cNvPr id="3" name="Picture 2">
            <a:extLst>
              <a:ext uri="{FF2B5EF4-FFF2-40B4-BE49-F238E27FC236}">
                <a16:creationId xmlns:a16="http://schemas.microsoft.com/office/drawing/2014/main" id="{83267EC0-873B-41A4-8B08-5AEF55AE7072}"/>
              </a:ext>
            </a:extLst>
          </p:cNvPr>
          <p:cNvPicPr>
            <a:picLocks noChangeAspect="1"/>
          </p:cNvPicPr>
          <p:nvPr/>
        </p:nvPicPr>
        <p:blipFill rotWithShape="1">
          <a:blip r:embed="rId2"/>
          <a:srcRect l="2875"/>
          <a:stretch/>
        </p:blipFill>
        <p:spPr>
          <a:xfrm>
            <a:off x="845946" y="1276349"/>
            <a:ext cx="2533393" cy="3524227"/>
          </a:xfrm>
          <a:prstGeom prst="rect">
            <a:avLst/>
          </a:prstGeom>
        </p:spPr>
      </p:pic>
      <p:pic>
        <p:nvPicPr>
          <p:cNvPr id="4" name="Picture 3">
            <a:extLst>
              <a:ext uri="{FF2B5EF4-FFF2-40B4-BE49-F238E27FC236}">
                <a16:creationId xmlns:a16="http://schemas.microsoft.com/office/drawing/2014/main" id="{9CDE3A0E-CE28-44F7-A70C-3AD59802D1A8}"/>
              </a:ext>
            </a:extLst>
          </p:cNvPr>
          <p:cNvPicPr>
            <a:picLocks noChangeAspect="1"/>
          </p:cNvPicPr>
          <p:nvPr/>
        </p:nvPicPr>
        <p:blipFill>
          <a:blip r:embed="rId3"/>
          <a:stretch>
            <a:fillRect/>
          </a:stretch>
        </p:blipFill>
        <p:spPr>
          <a:xfrm>
            <a:off x="5993260" y="1198648"/>
            <a:ext cx="2533393" cy="3563851"/>
          </a:xfrm>
          <a:prstGeom prst="rect">
            <a:avLst/>
          </a:prstGeom>
        </p:spPr>
      </p:pic>
      <p:sp>
        <p:nvSpPr>
          <p:cNvPr id="5" name="Arrow: Right 4">
            <a:extLst>
              <a:ext uri="{FF2B5EF4-FFF2-40B4-BE49-F238E27FC236}">
                <a16:creationId xmlns:a16="http://schemas.microsoft.com/office/drawing/2014/main" id="{21BC1D5E-8640-4872-90DB-1B455F266D81}"/>
              </a:ext>
            </a:extLst>
          </p:cNvPr>
          <p:cNvSpPr/>
          <p:nvPr/>
        </p:nvSpPr>
        <p:spPr>
          <a:xfrm>
            <a:off x="4229653" y="2516919"/>
            <a:ext cx="970444"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55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C1DD-10CF-41DE-A901-B3E9DF30CA92}"/>
              </a:ext>
            </a:extLst>
          </p:cNvPr>
          <p:cNvSpPr>
            <a:spLocks noGrp="1"/>
          </p:cNvSpPr>
          <p:nvPr>
            <p:ph type="title"/>
          </p:nvPr>
        </p:nvSpPr>
        <p:spPr/>
        <p:txBody>
          <a:bodyPr>
            <a:noAutofit/>
          </a:bodyPr>
          <a:lstStyle/>
          <a:p>
            <a:r>
              <a:rPr lang="nl-NL" sz="3200" dirty="0"/>
              <a:t>Stap 2: Een nulmeting sessie (vandaag)</a:t>
            </a:r>
          </a:p>
        </p:txBody>
      </p:sp>
      <p:pic>
        <p:nvPicPr>
          <p:cNvPr id="4" name="Content Placeholder 3">
            <a:extLst>
              <a:ext uri="{FF2B5EF4-FFF2-40B4-BE49-F238E27FC236}">
                <a16:creationId xmlns:a16="http://schemas.microsoft.com/office/drawing/2014/main" id="{8025C7E8-0025-4240-A521-285DD4509D7F}"/>
              </a:ext>
            </a:extLst>
          </p:cNvPr>
          <p:cNvPicPr>
            <a:picLocks noGrp="1" noChangeAspect="1"/>
          </p:cNvPicPr>
          <p:nvPr>
            <p:ph idx="1"/>
          </p:nvPr>
        </p:nvPicPr>
        <p:blipFill>
          <a:blip r:embed="rId2"/>
          <a:stretch>
            <a:fillRect/>
          </a:stretch>
        </p:blipFill>
        <p:spPr>
          <a:xfrm>
            <a:off x="42334" y="1962150"/>
            <a:ext cx="3468602" cy="1905000"/>
          </a:xfrm>
          <a:prstGeom prst="rect">
            <a:avLst/>
          </a:prstGeom>
        </p:spPr>
      </p:pic>
      <p:pic>
        <p:nvPicPr>
          <p:cNvPr id="5" name="Picture 4">
            <a:extLst>
              <a:ext uri="{FF2B5EF4-FFF2-40B4-BE49-F238E27FC236}">
                <a16:creationId xmlns:a16="http://schemas.microsoft.com/office/drawing/2014/main" id="{BB16399A-1B67-495B-AADE-F96901B2B315}"/>
              </a:ext>
            </a:extLst>
          </p:cNvPr>
          <p:cNvPicPr>
            <a:picLocks noChangeAspect="1"/>
          </p:cNvPicPr>
          <p:nvPr/>
        </p:nvPicPr>
        <p:blipFill>
          <a:blip r:embed="rId3"/>
          <a:stretch>
            <a:fillRect/>
          </a:stretch>
        </p:blipFill>
        <p:spPr>
          <a:xfrm>
            <a:off x="3871272" y="1123950"/>
            <a:ext cx="5120328" cy="3652033"/>
          </a:xfrm>
          <a:prstGeom prst="rect">
            <a:avLst/>
          </a:prstGeom>
        </p:spPr>
      </p:pic>
      <p:sp>
        <p:nvSpPr>
          <p:cNvPr id="6" name="Arrow: Right 5">
            <a:extLst>
              <a:ext uri="{FF2B5EF4-FFF2-40B4-BE49-F238E27FC236}">
                <a16:creationId xmlns:a16="http://schemas.microsoft.com/office/drawing/2014/main" id="{F0820904-066F-47E6-85F8-CFBB98529020}"/>
              </a:ext>
            </a:extLst>
          </p:cNvPr>
          <p:cNvSpPr/>
          <p:nvPr/>
        </p:nvSpPr>
        <p:spPr>
          <a:xfrm>
            <a:off x="3276600" y="2533650"/>
            <a:ext cx="970444"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60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57A1FB-3D1E-4B24-A82B-F23DA4204C6C}"/>
              </a:ext>
            </a:extLst>
          </p:cNvPr>
          <p:cNvPicPr>
            <a:picLocks noChangeAspect="1"/>
          </p:cNvPicPr>
          <p:nvPr/>
        </p:nvPicPr>
        <p:blipFill>
          <a:blip r:embed="rId2"/>
          <a:stretch>
            <a:fillRect/>
          </a:stretch>
        </p:blipFill>
        <p:spPr>
          <a:xfrm>
            <a:off x="507470" y="1276350"/>
            <a:ext cx="4826529" cy="3442483"/>
          </a:xfrm>
          <a:prstGeom prst="rect">
            <a:avLst/>
          </a:prstGeom>
        </p:spPr>
      </p:pic>
      <p:sp>
        <p:nvSpPr>
          <p:cNvPr id="2" name="Title 1">
            <a:extLst>
              <a:ext uri="{FF2B5EF4-FFF2-40B4-BE49-F238E27FC236}">
                <a16:creationId xmlns:a16="http://schemas.microsoft.com/office/drawing/2014/main" id="{CF73C1DD-10CF-41DE-A901-B3E9DF30CA92}"/>
              </a:ext>
            </a:extLst>
          </p:cNvPr>
          <p:cNvSpPr>
            <a:spLocks noGrp="1"/>
          </p:cNvSpPr>
          <p:nvPr>
            <p:ph type="title"/>
          </p:nvPr>
        </p:nvSpPr>
        <p:spPr/>
        <p:txBody>
          <a:bodyPr>
            <a:noAutofit/>
          </a:bodyPr>
          <a:lstStyle/>
          <a:p>
            <a:r>
              <a:rPr lang="en-US" sz="3200" dirty="0" err="1"/>
              <a:t>Stap</a:t>
            </a:r>
            <a:r>
              <a:rPr lang="en-US" sz="3200" dirty="0"/>
              <a:t> 3: </a:t>
            </a:r>
            <a:r>
              <a:rPr lang="en-US" sz="3200" dirty="0" err="1"/>
              <a:t>Nulmeting</a:t>
            </a:r>
            <a:r>
              <a:rPr lang="en-US" sz="3200" dirty="0"/>
              <a:t> </a:t>
            </a:r>
            <a:r>
              <a:rPr lang="en-US" sz="3200" dirty="0" err="1"/>
              <a:t>uitvoeren</a:t>
            </a:r>
            <a:r>
              <a:rPr lang="en-US" sz="3200" dirty="0"/>
              <a:t> </a:t>
            </a:r>
            <a:r>
              <a:rPr lang="en-US" sz="3200" dirty="0" err="1"/>
              <a:t>voor</a:t>
            </a:r>
            <a:r>
              <a:rPr lang="en-US" sz="3200" dirty="0"/>
              <a:t> het </a:t>
            </a:r>
            <a:r>
              <a:rPr lang="en-US" sz="3200" dirty="0" err="1"/>
              <a:t>dorp</a:t>
            </a:r>
            <a:r>
              <a:rPr lang="en-US" sz="3200" dirty="0"/>
              <a:t> Buren</a:t>
            </a:r>
          </a:p>
        </p:txBody>
      </p:sp>
      <p:pic>
        <p:nvPicPr>
          <p:cNvPr id="8" name="Picture 7">
            <a:extLst>
              <a:ext uri="{FF2B5EF4-FFF2-40B4-BE49-F238E27FC236}">
                <a16:creationId xmlns:a16="http://schemas.microsoft.com/office/drawing/2014/main" id="{A7CDE7B5-972A-4928-AC23-84552BC36C9E}"/>
              </a:ext>
            </a:extLst>
          </p:cNvPr>
          <p:cNvPicPr>
            <a:picLocks noChangeAspect="1"/>
          </p:cNvPicPr>
          <p:nvPr/>
        </p:nvPicPr>
        <p:blipFill rotWithShape="1">
          <a:blip r:embed="rId3"/>
          <a:srcRect l="2875"/>
          <a:stretch/>
        </p:blipFill>
        <p:spPr>
          <a:xfrm>
            <a:off x="6256146" y="913517"/>
            <a:ext cx="2735454" cy="3805316"/>
          </a:xfrm>
          <a:prstGeom prst="rect">
            <a:avLst/>
          </a:prstGeom>
        </p:spPr>
      </p:pic>
      <p:sp>
        <p:nvSpPr>
          <p:cNvPr id="9" name="Arrow: Right 8">
            <a:extLst>
              <a:ext uri="{FF2B5EF4-FFF2-40B4-BE49-F238E27FC236}">
                <a16:creationId xmlns:a16="http://schemas.microsoft.com/office/drawing/2014/main" id="{7283B9C7-A88E-4DFE-A085-7E9A56905DCB}"/>
              </a:ext>
            </a:extLst>
          </p:cNvPr>
          <p:cNvSpPr/>
          <p:nvPr/>
        </p:nvSpPr>
        <p:spPr>
          <a:xfrm>
            <a:off x="5353050" y="2478557"/>
            <a:ext cx="970444"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37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B5931-A2B6-4664-8573-26799934E1A3}"/>
              </a:ext>
            </a:extLst>
          </p:cNvPr>
          <p:cNvSpPr>
            <a:spLocks noGrp="1"/>
          </p:cNvSpPr>
          <p:nvPr>
            <p:ph type="ctrTitle"/>
          </p:nvPr>
        </p:nvSpPr>
        <p:spPr/>
        <p:txBody>
          <a:bodyPr/>
          <a:lstStyle/>
          <a:p>
            <a:r>
              <a:rPr lang="en-US" dirty="0"/>
              <a:t>INLEIDING NULMETING</a:t>
            </a:r>
          </a:p>
        </p:txBody>
      </p:sp>
      <p:sp>
        <p:nvSpPr>
          <p:cNvPr id="5" name="Subtitle 4">
            <a:extLst>
              <a:ext uri="{FF2B5EF4-FFF2-40B4-BE49-F238E27FC236}">
                <a16:creationId xmlns:a16="http://schemas.microsoft.com/office/drawing/2014/main" id="{686969B2-B0CD-4FAF-B5D6-54A50BCB019F}"/>
              </a:ext>
            </a:extLst>
          </p:cNvPr>
          <p:cNvSpPr>
            <a:spLocks noGrp="1"/>
          </p:cNvSpPr>
          <p:nvPr>
            <p:ph type="subTitle" idx="1"/>
          </p:nvPr>
        </p:nvSpPr>
        <p:spPr/>
        <p:txBody>
          <a:bodyPr>
            <a:normAutofit/>
          </a:bodyPr>
          <a:lstStyle/>
          <a:p>
            <a:r>
              <a:rPr lang="nl-NL" dirty="0"/>
              <a:t>“Een belangrijke reden om een nulmeting uit te voeren is om te weten wat de uitgangssituatie is van een bepaald gebied omtrent energie”</a:t>
            </a:r>
          </a:p>
        </p:txBody>
      </p:sp>
    </p:spTree>
    <p:extLst>
      <p:ext uri="{BB962C8B-B14F-4D97-AF65-F5344CB8AC3E}">
        <p14:creationId xmlns:p14="http://schemas.microsoft.com/office/powerpoint/2010/main" val="353930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4483-0495-4E1B-9AC7-C620F494242D}"/>
              </a:ext>
            </a:extLst>
          </p:cNvPr>
          <p:cNvSpPr>
            <a:spLocks noGrp="1"/>
          </p:cNvSpPr>
          <p:nvPr>
            <p:ph type="title"/>
          </p:nvPr>
        </p:nvSpPr>
        <p:spPr/>
        <p:txBody>
          <a:bodyPr/>
          <a:lstStyle/>
          <a:p>
            <a:r>
              <a:rPr lang="nl-NL" dirty="0"/>
              <a:t>In 4 stappen naar een nulmeting</a:t>
            </a:r>
          </a:p>
        </p:txBody>
      </p:sp>
      <p:sp>
        <p:nvSpPr>
          <p:cNvPr id="3" name="Content Placeholder 2">
            <a:extLst>
              <a:ext uri="{FF2B5EF4-FFF2-40B4-BE49-F238E27FC236}">
                <a16:creationId xmlns:a16="http://schemas.microsoft.com/office/drawing/2014/main" id="{5B0CC4D7-F596-4AE2-97C9-023B25927BED}"/>
              </a:ext>
            </a:extLst>
          </p:cNvPr>
          <p:cNvSpPr>
            <a:spLocks noGrp="1"/>
          </p:cNvSpPr>
          <p:nvPr>
            <p:ph idx="1"/>
          </p:nvPr>
        </p:nvSpPr>
        <p:spPr>
          <a:xfrm>
            <a:off x="176489" y="2415048"/>
            <a:ext cx="8839200" cy="2290302"/>
          </a:xfrm>
        </p:spPr>
        <p:txBody>
          <a:bodyPr>
            <a:normAutofit/>
          </a:bodyPr>
          <a:lstStyle/>
          <a:p>
            <a:pPr marL="0" indent="0">
              <a:buNone/>
            </a:pPr>
            <a:r>
              <a:rPr lang="nl-NL" sz="2400" dirty="0"/>
              <a:t>In een nulmeting worden 4 stappen doorlopen om duidelijk in beeld te krijgen wat er van de nulmeting word verwacht en wat er precies voor deze nulmeting onderzocht en of aan informatie verzameld moet gaan worden. In de eerste 4 stappen wordt dit met de voorgestelde nieuwe methode verzameld en duidelijk en transparant vastgelegd. </a:t>
            </a:r>
          </a:p>
        </p:txBody>
      </p:sp>
      <p:graphicFrame>
        <p:nvGraphicFramePr>
          <p:cNvPr id="4" name="Diagram 3">
            <a:extLst>
              <a:ext uri="{FF2B5EF4-FFF2-40B4-BE49-F238E27FC236}">
                <a16:creationId xmlns:a16="http://schemas.microsoft.com/office/drawing/2014/main" id="{90382CB5-7FE1-4C24-B1DF-99B8B2D4D852}"/>
              </a:ext>
            </a:extLst>
          </p:cNvPr>
          <p:cNvGraphicFramePr/>
          <p:nvPr>
            <p:extLst>
              <p:ext uri="{D42A27DB-BD31-4B8C-83A1-F6EECF244321}">
                <p14:modId xmlns:p14="http://schemas.microsoft.com/office/powerpoint/2010/main" val="2974976916"/>
              </p:ext>
            </p:extLst>
          </p:nvPr>
        </p:nvGraphicFramePr>
        <p:xfrm>
          <a:off x="152400" y="1123950"/>
          <a:ext cx="8839200" cy="118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6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868F06-23AE-42F9-962F-EDE40BAB744D}"/>
              </a:ext>
            </a:extLst>
          </p:cNvPr>
          <p:cNvSpPr txBox="1"/>
          <p:nvPr/>
        </p:nvSpPr>
        <p:spPr>
          <a:xfrm>
            <a:off x="304800" y="819150"/>
            <a:ext cx="21336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Waarom</a:t>
            </a:r>
            <a:r>
              <a:rPr lang="en-US" sz="1600" dirty="0"/>
              <a:t> </a:t>
            </a:r>
            <a:r>
              <a:rPr lang="en-US" sz="1600" dirty="0" err="1"/>
              <a:t>een</a:t>
            </a:r>
            <a:r>
              <a:rPr lang="en-US" sz="1600" dirty="0"/>
              <a:t> </a:t>
            </a:r>
            <a:r>
              <a:rPr lang="en-US" sz="1600" dirty="0" err="1"/>
              <a:t>nulmeting</a:t>
            </a:r>
            <a:r>
              <a:rPr lang="en-US" sz="1600" dirty="0"/>
              <a:t>? </a:t>
            </a:r>
          </a:p>
          <a:p>
            <a:pPr marL="285750" indent="-285750">
              <a:buFont typeface="Arial" panose="020B0604020202020204" pitchFamily="34" charset="0"/>
              <a:buChar char="•"/>
            </a:pPr>
            <a:r>
              <a:rPr lang="en-US" sz="1600" dirty="0"/>
              <a:t>Wat is het </a:t>
            </a:r>
            <a:r>
              <a:rPr lang="en-US" sz="1600" dirty="0" err="1"/>
              <a:t>doel</a:t>
            </a:r>
            <a:r>
              <a:rPr lang="en-US" sz="1600" dirty="0"/>
              <a:t>?</a:t>
            </a:r>
          </a:p>
          <a:p>
            <a:pPr marL="285750" indent="-285750">
              <a:buFont typeface="Arial" panose="020B0604020202020204" pitchFamily="34" charset="0"/>
              <a:buChar char="•"/>
            </a:pPr>
            <a:r>
              <a:rPr lang="en-US" sz="1600" dirty="0"/>
              <a:t>Wat is de </a:t>
            </a:r>
            <a:r>
              <a:rPr lang="en-US" sz="1600" dirty="0" err="1"/>
              <a:t>regio</a:t>
            </a:r>
            <a:r>
              <a:rPr lang="en-US" sz="1600" dirty="0"/>
              <a:t>?</a:t>
            </a:r>
          </a:p>
          <a:p>
            <a:pPr marL="285750" indent="-285750">
              <a:buFont typeface="Arial" panose="020B0604020202020204" pitchFamily="34" charset="0"/>
              <a:buChar char="•"/>
            </a:pPr>
            <a:endParaRPr lang="en-US" sz="1600" dirty="0"/>
          </a:p>
        </p:txBody>
      </p:sp>
      <p:graphicFrame>
        <p:nvGraphicFramePr>
          <p:cNvPr id="11" name="Diagram 10">
            <a:extLst>
              <a:ext uri="{FF2B5EF4-FFF2-40B4-BE49-F238E27FC236}">
                <a16:creationId xmlns:a16="http://schemas.microsoft.com/office/drawing/2014/main" id="{A8214E94-31CA-4EDD-9C8B-6888836D33A1}"/>
              </a:ext>
            </a:extLst>
          </p:cNvPr>
          <p:cNvGraphicFramePr/>
          <p:nvPr>
            <p:extLst>
              <p:ext uri="{D42A27DB-BD31-4B8C-83A1-F6EECF244321}">
                <p14:modId xmlns:p14="http://schemas.microsoft.com/office/powerpoint/2010/main" val="367810320"/>
              </p:ext>
            </p:extLst>
          </p:nvPr>
        </p:nvGraphicFramePr>
        <p:xfrm>
          <a:off x="228600" y="126310"/>
          <a:ext cx="88392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E03F00C0-FF56-4424-A95E-ED712A00FDA0}"/>
              </a:ext>
            </a:extLst>
          </p:cNvPr>
          <p:cNvPicPr>
            <a:picLocks noChangeAspect="1"/>
          </p:cNvPicPr>
          <p:nvPr/>
        </p:nvPicPr>
        <p:blipFill>
          <a:blip r:embed="rId7"/>
          <a:stretch>
            <a:fillRect/>
          </a:stretch>
        </p:blipFill>
        <p:spPr>
          <a:xfrm>
            <a:off x="5051852" y="675626"/>
            <a:ext cx="1654010" cy="3704472"/>
          </a:xfrm>
          <a:prstGeom prst="rect">
            <a:avLst/>
          </a:prstGeom>
        </p:spPr>
      </p:pic>
      <p:pic>
        <p:nvPicPr>
          <p:cNvPr id="17" name="Picture 16">
            <a:extLst>
              <a:ext uri="{FF2B5EF4-FFF2-40B4-BE49-F238E27FC236}">
                <a16:creationId xmlns:a16="http://schemas.microsoft.com/office/drawing/2014/main" id="{FCDE456B-AE42-4F39-ABBB-B4EEC8FF98F5}"/>
              </a:ext>
            </a:extLst>
          </p:cNvPr>
          <p:cNvPicPr>
            <a:picLocks noChangeAspect="1"/>
          </p:cNvPicPr>
          <p:nvPr/>
        </p:nvPicPr>
        <p:blipFill>
          <a:blip r:embed="rId8"/>
          <a:stretch>
            <a:fillRect/>
          </a:stretch>
        </p:blipFill>
        <p:spPr>
          <a:xfrm>
            <a:off x="3048000" y="675626"/>
            <a:ext cx="1629150" cy="4085472"/>
          </a:xfrm>
          <a:prstGeom prst="rect">
            <a:avLst/>
          </a:prstGeom>
        </p:spPr>
      </p:pic>
      <p:pic>
        <p:nvPicPr>
          <p:cNvPr id="18" name="Picture 17">
            <a:extLst>
              <a:ext uri="{FF2B5EF4-FFF2-40B4-BE49-F238E27FC236}">
                <a16:creationId xmlns:a16="http://schemas.microsoft.com/office/drawing/2014/main" id="{5F2261D9-719B-4355-8265-9E2516148756}"/>
              </a:ext>
            </a:extLst>
          </p:cNvPr>
          <p:cNvPicPr>
            <a:picLocks noChangeAspect="1"/>
          </p:cNvPicPr>
          <p:nvPr/>
        </p:nvPicPr>
        <p:blipFill>
          <a:blip r:embed="rId9"/>
          <a:stretch>
            <a:fillRect/>
          </a:stretch>
        </p:blipFill>
        <p:spPr>
          <a:xfrm>
            <a:off x="7010400" y="666750"/>
            <a:ext cx="1740082" cy="3937608"/>
          </a:xfrm>
          <a:prstGeom prst="rect">
            <a:avLst/>
          </a:prstGeom>
        </p:spPr>
      </p:pic>
    </p:spTree>
    <p:extLst>
      <p:ext uri="{BB962C8B-B14F-4D97-AF65-F5344CB8AC3E}">
        <p14:creationId xmlns:p14="http://schemas.microsoft.com/office/powerpoint/2010/main" val="132881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B7D0-2773-464F-9882-E140D9BC87EA}"/>
              </a:ext>
            </a:extLst>
          </p:cNvPr>
          <p:cNvSpPr>
            <a:spLocks noGrp="1"/>
          </p:cNvSpPr>
          <p:nvPr>
            <p:ph type="title"/>
          </p:nvPr>
        </p:nvSpPr>
        <p:spPr/>
        <p:txBody>
          <a:bodyPr/>
          <a:lstStyle/>
          <a:p>
            <a:r>
              <a:rPr lang="nl-NL" dirty="0"/>
              <a:t>Resultaat van de 4 stappen </a:t>
            </a:r>
          </a:p>
        </p:txBody>
      </p:sp>
      <p:sp>
        <p:nvSpPr>
          <p:cNvPr id="4" name="Content Placeholder 3">
            <a:extLst>
              <a:ext uri="{FF2B5EF4-FFF2-40B4-BE49-F238E27FC236}">
                <a16:creationId xmlns:a16="http://schemas.microsoft.com/office/drawing/2014/main" id="{41D13A4E-FF8D-44A2-9100-CBA435282F49}"/>
              </a:ext>
            </a:extLst>
          </p:cNvPr>
          <p:cNvSpPr>
            <a:spLocks noGrp="1"/>
          </p:cNvSpPr>
          <p:nvPr>
            <p:ph idx="1"/>
          </p:nvPr>
        </p:nvSpPr>
        <p:spPr/>
        <p:txBody>
          <a:bodyPr>
            <a:normAutofit fontScale="85000" lnSpcReduction="10000"/>
          </a:bodyPr>
          <a:lstStyle/>
          <a:p>
            <a:pPr marL="0" indent="0">
              <a:buNone/>
            </a:pPr>
            <a:r>
              <a:rPr lang="nl-NL" b="1" dirty="0"/>
              <a:t>Alle stappen komen samen in een nulmeting tabel met de volgende informatie:</a:t>
            </a:r>
          </a:p>
          <a:p>
            <a:pPr marL="514350" indent="-514350">
              <a:buFont typeface="+mj-lt"/>
              <a:buAutoNum type="arabicPeriod"/>
            </a:pPr>
            <a:r>
              <a:rPr lang="nl-NL" dirty="0"/>
              <a:t>Het doel van de nulmeting</a:t>
            </a:r>
          </a:p>
          <a:p>
            <a:pPr marL="514350" indent="-514350">
              <a:buFont typeface="+mj-lt"/>
              <a:buAutoNum type="arabicPeriod"/>
            </a:pPr>
            <a:r>
              <a:rPr lang="nl-NL" dirty="0"/>
              <a:t>Alle geselecteerde modulen, sub-modulen en kenmerken</a:t>
            </a:r>
          </a:p>
          <a:p>
            <a:pPr marL="514350" indent="-514350">
              <a:buFont typeface="+mj-lt"/>
              <a:buAutoNum type="arabicPeriod"/>
            </a:pPr>
            <a:r>
              <a:rPr lang="nl-NL" dirty="0"/>
              <a:t>De benodigde methoden, databronnen gelinkt aan de kenmerken</a:t>
            </a:r>
          </a:p>
          <a:p>
            <a:pPr marL="514350" indent="-514350">
              <a:buFont typeface="+mj-lt"/>
              <a:buAutoNum type="arabicPeriod"/>
            </a:pPr>
            <a:r>
              <a:rPr lang="nl-NL" dirty="0"/>
              <a:t>De uitkomsten uit de nulmeting in waarde en eenheid</a:t>
            </a:r>
          </a:p>
          <a:p>
            <a:pPr marL="514350" indent="-514350">
              <a:buFont typeface="+mj-lt"/>
              <a:buAutoNum type="arabicPeriod"/>
            </a:pPr>
            <a:endParaRPr lang="nl-NL" dirty="0"/>
          </a:p>
        </p:txBody>
      </p:sp>
    </p:spTree>
    <p:extLst>
      <p:ext uri="{BB962C8B-B14F-4D97-AF65-F5344CB8AC3E}">
        <p14:creationId xmlns:p14="http://schemas.microsoft.com/office/powerpoint/2010/main" val="3229282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5FE957C2CA7646A9640F1287A54432" ma:contentTypeVersion="6" ma:contentTypeDescription="Create a new document." ma:contentTypeScope="" ma:versionID="75b809c0a4b4fbc523b6d0f4582e7f3c">
  <xsd:schema xmlns:xsd="http://www.w3.org/2001/XMLSchema" xmlns:xs="http://www.w3.org/2001/XMLSchema" xmlns:p="http://schemas.microsoft.com/office/2006/metadata/properties" xmlns:ns2="8502c250-3fc1-418a-b0ae-573ed2add31c" xmlns:ns3="ee08a369-1f99-46e7-84a6-830c88119805" targetNamespace="http://schemas.microsoft.com/office/2006/metadata/properties" ma:root="true" ma:fieldsID="62e5eca76ad4fa8e7a68a4f3e76b1a92" ns2:_="" ns3:_="">
    <xsd:import namespace="8502c250-3fc1-418a-b0ae-573ed2add31c"/>
    <xsd:import namespace="ee08a369-1f99-46e7-84a6-830c881198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2c250-3fc1-418a-b0ae-573ed2add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8a369-1f99-46e7-84a6-830c8811980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B8B1D-27AB-4198-AFFC-AE695E804E58}">
  <ds:schemaRefs>
    <ds:schemaRef ds:uri="http://schemas.microsoft.com/sharepoint/v3/contenttype/forms"/>
  </ds:schemaRefs>
</ds:datastoreItem>
</file>

<file path=customXml/itemProps2.xml><?xml version="1.0" encoding="utf-8"?>
<ds:datastoreItem xmlns:ds="http://schemas.openxmlformats.org/officeDocument/2006/customXml" ds:itemID="{A4ACC4AD-8470-497B-A7D9-8DFCE94C537F}">
  <ds:schemaRefs>
    <ds:schemaRef ds:uri="http://schemas.microsoft.com/office/2006/documentManagement/types"/>
    <ds:schemaRef ds:uri="http://purl.org/dc/elements/1.1/"/>
    <ds:schemaRef ds:uri="http://schemas.microsoft.com/office/2006/metadata/properties"/>
    <ds:schemaRef ds:uri="http://purl.org/dc/terms/"/>
    <ds:schemaRef ds:uri="ee08a369-1f99-46e7-84a6-830c88119805"/>
    <ds:schemaRef ds:uri="http://www.w3.org/XML/1998/namespace"/>
    <ds:schemaRef ds:uri="http://purl.org/dc/dcmitype/"/>
    <ds:schemaRef ds:uri="http://schemas.openxmlformats.org/package/2006/metadata/core-properties"/>
    <ds:schemaRef ds:uri="http://schemas.microsoft.com/office/infopath/2007/PartnerControls"/>
    <ds:schemaRef ds:uri="8502c250-3fc1-418a-b0ae-573ed2add31c"/>
  </ds:schemaRefs>
</ds:datastoreItem>
</file>

<file path=customXml/itemProps3.xml><?xml version="1.0" encoding="utf-8"?>
<ds:datastoreItem xmlns:ds="http://schemas.openxmlformats.org/officeDocument/2006/customXml" ds:itemID="{362635F0-6154-4C98-A403-0AE5E4921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2c250-3fc1-418a-b0ae-573ed2add31c"/>
    <ds:schemaRef ds:uri="ee08a369-1f99-46e7-84a6-830c881198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On-screen Show (16:9)</PresentationFormat>
  <Paragraphs>89</Paragraphs>
  <Slides>28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Tahoma</vt:lpstr>
      <vt:lpstr>Custom Design</vt:lpstr>
      <vt:lpstr>Office Theme</vt:lpstr>
      <vt:lpstr>HANDLEIDING NULMETING</vt:lpstr>
      <vt:lpstr>INLEIDING ESTRAC/BUREN PROJECT</vt:lpstr>
      <vt:lpstr>Stap 1: Nieuwe methode voor het uitvoeren van een nulmeting</vt:lpstr>
      <vt:lpstr>Stap 2: Een nulmeting sessie (vandaag)</vt:lpstr>
      <vt:lpstr>Stap 3: Nulmeting uitvoeren voor het dorp Buren</vt:lpstr>
      <vt:lpstr>INLEIDING NULMETING</vt:lpstr>
      <vt:lpstr>In 4 stappen naar een nulmeting</vt:lpstr>
      <vt:lpstr>PowerPoint Presentation</vt:lpstr>
      <vt:lpstr>Resultaat van de 4 stappen </vt:lpstr>
      <vt:lpstr>PowerPoint Presentation</vt:lpstr>
      <vt:lpstr>STAP 1:</vt:lpstr>
      <vt:lpstr>Waarom een nulmeting</vt:lpstr>
      <vt:lpstr>STAP 2: </vt:lpstr>
      <vt:lpstr>Stap 2: kenmerken in een nulmeting</vt:lpstr>
      <vt:lpstr>Voorbeeld: Verhouding Module, Sub-Modules, kenmerk</vt:lpstr>
      <vt:lpstr>De drie modulen in de nulmeting</vt:lpstr>
      <vt:lpstr>De sub-modulen in de nulmeting</vt:lpstr>
      <vt:lpstr>De kenmerken in de nulmeting</vt:lpstr>
      <vt:lpstr>STAP 3: </vt:lpstr>
      <vt:lpstr>De drie meetmethodes</vt:lpstr>
      <vt:lpstr>Methodes linken aan de kenmerken</vt:lpstr>
      <vt:lpstr>STAP 4: </vt:lpstr>
      <vt:lpstr>Expressies</vt:lpstr>
      <vt:lpstr>Expressies per sub-module</vt:lpstr>
      <vt:lpstr>RESULTAAT </vt:lpstr>
      <vt:lpstr>PowerPoint Presentation</vt:lpstr>
      <vt:lpstr>PowerPoint Presentation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Pierie</dc:creator>
  <cp:lastModifiedBy>Pierie F, Frank</cp:lastModifiedBy>
  <cp:revision>37</cp:revision>
  <dcterms:created xsi:type="dcterms:W3CDTF">2006-08-16T00:00:00Z</dcterms:created>
  <dcterms:modified xsi:type="dcterms:W3CDTF">2025-05-31T13:25:35Z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0x010100AE5FE957C2CA7646A9640F1287A54432</vt:lpwstr>
  </property>
</Properties>
</file>