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670" r:id="rId6"/>
    <p:sldMasterId id="2147483672" r:id="rId7"/>
    <p:sldMasterId id="2147483667" r:id="rId8"/>
  </p:sldMasterIdLst>
  <p:notesMasterIdLst>
    <p:notesMasterId r:id="rId35"/>
  </p:notesMasterIdLst>
  <p:handoutMasterIdLst>
    <p:handoutMasterId r:id="rId36"/>
  </p:handoutMasterIdLst>
  <p:sldIdLst>
    <p:sldId id="867" r:id="rId9"/>
    <p:sldId id="865" r:id="rId10"/>
    <p:sldId id="617" r:id="rId11"/>
    <p:sldId id="614" r:id="rId12"/>
    <p:sldId id="616" r:id="rId13"/>
    <p:sldId id="866" r:id="rId14"/>
    <p:sldId id="882" r:id="rId15"/>
    <p:sldId id="840" r:id="rId16"/>
    <p:sldId id="809" r:id="rId17"/>
    <p:sldId id="878" r:id="rId18"/>
    <p:sldId id="879" r:id="rId19"/>
    <p:sldId id="845" r:id="rId20"/>
    <p:sldId id="880" r:id="rId21"/>
    <p:sldId id="876" r:id="rId22"/>
    <p:sldId id="881" r:id="rId23"/>
    <p:sldId id="847" r:id="rId24"/>
    <p:sldId id="848" r:id="rId25"/>
    <p:sldId id="844" r:id="rId26"/>
    <p:sldId id="868" r:id="rId27"/>
    <p:sldId id="864" r:id="rId28"/>
    <p:sldId id="855" r:id="rId29"/>
    <p:sldId id="856" r:id="rId30"/>
    <p:sldId id="877" r:id="rId31"/>
    <p:sldId id="859" r:id="rId32"/>
    <p:sldId id="857" r:id="rId33"/>
    <p:sldId id="798"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116"/>
    <a:srgbClr val="444444"/>
    <a:srgbClr val="4F81BD"/>
    <a:srgbClr val="BFBFBF"/>
    <a:srgbClr val="EE7F0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35206-C3DC-4163-8B21-70741CE73DB1}" v="45" dt="2025-03-21T15:27:09.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660"/>
  </p:normalViewPr>
  <p:slideViewPr>
    <p:cSldViewPr>
      <p:cViewPr varScale="1">
        <p:scale>
          <a:sx n="194" d="100"/>
          <a:sy n="194" d="100"/>
        </p:scale>
        <p:origin x="1026" y="156"/>
      </p:cViewPr>
      <p:guideLst>
        <p:guide orient="horz" pos="1620"/>
        <p:guide pos="2880"/>
      </p:guideLst>
    </p:cSldViewPr>
  </p:slideViewPr>
  <p:notesTextViewPr>
    <p:cViewPr>
      <p:scale>
        <a:sx n="3" d="2"/>
        <a:sy n="3" d="2"/>
      </p:scale>
      <p:origin x="0" y="0"/>
    </p:cViewPr>
  </p:notesTextViewPr>
  <p:notesViewPr>
    <p:cSldViewPr>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1667CA-9B3C-4514-B1D3-0AB8436B4439}" type="datetimeFigureOut">
              <a:rPr lang="nl-NL" smtClean="0"/>
              <a:t>31-5-2025</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863008-D61A-4387-9290-644E7438F280}" type="slidenum">
              <a:rPr lang="nl-NL" smtClean="0"/>
              <a:t>‹#›</a:t>
            </a:fld>
            <a:endParaRPr lang="nl-NL"/>
          </a:p>
        </p:txBody>
      </p:sp>
    </p:spTree>
    <p:extLst>
      <p:ext uri="{BB962C8B-B14F-4D97-AF65-F5344CB8AC3E}">
        <p14:creationId xmlns:p14="http://schemas.microsoft.com/office/powerpoint/2010/main" val="2639588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B3D9D-0775-4051-9C74-200AE08B8CEF}" type="datetimeFigureOut">
              <a:rPr lang="en-US" smtClean="0"/>
              <a:t>5/31/2025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AF15C-7DAB-488E-B3B8-AD29136D8539}" type="slidenum">
              <a:rPr lang="en-US" smtClean="0"/>
              <a:t>‹#›</a:t>
            </a:fld>
            <a:endParaRPr lang="en-US"/>
          </a:p>
        </p:txBody>
      </p:sp>
    </p:spTree>
    <p:extLst>
      <p:ext uri="{BB962C8B-B14F-4D97-AF65-F5344CB8AC3E}">
        <p14:creationId xmlns:p14="http://schemas.microsoft.com/office/powerpoint/2010/main" val="3802160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121"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459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hoek 6"/>
          <p:cNvSpPr/>
          <p:nvPr userDrawn="1"/>
        </p:nvSpPr>
        <p:spPr bwMode="auto">
          <a:xfrm>
            <a:off x="914400" y="2843848"/>
            <a:ext cx="7696200" cy="1731962"/>
          </a:xfrm>
          <a:prstGeom prst="rect">
            <a:avLst/>
          </a:prstGeom>
          <a:solidFill>
            <a:srgbClr val="F3711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sp>
        <p:nvSpPr>
          <p:cNvPr id="2" name="Title 1"/>
          <p:cNvSpPr>
            <a:spLocks noGrp="1"/>
          </p:cNvSpPr>
          <p:nvPr>
            <p:ph type="ctrTitle"/>
          </p:nvPr>
        </p:nvSpPr>
        <p:spPr>
          <a:xfrm>
            <a:off x="914400" y="3342323"/>
            <a:ext cx="7696200" cy="720725"/>
          </a:xfrm>
          <a:prstGeom prst="rect">
            <a:avLst/>
          </a:prstGeom>
        </p:spPr>
        <p:txBody>
          <a:bodyPr/>
          <a:lstStyle>
            <a:lvl1pPr algn="l">
              <a:defRPr b="1"/>
            </a:lvl1pPr>
          </a:lstStyle>
          <a:p>
            <a:r>
              <a:rPr lang="en-US" dirty="0"/>
              <a:t>Click to edit Master title style</a:t>
            </a:r>
            <a:endParaRPr lang="nl-NL" dirty="0"/>
          </a:p>
        </p:txBody>
      </p:sp>
      <p:sp>
        <p:nvSpPr>
          <p:cNvPr id="3" name="Subtitle 2"/>
          <p:cNvSpPr>
            <a:spLocks noGrp="1"/>
          </p:cNvSpPr>
          <p:nvPr>
            <p:ph type="subTitle" idx="1"/>
          </p:nvPr>
        </p:nvSpPr>
        <p:spPr>
          <a:xfrm>
            <a:off x="914400" y="4139248"/>
            <a:ext cx="7696200" cy="436562"/>
          </a:xfrm>
          <a:prstGeom prst="rect">
            <a:avLst/>
          </a:prstGeom>
        </p:spPr>
        <p:txBody>
          <a:bodyPr/>
          <a:lstStyle>
            <a:lvl1pPr marL="0" indent="0" algn="r">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nl-NL" dirty="0"/>
          </a:p>
        </p:txBody>
      </p:sp>
      <p:sp>
        <p:nvSpPr>
          <p:cNvPr id="18" name="Title 1"/>
          <p:cNvSpPr txBox="1">
            <a:spLocks/>
          </p:cNvSpPr>
          <p:nvPr userDrawn="1"/>
        </p:nvSpPr>
        <p:spPr>
          <a:xfrm>
            <a:off x="914400" y="2831149"/>
            <a:ext cx="4267200" cy="469900"/>
          </a:xfrm>
          <a:prstGeom prst="rect">
            <a:avLst/>
          </a:prstGeom>
        </p:spPr>
        <p:txBody>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2800" i="1" dirty="0">
                <a:solidFill>
                  <a:schemeClr val="bg1"/>
                </a:solidFill>
              </a:rPr>
              <a:t>Centre of Expertise - Energy</a:t>
            </a:r>
            <a:endParaRPr lang="nl-NL" sz="2800" i="1" dirty="0">
              <a:solidFill>
                <a:schemeClr val="bg1"/>
              </a:solidFill>
            </a:endParaRPr>
          </a:p>
        </p:txBody>
      </p:sp>
    </p:spTree>
    <p:extLst>
      <p:ext uri="{BB962C8B-B14F-4D97-AF65-F5344CB8AC3E}">
        <p14:creationId xmlns:p14="http://schemas.microsoft.com/office/powerpoint/2010/main" val="211751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2400" y="1151335"/>
            <a:ext cx="43449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1631156"/>
            <a:ext cx="4344988" cy="30741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3465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346574" cy="30741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5/31/2025</a:t>
            </a:fld>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5/31/2025</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5/31/2025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45648" y="645590"/>
            <a:ext cx="7786800" cy="486000"/>
          </a:xfrm>
          <a:prstGeom prst="rect">
            <a:avLst/>
          </a:prstGeom>
        </p:spPr>
        <p:txBody>
          <a:bodyPr anchor="b" anchorCtr="0">
            <a:noAutofit/>
          </a:bodyPr>
          <a:lstStyle>
            <a:lvl1pPr algn="l">
              <a:defRPr sz="3000" b="1" baseline="0">
                <a:solidFill>
                  <a:srgbClr val="EE7F00"/>
                </a:solidFill>
                <a:latin typeface="Arial"/>
                <a:cs typeface="Arial"/>
              </a:defRPr>
            </a:lvl1pPr>
          </a:lstStyle>
          <a:p>
            <a:r>
              <a:rPr lang="nl-NL"/>
              <a:t>Click </a:t>
            </a:r>
            <a:r>
              <a:rPr lang="nl-NL" err="1"/>
              <a:t>to</a:t>
            </a:r>
            <a:r>
              <a:rPr lang="nl-NL"/>
              <a:t> </a:t>
            </a:r>
            <a:r>
              <a:rPr lang="nl-NL" err="1"/>
              <a:t>edit</a:t>
            </a:r>
            <a:r>
              <a:rPr lang="nl-NL"/>
              <a:t> the </a:t>
            </a:r>
            <a:r>
              <a:rPr lang="nl-NL" err="1"/>
              <a:t>title</a:t>
            </a:r>
            <a:r>
              <a:rPr lang="nl-NL"/>
              <a:t> of </a:t>
            </a:r>
            <a:r>
              <a:rPr lang="nl-NL" err="1"/>
              <a:t>this</a:t>
            </a:r>
            <a:r>
              <a:rPr lang="nl-NL"/>
              <a:t> slide</a:t>
            </a:r>
          </a:p>
        </p:txBody>
      </p:sp>
      <p:sp>
        <p:nvSpPr>
          <p:cNvPr id="3" name="Tijdelijke aanduiding voor inhoud 2"/>
          <p:cNvSpPr>
            <a:spLocks noGrp="1"/>
          </p:cNvSpPr>
          <p:nvPr>
            <p:ph idx="1" hasCustomPrompt="1"/>
          </p:nvPr>
        </p:nvSpPr>
        <p:spPr>
          <a:xfrm>
            <a:off x="745648" y="1544400"/>
            <a:ext cx="7858800" cy="3079578"/>
          </a:xfrm>
          <a:prstGeom prst="rect">
            <a:avLst/>
          </a:prstGeom>
        </p:spPr>
        <p:txBody>
          <a:bodyPr>
            <a:normAutofit/>
          </a:bodyPr>
          <a:lstStyle>
            <a:lvl1pPr marL="342900" indent="-342900">
              <a:buClrTx/>
              <a:buFont typeface="Arial"/>
              <a:buChar char="•"/>
              <a:defRPr sz="1800">
                <a:solidFill>
                  <a:srgbClr val="444444"/>
                </a:solidFill>
                <a:latin typeface="Arial"/>
                <a:cs typeface="Arial"/>
              </a:defRPr>
            </a:lvl1pPr>
            <a:lvl2pPr>
              <a:buClrTx/>
              <a:defRPr sz="1800">
                <a:solidFill>
                  <a:srgbClr val="444444"/>
                </a:solidFill>
                <a:latin typeface="Arial"/>
                <a:cs typeface="Arial"/>
              </a:defRPr>
            </a:lvl2pPr>
            <a:lvl3pPr>
              <a:buClrTx/>
              <a:defRPr sz="1800" baseline="0">
                <a:solidFill>
                  <a:srgbClr val="444444"/>
                </a:solidFill>
                <a:latin typeface="Arial"/>
                <a:cs typeface="Arial"/>
              </a:defRPr>
            </a:lvl3pPr>
            <a:lvl4pPr>
              <a:buClrTx/>
              <a:defRPr sz="1800">
                <a:solidFill>
                  <a:srgbClr val="444444"/>
                </a:solidFill>
                <a:latin typeface="Arial"/>
                <a:cs typeface="Arial"/>
              </a:defRPr>
            </a:lvl4pPr>
            <a:lvl5pPr>
              <a:buClrTx/>
              <a:defRPr sz="1800">
                <a:solidFill>
                  <a:srgbClr val="444444"/>
                </a:solidFill>
                <a:latin typeface="Arial"/>
                <a:cs typeface="Arial"/>
              </a:defRPr>
            </a:lvl5pPr>
          </a:lstStyle>
          <a:p>
            <a:pPr lvl="0"/>
            <a:r>
              <a:rPr lang="nl-NL"/>
              <a:t>Click </a:t>
            </a:r>
            <a:r>
              <a:rPr lang="nl-NL" err="1"/>
              <a:t>to</a:t>
            </a:r>
            <a:r>
              <a:rPr lang="nl-NL"/>
              <a:t> </a:t>
            </a:r>
            <a:r>
              <a:rPr lang="nl-NL" err="1"/>
              <a:t>edit</a:t>
            </a:r>
            <a:r>
              <a:rPr lang="nl-NL"/>
              <a:t> the </a:t>
            </a:r>
            <a:r>
              <a:rPr lang="nl-NL" err="1"/>
              <a:t>text</a:t>
            </a:r>
            <a:r>
              <a:rPr lang="nl-NL"/>
              <a:t> of </a:t>
            </a:r>
            <a:r>
              <a:rPr lang="nl-NL" err="1"/>
              <a:t>this</a:t>
            </a:r>
            <a:r>
              <a:rPr lang="nl-NL"/>
              <a:t> slide</a:t>
            </a:r>
          </a:p>
          <a:p>
            <a:pPr lvl="1"/>
            <a:r>
              <a:rPr lang="nl-NL"/>
              <a:t>Second level</a:t>
            </a:r>
          </a:p>
          <a:p>
            <a:pPr lvl="2"/>
            <a:r>
              <a:rPr lang="nl-NL" err="1"/>
              <a:t>Third</a:t>
            </a:r>
            <a:r>
              <a:rPr lang="nl-NL"/>
              <a:t> level</a:t>
            </a:r>
          </a:p>
          <a:p>
            <a:pPr lvl="3"/>
            <a:r>
              <a:rPr lang="nl-NL" err="1"/>
              <a:t>Fourth</a:t>
            </a:r>
            <a:r>
              <a:rPr lang="nl-NL"/>
              <a:t> level</a:t>
            </a:r>
          </a:p>
          <a:p>
            <a:pPr lvl="4"/>
            <a:r>
              <a:rPr lang="nl-NL" err="1"/>
              <a:t>Fitfh</a:t>
            </a:r>
            <a:r>
              <a:rPr lang="nl-NL"/>
              <a:t> level</a:t>
            </a:r>
          </a:p>
        </p:txBody>
      </p:sp>
      <p:sp>
        <p:nvSpPr>
          <p:cNvPr id="12" name="Tijdelijke aanduiding voor tekst 11"/>
          <p:cNvSpPr>
            <a:spLocks noGrp="1"/>
          </p:cNvSpPr>
          <p:nvPr>
            <p:ph type="body" sz="quarter" idx="13" hasCustomPrompt="1"/>
          </p:nvPr>
        </p:nvSpPr>
        <p:spPr>
          <a:xfrm>
            <a:off x="746168" y="1136883"/>
            <a:ext cx="7786800" cy="270000"/>
          </a:xfrm>
          <a:prstGeom prst="rect">
            <a:avLst/>
          </a:prstGeom>
        </p:spPr>
        <p:txBody>
          <a:bodyPr>
            <a:noAutofit/>
          </a:bodyPr>
          <a:lstStyle>
            <a:lvl1pPr marL="0" indent="0">
              <a:buNone/>
              <a:defRPr sz="1800" b="1" baseline="0"/>
            </a:lvl1pPr>
          </a:lstStyle>
          <a:p>
            <a:pPr lvl="0"/>
            <a:r>
              <a:rPr lang="nl-NL" err="1"/>
              <a:t>Subtitle</a:t>
            </a:r>
            <a:r>
              <a:rPr lang="nl-NL"/>
              <a:t> or </a:t>
            </a:r>
            <a:r>
              <a:rPr lang="nl-NL" err="1"/>
              <a:t>other</a:t>
            </a:r>
            <a:r>
              <a:rPr lang="nl-NL"/>
              <a:t> </a:t>
            </a:r>
            <a:r>
              <a:rPr lang="nl-NL" err="1"/>
              <a:t>explanations</a:t>
            </a:r>
            <a:endParaRPr lang="nl-NL"/>
          </a:p>
        </p:txBody>
      </p:sp>
    </p:spTree>
    <p:extLst>
      <p:ext uri="{BB962C8B-B14F-4D97-AF65-F5344CB8AC3E}">
        <p14:creationId xmlns:p14="http://schemas.microsoft.com/office/powerpoint/2010/main" val="2312074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6" name="Rechthoek 6"/>
          <p:cNvSpPr/>
          <p:nvPr userDrawn="1"/>
        </p:nvSpPr>
        <p:spPr bwMode="auto">
          <a:xfrm>
            <a:off x="914400" y="2843848"/>
            <a:ext cx="7696200" cy="1731962"/>
          </a:xfrm>
          <a:prstGeom prst="rect">
            <a:avLst/>
          </a:prstGeom>
          <a:solidFill>
            <a:srgbClr val="F3711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sp>
        <p:nvSpPr>
          <p:cNvPr id="17" name="Title 1"/>
          <p:cNvSpPr>
            <a:spLocks noGrp="1"/>
          </p:cNvSpPr>
          <p:nvPr>
            <p:ph type="ctrTitle"/>
          </p:nvPr>
        </p:nvSpPr>
        <p:spPr>
          <a:xfrm>
            <a:off x="914400" y="3342323"/>
            <a:ext cx="7696200" cy="720725"/>
          </a:xfrm>
          <a:prstGeom prst="rect">
            <a:avLst/>
          </a:prstGeom>
        </p:spPr>
        <p:txBody>
          <a:bodyPr/>
          <a:lstStyle>
            <a:lvl1pPr algn="l">
              <a:defRPr b="1">
                <a:solidFill>
                  <a:schemeClr val="bg1"/>
                </a:solidFill>
              </a:defRPr>
            </a:lvl1pPr>
          </a:lstStyle>
          <a:p>
            <a:r>
              <a:rPr lang="en-US" dirty="0"/>
              <a:t>Click to edit Master title style</a:t>
            </a:r>
            <a:endParaRPr lang="nl-NL" dirty="0"/>
          </a:p>
        </p:txBody>
      </p:sp>
      <p:sp>
        <p:nvSpPr>
          <p:cNvPr id="18" name="Subtitle 2"/>
          <p:cNvSpPr>
            <a:spLocks noGrp="1"/>
          </p:cNvSpPr>
          <p:nvPr>
            <p:ph type="subTitle" idx="1"/>
          </p:nvPr>
        </p:nvSpPr>
        <p:spPr>
          <a:xfrm>
            <a:off x="914400" y="4139248"/>
            <a:ext cx="7696200" cy="436562"/>
          </a:xfrm>
          <a:prstGeom prst="rect">
            <a:avLst/>
          </a:prstGeom>
        </p:spPr>
        <p:txBody>
          <a:bodyPr/>
          <a:lstStyle>
            <a:lvl1pPr marL="0" indent="0" algn="r">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nl-NL" dirty="0"/>
          </a:p>
        </p:txBody>
      </p:sp>
      <p:sp>
        <p:nvSpPr>
          <p:cNvPr id="19" name="Title 1"/>
          <p:cNvSpPr txBox="1">
            <a:spLocks/>
          </p:cNvSpPr>
          <p:nvPr userDrawn="1"/>
        </p:nvSpPr>
        <p:spPr>
          <a:xfrm>
            <a:off x="914400" y="2831149"/>
            <a:ext cx="4267200" cy="469900"/>
          </a:xfrm>
          <a:prstGeom prst="rect">
            <a:avLst/>
          </a:prstGeom>
        </p:spPr>
        <p:txBody>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2800" i="1" dirty="0">
                <a:solidFill>
                  <a:schemeClr val="bg1"/>
                </a:solidFill>
              </a:rPr>
              <a:t>Centre of Expertise - Energy</a:t>
            </a:r>
            <a:endParaRPr lang="nl-NL" sz="2800" i="1" dirty="0">
              <a:solidFill>
                <a:schemeClr val="bg1"/>
              </a:solidFill>
            </a:endParaRPr>
          </a:p>
        </p:txBody>
      </p:sp>
      <p:sp>
        <p:nvSpPr>
          <p:cNvPr id="4" name="Picture Placeholder 3">
            <a:extLst>
              <a:ext uri="{FF2B5EF4-FFF2-40B4-BE49-F238E27FC236}">
                <a16:creationId xmlns:a16="http://schemas.microsoft.com/office/drawing/2014/main" id="{7AD90950-1274-7B43-751B-BD221988D051}"/>
              </a:ext>
            </a:extLst>
          </p:cNvPr>
          <p:cNvSpPr>
            <a:spLocks noGrp="1"/>
          </p:cNvSpPr>
          <p:nvPr>
            <p:ph type="pic" sz="quarter" idx="10"/>
          </p:nvPr>
        </p:nvSpPr>
        <p:spPr>
          <a:xfrm>
            <a:off x="0" y="0"/>
            <a:ext cx="9144000" cy="4857750"/>
          </a:xfrm>
        </p:spPr>
        <p:txBody>
          <a:bodyPr/>
          <a:lstStyle/>
          <a:p>
            <a:endParaRPr lang="en-NL"/>
          </a:p>
        </p:txBody>
      </p:sp>
    </p:spTree>
    <p:extLst>
      <p:ext uri="{BB962C8B-B14F-4D97-AF65-F5344CB8AC3E}">
        <p14:creationId xmlns:p14="http://schemas.microsoft.com/office/powerpoint/2010/main" val="3714037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 en objec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6424" y="3245223"/>
            <a:ext cx="7560448" cy="649512"/>
          </a:xfrm>
          <a:prstGeom prst="rect">
            <a:avLst/>
          </a:prstGeom>
        </p:spPr>
        <p:txBody>
          <a:bodyPr lIns="0" tIns="0" rIns="0" bIns="0" anchor="b" anchorCtr="0">
            <a:noAutofit/>
          </a:bodyPr>
          <a:lstStyle>
            <a:lvl1pPr algn="l">
              <a:lnSpc>
                <a:spcPts val="2400"/>
              </a:lnSpc>
              <a:defRPr sz="2400" b="1" baseline="0">
                <a:solidFill>
                  <a:schemeClr val="bg1"/>
                </a:solidFill>
                <a:latin typeface="Arial"/>
                <a:cs typeface="Arial"/>
              </a:defRPr>
            </a:lvl1pPr>
          </a:lstStyle>
          <a:p>
            <a:r>
              <a:rPr lang="nl-NL"/>
              <a:t>Click </a:t>
            </a:r>
            <a:r>
              <a:rPr lang="nl-NL" err="1"/>
              <a:t>to</a:t>
            </a:r>
            <a:r>
              <a:rPr lang="nl-NL"/>
              <a:t> </a:t>
            </a:r>
            <a:r>
              <a:rPr lang="nl-NL" err="1"/>
              <a:t>edit</a:t>
            </a:r>
            <a:r>
              <a:rPr lang="nl-NL"/>
              <a:t> a </a:t>
            </a:r>
            <a:r>
              <a:rPr lang="nl-NL" err="1"/>
              <a:t>title</a:t>
            </a:r>
            <a:r>
              <a:rPr lang="nl-NL"/>
              <a:t>, Hanze University of </a:t>
            </a:r>
            <a:r>
              <a:rPr lang="nl-NL" err="1"/>
              <a:t>Applied</a:t>
            </a:r>
            <a:r>
              <a:rPr lang="nl-NL"/>
              <a:t> Sciences Groningen</a:t>
            </a:r>
          </a:p>
        </p:txBody>
      </p:sp>
      <p:sp>
        <p:nvSpPr>
          <p:cNvPr id="12" name="Tijdelijke aanduiding voor tekst 11"/>
          <p:cNvSpPr>
            <a:spLocks noGrp="1"/>
          </p:cNvSpPr>
          <p:nvPr>
            <p:ph type="body" sz="quarter" idx="13" hasCustomPrompt="1"/>
          </p:nvPr>
        </p:nvSpPr>
        <p:spPr>
          <a:xfrm>
            <a:off x="1146424" y="3919311"/>
            <a:ext cx="7560840" cy="191449"/>
          </a:xfrm>
          <a:prstGeom prst="rect">
            <a:avLst/>
          </a:prstGeom>
        </p:spPr>
        <p:txBody>
          <a:bodyPr lIns="0" tIns="0" rIns="0" bIns="0">
            <a:noAutofit/>
          </a:bodyPr>
          <a:lstStyle>
            <a:lvl1pPr marL="0" indent="0">
              <a:buNone/>
              <a:defRPr sz="1600" b="1" baseline="0"/>
            </a:lvl1pPr>
          </a:lstStyle>
          <a:p>
            <a:pPr lvl="0"/>
            <a:r>
              <a:rPr lang="nl-NL" err="1"/>
              <a:t>Subtitle</a:t>
            </a:r>
            <a:r>
              <a:rPr lang="nl-NL"/>
              <a:t> or </a:t>
            </a:r>
            <a:r>
              <a:rPr lang="nl-NL" err="1"/>
              <a:t>other</a:t>
            </a:r>
            <a:r>
              <a:rPr lang="nl-NL"/>
              <a:t> </a:t>
            </a:r>
            <a:r>
              <a:rPr lang="nl-NL" err="1"/>
              <a:t>text</a:t>
            </a:r>
            <a:endParaRPr lang="nl-NL"/>
          </a:p>
        </p:txBody>
      </p:sp>
      <p:pic>
        <p:nvPicPr>
          <p:cNvPr id="4" name="Afbeelding 3">
            <a:extLst>
              <a:ext uri="{FF2B5EF4-FFF2-40B4-BE49-F238E27FC236}">
                <a16:creationId xmlns:a16="http://schemas.microsoft.com/office/drawing/2014/main" id="{A288A8E8-BE3C-1E44-89DD-5A9DC1889CA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17251" y="375696"/>
            <a:ext cx="2354571" cy="650310"/>
          </a:xfrm>
          <a:prstGeom prst="rect">
            <a:avLst/>
          </a:prstGeom>
        </p:spPr>
      </p:pic>
    </p:spTree>
    <p:extLst>
      <p:ext uri="{BB962C8B-B14F-4D97-AF65-F5344CB8AC3E}">
        <p14:creationId xmlns:p14="http://schemas.microsoft.com/office/powerpoint/2010/main" val="72708436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3" descr="D:\OneDrive\1 PhD\5 SIM-GROUP\WE-ENERGY\1) We-Energy Game\3) We-Energy Pictures\Pictures We-Energy game\DSC_0260.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0007"/>
            <a:ext cx="9144000" cy="4625817"/>
          </a:xfrm>
          <a:prstGeom prst="rect">
            <a:avLst/>
          </a:prstGeom>
          <a:noFill/>
          <a:extLst>
            <a:ext uri="{909E8E84-426E-40DD-AFC4-6F175D3DCCD1}">
              <a14:hiddenFill xmlns:a14="http://schemas.microsoft.com/office/drawing/2010/main">
                <a:solidFill>
                  <a:srgbClr val="FFFFFF"/>
                </a:solidFill>
              </a14:hiddenFill>
            </a:ext>
          </a:extLst>
        </p:spPr>
      </p:pic>
      <p:sp>
        <p:nvSpPr>
          <p:cNvPr id="16" name="Rechthoek 6"/>
          <p:cNvSpPr/>
          <p:nvPr userDrawn="1"/>
        </p:nvSpPr>
        <p:spPr bwMode="auto">
          <a:xfrm>
            <a:off x="914400" y="2843848"/>
            <a:ext cx="7696200" cy="1731962"/>
          </a:xfrm>
          <a:prstGeom prst="rect">
            <a:avLst/>
          </a:prstGeom>
          <a:solidFill>
            <a:srgbClr val="F3711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sp>
        <p:nvSpPr>
          <p:cNvPr id="17" name="Title 1"/>
          <p:cNvSpPr>
            <a:spLocks noGrp="1"/>
          </p:cNvSpPr>
          <p:nvPr>
            <p:ph type="ctrTitle"/>
          </p:nvPr>
        </p:nvSpPr>
        <p:spPr>
          <a:xfrm>
            <a:off x="914400" y="3342323"/>
            <a:ext cx="7696200" cy="720725"/>
          </a:xfrm>
          <a:prstGeom prst="rect">
            <a:avLst/>
          </a:prstGeom>
        </p:spPr>
        <p:txBody>
          <a:bodyPr/>
          <a:lstStyle>
            <a:lvl1pPr algn="l">
              <a:defRPr b="1"/>
            </a:lvl1pPr>
          </a:lstStyle>
          <a:p>
            <a:r>
              <a:rPr lang="en-US" dirty="0"/>
              <a:t>Click to edit Master title style</a:t>
            </a:r>
            <a:endParaRPr lang="nl-NL" dirty="0"/>
          </a:p>
        </p:txBody>
      </p:sp>
      <p:sp>
        <p:nvSpPr>
          <p:cNvPr id="18" name="Subtitle 2"/>
          <p:cNvSpPr>
            <a:spLocks noGrp="1"/>
          </p:cNvSpPr>
          <p:nvPr>
            <p:ph type="subTitle" idx="1"/>
          </p:nvPr>
        </p:nvSpPr>
        <p:spPr>
          <a:xfrm>
            <a:off x="914400" y="4139248"/>
            <a:ext cx="7696200" cy="436562"/>
          </a:xfrm>
          <a:prstGeom prst="rect">
            <a:avLst/>
          </a:prstGeom>
        </p:spPr>
        <p:txBody>
          <a:bodyPr/>
          <a:lstStyle>
            <a:lvl1pPr marL="0" indent="0" algn="r">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nl-NL" dirty="0"/>
          </a:p>
        </p:txBody>
      </p:sp>
      <p:sp>
        <p:nvSpPr>
          <p:cNvPr id="19" name="Title 1"/>
          <p:cNvSpPr txBox="1">
            <a:spLocks/>
          </p:cNvSpPr>
          <p:nvPr userDrawn="1"/>
        </p:nvSpPr>
        <p:spPr>
          <a:xfrm>
            <a:off x="914400" y="2831149"/>
            <a:ext cx="4267200" cy="469900"/>
          </a:xfrm>
          <a:prstGeom prst="rect">
            <a:avLst/>
          </a:prstGeom>
        </p:spPr>
        <p:txBody>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2800" i="1" dirty="0">
                <a:solidFill>
                  <a:schemeClr val="bg1"/>
                </a:solidFill>
              </a:rPr>
              <a:t>Centre of Expertise - Energy</a:t>
            </a:r>
            <a:endParaRPr lang="nl-NL" sz="2800" i="1" dirty="0">
              <a:solidFill>
                <a:schemeClr val="bg1"/>
              </a:solidFill>
            </a:endParaRPr>
          </a:p>
        </p:txBody>
      </p:sp>
    </p:spTree>
    <p:extLst>
      <p:ext uri="{BB962C8B-B14F-4D97-AF65-F5344CB8AC3E}">
        <p14:creationId xmlns:p14="http://schemas.microsoft.com/office/powerpoint/2010/main" val="1523305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745648" y="575100"/>
            <a:ext cx="3538320" cy="2320686"/>
          </a:xfrm>
          <a:prstGeom prst="rect">
            <a:avLst/>
          </a:prstGeom>
        </p:spPr>
        <p:txBody>
          <a:bodyPr lIns="0" tIns="0" rIns="0" bIns="0">
            <a:noAutofit/>
          </a:bodyPr>
          <a:lstStyle>
            <a:lvl1pPr algn="l">
              <a:defRPr sz="3600" b="1">
                <a:solidFill>
                  <a:srgbClr val="EE7F00"/>
                </a:solidFill>
                <a:latin typeface="Arial"/>
                <a:cs typeface="Arial"/>
              </a:defRPr>
            </a:lvl1pPr>
          </a:lstStyle>
          <a:p>
            <a:r>
              <a:rPr lang="nl-NL" dirty="0"/>
              <a:t>Bumperslide</a:t>
            </a:r>
            <a:br>
              <a:rPr lang="nl-NL" dirty="0"/>
            </a:br>
            <a:r>
              <a:rPr lang="nl-NL" dirty="0"/>
              <a:t>(max. 3 </a:t>
            </a:r>
            <a:r>
              <a:rPr lang="nl-NL" dirty="0" err="1"/>
              <a:t>lines</a:t>
            </a:r>
            <a:r>
              <a:rPr lang="nl-NL" dirty="0"/>
              <a:t>)</a:t>
            </a:r>
          </a:p>
        </p:txBody>
      </p:sp>
      <p:sp>
        <p:nvSpPr>
          <p:cNvPr id="12" name="Tijdelijke aanduiding voor inhoud 2"/>
          <p:cNvSpPr>
            <a:spLocks noGrp="1"/>
          </p:cNvSpPr>
          <p:nvPr>
            <p:ph idx="1" hasCustomPrompt="1"/>
          </p:nvPr>
        </p:nvSpPr>
        <p:spPr>
          <a:xfrm>
            <a:off x="745648" y="3057804"/>
            <a:ext cx="3538320" cy="1566174"/>
          </a:xfrm>
          <a:prstGeom prst="rect">
            <a:avLst/>
          </a:prstGeom>
        </p:spPr>
        <p:txBody>
          <a:bodyPr lIns="0" tIns="0" rIns="0" bIns="0">
            <a:noAutofit/>
          </a:bodyPr>
          <a:lstStyle>
            <a:lvl1pPr marL="342900" indent="-342900">
              <a:buFont typeface="Arial"/>
              <a:buChar char="•"/>
              <a:defRPr sz="1800">
                <a:solidFill>
                  <a:schemeClr val="bg1"/>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Tree>
    <p:extLst>
      <p:ext uri="{BB962C8B-B14F-4D97-AF65-F5344CB8AC3E}">
        <p14:creationId xmlns:p14="http://schemas.microsoft.com/office/powerpoint/2010/main" val="2023357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9D484C6-63F5-0E4A-897A-6A786CCF0F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16720" y="4781922"/>
            <a:ext cx="2151026" cy="122566"/>
          </a:xfrm>
          <a:prstGeom prst="rect">
            <a:avLst/>
          </a:prstGeom>
        </p:spPr>
      </p:pic>
      <p:sp>
        <p:nvSpPr>
          <p:cNvPr id="12" name="Vrije vorm 11">
            <a:extLst>
              <a:ext uri="{FF2B5EF4-FFF2-40B4-BE49-F238E27FC236}">
                <a16:creationId xmlns:a16="http://schemas.microsoft.com/office/drawing/2014/main" id="{7CFF6778-17AE-DA49-98CC-ADAE78492935}"/>
              </a:ext>
            </a:extLst>
          </p:cNvPr>
          <p:cNvSpPr/>
          <p:nvPr userDrawn="1"/>
        </p:nvSpPr>
        <p:spPr>
          <a:xfrm>
            <a:off x="4716721" y="552348"/>
            <a:ext cx="656747" cy="4003759"/>
          </a:xfrm>
          <a:custGeom>
            <a:avLst/>
            <a:gdLst>
              <a:gd name="connsiteX0" fmla="*/ 0 w 875663"/>
              <a:gd name="connsiteY0" fmla="*/ 0 h 5338345"/>
              <a:gd name="connsiteX1" fmla="*/ 875663 w 875663"/>
              <a:gd name="connsiteY1" fmla="*/ 0 h 5338345"/>
              <a:gd name="connsiteX2" fmla="*/ 875663 w 875663"/>
              <a:gd name="connsiteY2" fmla="*/ 150312 h 5338345"/>
              <a:gd name="connsiteX3" fmla="*/ 146986 w 875663"/>
              <a:gd name="connsiteY3" fmla="*/ 150312 h 5338345"/>
              <a:gd name="connsiteX4" fmla="*/ 146986 w 875663"/>
              <a:gd name="connsiteY4" fmla="*/ 5188033 h 5338345"/>
              <a:gd name="connsiteX5" fmla="*/ 875663 w 875663"/>
              <a:gd name="connsiteY5" fmla="*/ 5188033 h 5338345"/>
              <a:gd name="connsiteX6" fmla="*/ 875663 w 875663"/>
              <a:gd name="connsiteY6" fmla="*/ 5338345 h 5338345"/>
              <a:gd name="connsiteX7" fmla="*/ 0 w 875663"/>
              <a:gd name="connsiteY7" fmla="*/ 5338345 h 5338345"/>
              <a:gd name="connsiteX8" fmla="*/ 0 w 875663"/>
              <a:gd name="connsiteY8" fmla="*/ 5188033 h 5338345"/>
              <a:gd name="connsiteX9" fmla="*/ 1 w 875663"/>
              <a:gd name="connsiteY9" fmla="*/ 5188033 h 5338345"/>
              <a:gd name="connsiteX10" fmla="*/ 1 w 875663"/>
              <a:gd name="connsiteY10" fmla="*/ 150312 h 5338345"/>
              <a:gd name="connsiteX11" fmla="*/ 0 w 875663"/>
              <a:gd name="connsiteY11" fmla="*/ 150312 h 533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663" h="5338345">
                <a:moveTo>
                  <a:pt x="0" y="0"/>
                </a:moveTo>
                <a:lnTo>
                  <a:pt x="875663" y="0"/>
                </a:lnTo>
                <a:lnTo>
                  <a:pt x="875663" y="150312"/>
                </a:lnTo>
                <a:lnTo>
                  <a:pt x="146986" y="150312"/>
                </a:lnTo>
                <a:lnTo>
                  <a:pt x="146986" y="5188033"/>
                </a:lnTo>
                <a:lnTo>
                  <a:pt x="875663" y="5188033"/>
                </a:lnTo>
                <a:lnTo>
                  <a:pt x="875663" y="5338345"/>
                </a:lnTo>
                <a:lnTo>
                  <a:pt x="0" y="5338345"/>
                </a:lnTo>
                <a:lnTo>
                  <a:pt x="0" y="5188033"/>
                </a:lnTo>
                <a:lnTo>
                  <a:pt x="1" y="5188033"/>
                </a:lnTo>
                <a:lnTo>
                  <a:pt x="1" y="150312"/>
                </a:lnTo>
                <a:lnTo>
                  <a:pt x="0" y="1503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p>
        </p:txBody>
      </p:sp>
      <p:sp>
        <p:nvSpPr>
          <p:cNvPr id="13" name="Vrije vorm 12">
            <a:extLst>
              <a:ext uri="{FF2B5EF4-FFF2-40B4-BE49-F238E27FC236}">
                <a16:creationId xmlns:a16="http://schemas.microsoft.com/office/drawing/2014/main" id="{21171CEC-C4FA-E94B-80C0-8E96BAC9C092}"/>
              </a:ext>
            </a:extLst>
          </p:cNvPr>
          <p:cNvSpPr/>
          <p:nvPr userDrawn="1"/>
        </p:nvSpPr>
        <p:spPr>
          <a:xfrm flipH="1">
            <a:off x="7691725" y="552348"/>
            <a:ext cx="656747" cy="4003759"/>
          </a:xfrm>
          <a:custGeom>
            <a:avLst/>
            <a:gdLst>
              <a:gd name="connsiteX0" fmla="*/ 0 w 875663"/>
              <a:gd name="connsiteY0" fmla="*/ 0 h 5338345"/>
              <a:gd name="connsiteX1" fmla="*/ 875663 w 875663"/>
              <a:gd name="connsiteY1" fmla="*/ 0 h 5338345"/>
              <a:gd name="connsiteX2" fmla="*/ 875663 w 875663"/>
              <a:gd name="connsiteY2" fmla="*/ 150312 h 5338345"/>
              <a:gd name="connsiteX3" fmla="*/ 146986 w 875663"/>
              <a:gd name="connsiteY3" fmla="*/ 150312 h 5338345"/>
              <a:gd name="connsiteX4" fmla="*/ 146986 w 875663"/>
              <a:gd name="connsiteY4" fmla="*/ 5188033 h 5338345"/>
              <a:gd name="connsiteX5" fmla="*/ 875663 w 875663"/>
              <a:gd name="connsiteY5" fmla="*/ 5188033 h 5338345"/>
              <a:gd name="connsiteX6" fmla="*/ 875663 w 875663"/>
              <a:gd name="connsiteY6" fmla="*/ 5338345 h 5338345"/>
              <a:gd name="connsiteX7" fmla="*/ 0 w 875663"/>
              <a:gd name="connsiteY7" fmla="*/ 5338345 h 5338345"/>
              <a:gd name="connsiteX8" fmla="*/ 0 w 875663"/>
              <a:gd name="connsiteY8" fmla="*/ 5188033 h 5338345"/>
              <a:gd name="connsiteX9" fmla="*/ 1 w 875663"/>
              <a:gd name="connsiteY9" fmla="*/ 5188033 h 5338345"/>
              <a:gd name="connsiteX10" fmla="*/ 1 w 875663"/>
              <a:gd name="connsiteY10" fmla="*/ 150312 h 5338345"/>
              <a:gd name="connsiteX11" fmla="*/ 0 w 875663"/>
              <a:gd name="connsiteY11" fmla="*/ 150312 h 533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663" h="5338345">
                <a:moveTo>
                  <a:pt x="0" y="0"/>
                </a:moveTo>
                <a:lnTo>
                  <a:pt x="875663" y="0"/>
                </a:lnTo>
                <a:lnTo>
                  <a:pt x="875663" y="150312"/>
                </a:lnTo>
                <a:lnTo>
                  <a:pt x="146986" y="150312"/>
                </a:lnTo>
                <a:lnTo>
                  <a:pt x="146986" y="5188033"/>
                </a:lnTo>
                <a:lnTo>
                  <a:pt x="875663" y="5188033"/>
                </a:lnTo>
                <a:lnTo>
                  <a:pt x="875663" y="5338345"/>
                </a:lnTo>
                <a:lnTo>
                  <a:pt x="0" y="5338345"/>
                </a:lnTo>
                <a:lnTo>
                  <a:pt x="0" y="5188033"/>
                </a:lnTo>
                <a:lnTo>
                  <a:pt x="1" y="5188033"/>
                </a:lnTo>
                <a:lnTo>
                  <a:pt x="1" y="150312"/>
                </a:lnTo>
                <a:lnTo>
                  <a:pt x="0" y="1503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p>
        </p:txBody>
      </p:sp>
      <p:sp>
        <p:nvSpPr>
          <p:cNvPr id="14" name="Titel 23">
            <a:extLst>
              <a:ext uri="{FF2B5EF4-FFF2-40B4-BE49-F238E27FC236}">
                <a16:creationId xmlns:a16="http://schemas.microsoft.com/office/drawing/2014/main" id="{7A3862EF-CDC4-5D42-AC93-1CDF5C8B62F4}"/>
              </a:ext>
            </a:extLst>
          </p:cNvPr>
          <p:cNvSpPr>
            <a:spLocks noGrp="1"/>
          </p:cNvSpPr>
          <p:nvPr>
            <p:ph type="title" hasCustomPrompt="1"/>
          </p:nvPr>
        </p:nvSpPr>
        <p:spPr>
          <a:xfrm>
            <a:off x="5046447" y="865058"/>
            <a:ext cx="2970000" cy="2572735"/>
          </a:xfrm>
          <a:prstGeom prst="rect">
            <a:avLst/>
          </a:prstGeom>
        </p:spPr>
        <p:txBody>
          <a:bodyPr/>
          <a:lstStyle>
            <a:lvl1pPr>
              <a:defRPr sz="2850">
                <a:solidFill>
                  <a:schemeClr val="tx2"/>
                </a:solidFill>
              </a:defRPr>
            </a:lvl1pPr>
          </a:lstStyle>
          <a:p>
            <a:r>
              <a:rPr lang="nl-NL"/>
              <a:t>Hier is ruimte voor een titel </a:t>
            </a:r>
            <a:endParaRPr lang="en-GB"/>
          </a:p>
        </p:txBody>
      </p:sp>
      <p:sp>
        <p:nvSpPr>
          <p:cNvPr id="15" name="Tijdelijke aanduiding voor tekst 25">
            <a:extLst>
              <a:ext uri="{FF2B5EF4-FFF2-40B4-BE49-F238E27FC236}">
                <a16:creationId xmlns:a16="http://schemas.microsoft.com/office/drawing/2014/main" id="{6422A1FA-E8D2-D242-9E69-382E0B263434}"/>
              </a:ext>
            </a:extLst>
          </p:cNvPr>
          <p:cNvSpPr>
            <a:spLocks noGrp="1"/>
          </p:cNvSpPr>
          <p:nvPr>
            <p:ph type="body" sz="quarter" idx="11" hasCustomPrompt="1"/>
          </p:nvPr>
        </p:nvSpPr>
        <p:spPr>
          <a:xfrm>
            <a:off x="5046447" y="3580207"/>
            <a:ext cx="2970000" cy="675000"/>
          </a:xfrm>
          <a:prstGeom prst="rect">
            <a:avLst/>
          </a:prstGeom>
        </p:spPr>
        <p:txBody>
          <a:bodyPr anchor="b"/>
          <a:lstStyle>
            <a:lvl1pPr marL="0" indent="0">
              <a:buNone/>
              <a:defRPr sz="1650">
                <a:solidFill>
                  <a:schemeClr val="bg1"/>
                </a:solidFill>
              </a:defRPr>
            </a:lvl1pPr>
          </a:lstStyle>
          <a:p>
            <a:pPr lvl="0"/>
            <a:r>
              <a:rPr lang="en-GB" err="1"/>
              <a:t>Plaats</a:t>
            </a:r>
            <a:r>
              <a:rPr lang="en-GB"/>
              <a:t> </a:t>
            </a:r>
            <a:r>
              <a:rPr lang="en-GB" err="1"/>
              <a:t>hier</a:t>
            </a:r>
            <a:r>
              <a:rPr lang="en-GB"/>
              <a:t> </a:t>
            </a:r>
            <a:r>
              <a:rPr lang="en-GB" err="1"/>
              <a:t>een</a:t>
            </a:r>
            <a:r>
              <a:rPr lang="en-GB"/>
              <a:t> </a:t>
            </a:r>
            <a:r>
              <a:rPr lang="en-GB" err="1"/>
              <a:t>ondertitel</a:t>
            </a:r>
            <a:endParaRPr lang="en-GB"/>
          </a:p>
        </p:txBody>
      </p:sp>
      <p:sp>
        <p:nvSpPr>
          <p:cNvPr id="8" name="Tijdelijke aanduiding voor afbeelding 8">
            <a:extLst>
              <a:ext uri="{FF2B5EF4-FFF2-40B4-BE49-F238E27FC236}">
                <a16:creationId xmlns:a16="http://schemas.microsoft.com/office/drawing/2014/main" id="{7578B679-CA71-D949-BECB-77C78A5D5C02}"/>
              </a:ext>
            </a:extLst>
          </p:cNvPr>
          <p:cNvSpPr>
            <a:spLocks noGrp="1"/>
          </p:cNvSpPr>
          <p:nvPr>
            <p:ph type="pic" sz="quarter" idx="10"/>
          </p:nvPr>
        </p:nvSpPr>
        <p:spPr>
          <a:xfrm>
            <a:off x="1" y="0"/>
            <a:ext cx="3059906" cy="5143500"/>
          </a:xfrm>
          <a:prstGeom prst="rect">
            <a:avLst/>
          </a:prstGeom>
          <a:blipFill>
            <a:blip r:embed="rId4"/>
            <a:srcRect/>
            <a:stretch>
              <a:fillRect b="-78"/>
            </a:stretch>
          </a:blipFill>
        </p:spPr>
        <p:txBody>
          <a:bodyPr anchor="ctr">
            <a:normAutofit/>
          </a:bodyPr>
          <a:lstStyle>
            <a:lvl1pPr marL="0" indent="0" algn="ctr">
              <a:buNone/>
              <a:defRPr sz="750" b="1">
                <a:solidFill>
                  <a:schemeClr val="bg1"/>
                </a:solidFill>
              </a:defRPr>
            </a:lvl1pPr>
          </a:lstStyle>
          <a:p>
            <a:endParaRPr lang="en-GB"/>
          </a:p>
        </p:txBody>
      </p:sp>
    </p:spTree>
    <p:extLst>
      <p:ext uri="{BB962C8B-B14F-4D97-AF65-F5344CB8AC3E}">
        <p14:creationId xmlns:p14="http://schemas.microsoft.com/office/powerpoint/2010/main" val="3727777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9D484C6-63F5-0E4A-897A-6A786CCF0F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16720" y="4781922"/>
            <a:ext cx="2151026" cy="122566"/>
          </a:xfrm>
          <a:prstGeom prst="rect">
            <a:avLst/>
          </a:prstGeom>
        </p:spPr>
      </p:pic>
      <p:sp>
        <p:nvSpPr>
          <p:cNvPr id="9" name="Tijdelijke aanduiding voor afbeelding 8">
            <a:extLst>
              <a:ext uri="{FF2B5EF4-FFF2-40B4-BE49-F238E27FC236}">
                <a16:creationId xmlns:a16="http://schemas.microsoft.com/office/drawing/2014/main" id="{29558FA1-0FBD-2748-B068-A13ECFFC62BB}"/>
              </a:ext>
            </a:extLst>
          </p:cNvPr>
          <p:cNvSpPr>
            <a:spLocks noGrp="1"/>
          </p:cNvSpPr>
          <p:nvPr>
            <p:ph type="pic" sz="quarter" idx="10"/>
          </p:nvPr>
        </p:nvSpPr>
        <p:spPr>
          <a:xfrm>
            <a:off x="1" y="0"/>
            <a:ext cx="3059906" cy="5143500"/>
          </a:xfrm>
          <a:prstGeom prst="rect">
            <a:avLst/>
          </a:prstGeom>
          <a:solidFill>
            <a:schemeClr val="bg2">
              <a:lumMod val="20000"/>
              <a:lumOff val="80000"/>
            </a:schemeClr>
          </a:solidFill>
        </p:spPr>
        <p:txBody>
          <a:bodyPr anchor="ctr">
            <a:normAutofit/>
          </a:bodyPr>
          <a:lstStyle>
            <a:lvl1pPr marL="0" indent="0" algn="ctr">
              <a:buNone/>
              <a:defRPr sz="750" b="1"/>
            </a:lvl1pPr>
          </a:lstStyle>
          <a:p>
            <a:endParaRPr lang="en-GB"/>
          </a:p>
        </p:txBody>
      </p:sp>
      <p:sp>
        <p:nvSpPr>
          <p:cNvPr id="12" name="Vrije vorm 11">
            <a:extLst>
              <a:ext uri="{FF2B5EF4-FFF2-40B4-BE49-F238E27FC236}">
                <a16:creationId xmlns:a16="http://schemas.microsoft.com/office/drawing/2014/main" id="{7CFF6778-17AE-DA49-98CC-ADAE78492935}"/>
              </a:ext>
            </a:extLst>
          </p:cNvPr>
          <p:cNvSpPr/>
          <p:nvPr userDrawn="1"/>
        </p:nvSpPr>
        <p:spPr>
          <a:xfrm>
            <a:off x="4716721" y="552348"/>
            <a:ext cx="656747" cy="4003759"/>
          </a:xfrm>
          <a:custGeom>
            <a:avLst/>
            <a:gdLst>
              <a:gd name="connsiteX0" fmla="*/ 0 w 875663"/>
              <a:gd name="connsiteY0" fmla="*/ 0 h 5338345"/>
              <a:gd name="connsiteX1" fmla="*/ 875663 w 875663"/>
              <a:gd name="connsiteY1" fmla="*/ 0 h 5338345"/>
              <a:gd name="connsiteX2" fmla="*/ 875663 w 875663"/>
              <a:gd name="connsiteY2" fmla="*/ 150312 h 5338345"/>
              <a:gd name="connsiteX3" fmla="*/ 146986 w 875663"/>
              <a:gd name="connsiteY3" fmla="*/ 150312 h 5338345"/>
              <a:gd name="connsiteX4" fmla="*/ 146986 w 875663"/>
              <a:gd name="connsiteY4" fmla="*/ 5188033 h 5338345"/>
              <a:gd name="connsiteX5" fmla="*/ 875663 w 875663"/>
              <a:gd name="connsiteY5" fmla="*/ 5188033 h 5338345"/>
              <a:gd name="connsiteX6" fmla="*/ 875663 w 875663"/>
              <a:gd name="connsiteY6" fmla="*/ 5338345 h 5338345"/>
              <a:gd name="connsiteX7" fmla="*/ 0 w 875663"/>
              <a:gd name="connsiteY7" fmla="*/ 5338345 h 5338345"/>
              <a:gd name="connsiteX8" fmla="*/ 0 w 875663"/>
              <a:gd name="connsiteY8" fmla="*/ 5188033 h 5338345"/>
              <a:gd name="connsiteX9" fmla="*/ 1 w 875663"/>
              <a:gd name="connsiteY9" fmla="*/ 5188033 h 5338345"/>
              <a:gd name="connsiteX10" fmla="*/ 1 w 875663"/>
              <a:gd name="connsiteY10" fmla="*/ 150312 h 5338345"/>
              <a:gd name="connsiteX11" fmla="*/ 0 w 875663"/>
              <a:gd name="connsiteY11" fmla="*/ 150312 h 533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663" h="5338345">
                <a:moveTo>
                  <a:pt x="0" y="0"/>
                </a:moveTo>
                <a:lnTo>
                  <a:pt x="875663" y="0"/>
                </a:lnTo>
                <a:lnTo>
                  <a:pt x="875663" y="150312"/>
                </a:lnTo>
                <a:lnTo>
                  <a:pt x="146986" y="150312"/>
                </a:lnTo>
                <a:lnTo>
                  <a:pt x="146986" y="5188033"/>
                </a:lnTo>
                <a:lnTo>
                  <a:pt x="875663" y="5188033"/>
                </a:lnTo>
                <a:lnTo>
                  <a:pt x="875663" y="5338345"/>
                </a:lnTo>
                <a:lnTo>
                  <a:pt x="0" y="5338345"/>
                </a:lnTo>
                <a:lnTo>
                  <a:pt x="0" y="5188033"/>
                </a:lnTo>
                <a:lnTo>
                  <a:pt x="1" y="5188033"/>
                </a:lnTo>
                <a:lnTo>
                  <a:pt x="1" y="150312"/>
                </a:lnTo>
                <a:lnTo>
                  <a:pt x="0" y="1503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p>
        </p:txBody>
      </p:sp>
      <p:sp>
        <p:nvSpPr>
          <p:cNvPr id="13" name="Vrije vorm 12">
            <a:extLst>
              <a:ext uri="{FF2B5EF4-FFF2-40B4-BE49-F238E27FC236}">
                <a16:creationId xmlns:a16="http://schemas.microsoft.com/office/drawing/2014/main" id="{21171CEC-C4FA-E94B-80C0-8E96BAC9C092}"/>
              </a:ext>
            </a:extLst>
          </p:cNvPr>
          <p:cNvSpPr/>
          <p:nvPr userDrawn="1"/>
        </p:nvSpPr>
        <p:spPr>
          <a:xfrm flipH="1">
            <a:off x="7691725" y="552348"/>
            <a:ext cx="656747" cy="4003759"/>
          </a:xfrm>
          <a:custGeom>
            <a:avLst/>
            <a:gdLst>
              <a:gd name="connsiteX0" fmla="*/ 0 w 875663"/>
              <a:gd name="connsiteY0" fmla="*/ 0 h 5338345"/>
              <a:gd name="connsiteX1" fmla="*/ 875663 w 875663"/>
              <a:gd name="connsiteY1" fmla="*/ 0 h 5338345"/>
              <a:gd name="connsiteX2" fmla="*/ 875663 w 875663"/>
              <a:gd name="connsiteY2" fmla="*/ 150312 h 5338345"/>
              <a:gd name="connsiteX3" fmla="*/ 146986 w 875663"/>
              <a:gd name="connsiteY3" fmla="*/ 150312 h 5338345"/>
              <a:gd name="connsiteX4" fmla="*/ 146986 w 875663"/>
              <a:gd name="connsiteY4" fmla="*/ 5188033 h 5338345"/>
              <a:gd name="connsiteX5" fmla="*/ 875663 w 875663"/>
              <a:gd name="connsiteY5" fmla="*/ 5188033 h 5338345"/>
              <a:gd name="connsiteX6" fmla="*/ 875663 w 875663"/>
              <a:gd name="connsiteY6" fmla="*/ 5338345 h 5338345"/>
              <a:gd name="connsiteX7" fmla="*/ 0 w 875663"/>
              <a:gd name="connsiteY7" fmla="*/ 5338345 h 5338345"/>
              <a:gd name="connsiteX8" fmla="*/ 0 w 875663"/>
              <a:gd name="connsiteY8" fmla="*/ 5188033 h 5338345"/>
              <a:gd name="connsiteX9" fmla="*/ 1 w 875663"/>
              <a:gd name="connsiteY9" fmla="*/ 5188033 h 5338345"/>
              <a:gd name="connsiteX10" fmla="*/ 1 w 875663"/>
              <a:gd name="connsiteY10" fmla="*/ 150312 h 5338345"/>
              <a:gd name="connsiteX11" fmla="*/ 0 w 875663"/>
              <a:gd name="connsiteY11" fmla="*/ 150312 h 533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663" h="5338345">
                <a:moveTo>
                  <a:pt x="0" y="0"/>
                </a:moveTo>
                <a:lnTo>
                  <a:pt x="875663" y="0"/>
                </a:lnTo>
                <a:lnTo>
                  <a:pt x="875663" y="150312"/>
                </a:lnTo>
                <a:lnTo>
                  <a:pt x="146986" y="150312"/>
                </a:lnTo>
                <a:lnTo>
                  <a:pt x="146986" y="5188033"/>
                </a:lnTo>
                <a:lnTo>
                  <a:pt x="875663" y="5188033"/>
                </a:lnTo>
                <a:lnTo>
                  <a:pt x="875663" y="5338345"/>
                </a:lnTo>
                <a:lnTo>
                  <a:pt x="0" y="5338345"/>
                </a:lnTo>
                <a:lnTo>
                  <a:pt x="0" y="5188033"/>
                </a:lnTo>
                <a:lnTo>
                  <a:pt x="1" y="5188033"/>
                </a:lnTo>
                <a:lnTo>
                  <a:pt x="1" y="150312"/>
                </a:lnTo>
                <a:lnTo>
                  <a:pt x="0" y="1503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p>
        </p:txBody>
      </p:sp>
      <p:sp>
        <p:nvSpPr>
          <p:cNvPr id="14" name="Titel 23">
            <a:extLst>
              <a:ext uri="{FF2B5EF4-FFF2-40B4-BE49-F238E27FC236}">
                <a16:creationId xmlns:a16="http://schemas.microsoft.com/office/drawing/2014/main" id="{7A3862EF-CDC4-5D42-AC93-1CDF5C8B62F4}"/>
              </a:ext>
            </a:extLst>
          </p:cNvPr>
          <p:cNvSpPr>
            <a:spLocks noGrp="1"/>
          </p:cNvSpPr>
          <p:nvPr>
            <p:ph type="title" hasCustomPrompt="1"/>
          </p:nvPr>
        </p:nvSpPr>
        <p:spPr>
          <a:xfrm>
            <a:off x="5046447" y="865058"/>
            <a:ext cx="2970000" cy="2572735"/>
          </a:xfrm>
          <a:prstGeom prst="rect">
            <a:avLst/>
          </a:prstGeom>
        </p:spPr>
        <p:txBody>
          <a:bodyPr/>
          <a:lstStyle>
            <a:lvl1pPr>
              <a:defRPr sz="2850">
                <a:solidFill>
                  <a:schemeClr val="tx2"/>
                </a:solidFill>
              </a:defRPr>
            </a:lvl1pPr>
          </a:lstStyle>
          <a:p>
            <a:r>
              <a:rPr lang="nl-NL"/>
              <a:t>Hier is ruimte voor een titel </a:t>
            </a:r>
            <a:endParaRPr lang="en-GB"/>
          </a:p>
        </p:txBody>
      </p:sp>
      <p:sp>
        <p:nvSpPr>
          <p:cNvPr id="15" name="Tijdelijke aanduiding voor tekst 25">
            <a:extLst>
              <a:ext uri="{FF2B5EF4-FFF2-40B4-BE49-F238E27FC236}">
                <a16:creationId xmlns:a16="http://schemas.microsoft.com/office/drawing/2014/main" id="{6422A1FA-E8D2-D242-9E69-382E0B263434}"/>
              </a:ext>
            </a:extLst>
          </p:cNvPr>
          <p:cNvSpPr>
            <a:spLocks noGrp="1"/>
          </p:cNvSpPr>
          <p:nvPr>
            <p:ph type="body" sz="quarter" idx="11" hasCustomPrompt="1"/>
          </p:nvPr>
        </p:nvSpPr>
        <p:spPr>
          <a:xfrm>
            <a:off x="5046447" y="3580207"/>
            <a:ext cx="2970000" cy="675000"/>
          </a:xfrm>
          <a:prstGeom prst="rect">
            <a:avLst/>
          </a:prstGeom>
        </p:spPr>
        <p:txBody>
          <a:bodyPr anchor="b"/>
          <a:lstStyle>
            <a:lvl1pPr marL="0" indent="0">
              <a:buNone/>
              <a:defRPr sz="1650">
                <a:solidFill>
                  <a:schemeClr val="bg1"/>
                </a:solidFill>
              </a:defRPr>
            </a:lvl1pPr>
          </a:lstStyle>
          <a:p>
            <a:pPr lvl="0"/>
            <a:r>
              <a:rPr lang="en-GB" err="1"/>
              <a:t>Plaats</a:t>
            </a:r>
            <a:r>
              <a:rPr lang="en-GB"/>
              <a:t> </a:t>
            </a:r>
            <a:r>
              <a:rPr lang="en-GB" err="1"/>
              <a:t>hier</a:t>
            </a:r>
            <a:r>
              <a:rPr lang="en-GB"/>
              <a:t> </a:t>
            </a:r>
            <a:r>
              <a:rPr lang="en-GB" err="1"/>
              <a:t>een</a:t>
            </a:r>
            <a:r>
              <a:rPr lang="en-GB"/>
              <a:t> </a:t>
            </a:r>
            <a:r>
              <a:rPr lang="en-GB" err="1"/>
              <a:t>ondertitel</a:t>
            </a:r>
            <a:endParaRPr lang="en-GB"/>
          </a:p>
        </p:txBody>
      </p:sp>
    </p:spTree>
    <p:extLst>
      <p:ext uri="{BB962C8B-B14F-4D97-AF65-F5344CB8AC3E}">
        <p14:creationId xmlns:p14="http://schemas.microsoft.com/office/powerpoint/2010/main" val="3479402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835696" y="438727"/>
            <a:ext cx="5616624" cy="2565071"/>
          </a:xfrm>
          <a:prstGeom prst="rect">
            <a:avLst/>
          </a:prstGeom>
        </p:spPr>
        <p:txBody>
          <a:bodyPr anchor="b" anchorCtr="0">
            <a:normAutofit/>
          </a:bodyPr>
          <a:lstStyle>
            <a:lvl1pPr marL="0" indent="0">
              <a:buFontTx/>
              <a:buNone/>
              <a:defRPr sz="1800" baseline="0">
                <a:solidFill>
                  <a:srgbClr val="444444"/>
                </a:solidFill>
                <a:latin typeface="Arial"/>
                <a:cs typeface="Arial"/>
              </a:defRPr>
            </a:lvl1pPr>
            <a:lvl2pPr marL="457200" indent="0">
              <a:buFontTx/>
              <a:buNone/>
              <a:defRPr sz="1400" baseline="0">
                <a:solidFill>
                  <a:srgbClr val="343434"/>
                </a:solidFill>
                <a:latin typeface="Arial"/>
                <a:cs typeface="Arial"/>
              </a:defRPr>
            </a:lvl2pPr>
            <a:lvl3pPr marL="914400" indent="0">
              <a:buFontTx/>
              <a:buNone/>
              <a:defRPr sz="1400">
                <a:solidFill>
                  <a:srgbClr val="343434"/>
                </a:solidFill>
                <a:latin typeface="Arial"/>
                <a:cs typeface="Arial"/>
              </a:defRPr>
            </a:lvl3pPr>
            <a:lvl4pPr marL="1371600" indent="0">
              <a:buFontTx/>
              <a:buNone/>
              <a:defRPr sz="1400">
                <a:solidFill>
                  <a:srgbClr val="343434"/>
                </a:solidFill>
                <a:latin typeface="Arial"/>
                <a:cs typeface="Arial"/>
              </a:defRPr>
            </a:lvl4pPr>
            <a:lvl5pPr marL="1828800" indent="0">
              <a:buFontTx/>
              <a:buNone/>
              <a:defRPr sz="1400">
                <a:solidFill>
                  <a:srgbClr val="343434"/>
                </a:solidFill>
                <a:latin typeface="Arial"/>
                <a:cs typeface="Arial"/>
              </a:defRPr>
            </a:lvl5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p:txBody>
      </p:sp>
    </p:spTree>
    <p:extLst>
      <p:ext uri="{BB962C8B-B14F-4D97-AF65-F5344CB8AC3E}">
        <p14:creationId xmlns:p14="http://schemas.microsoft.com/office/powerpoint/2010/main" val="270626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9050"/>
            <a:ext cx="9220200" cy="4591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hthoek 6"/>
          <p:cNvSpPr/>
          <p:nvPr userDrawn="1"/>
        </p:nvSpPr>
        <p:spPr bwMode="auto">
          <a:xfrm>
            <a:off x="914400" y="2843848"/>
            <a:ext cx="7696200" cy="1731962"/>
          </a:xfrm>
          <a:prstGeom prst="rect">
            <a:avLst/>
          </a:prstGeom>
          <a:solidFill>
            <a:srgbClr val="F3711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sp>
        <p:nvSpPr>
          <p:cNvPr id="17" name="Title 1"/>
          <p:cNvSpPr>
            <a:spLocks noGrp="1"/>
          </p:cNvSpPr>
          <p:nvPr>
            <p:ph type="ctrTitle"/>
          </p:nvPr>
        </p:nvSpPr>
        <p:spPr>
          <a:xfrm>
            <a:off x="914400" y="3342323"/>
            <a:ext cx="7696200" cy="720725"/>
          </a:xfrm>
          <a:prstGeom prst="rect">
            <a:avLst/>
          </a:prstGeom>
        </p:spPr>
        <p:txBody>
          <a:bodyPr/>
          <a:lstStyle>
            <a:lvl1pPr algn="l">
              <a:defRPr b="1"/>
            </a:lvl1pPr>
          </a:lstStyle>
          <a:p>
            <a:r>
              <a:rPr lang="en-US" dirty="0"/>
              <a:t>Click to edit Master title style</a:t>
            </a:r>
            <a:endParaRPr lang="nl-NL" dirty="0"/>
          </a:p>
        </p:txBody>
      </p:sp>
      <p:sp>
        <p:nvSpPr>
          <p:cNvPr id="18" name="Subtitle 2"/>
          <p:cNvSpPr>
            <a:spLocks noGrp="1"/>
          </p:cNvSpPr>
          <p:nvPr>
            <p:ph type="subTitle" idx="1"/>
          </p:nvPr>
        </p:nvSpPr>
        <p:spPr>
          <a:xfrm>
            <a:off x="914400" y="4139248"/>
            <a:ext cx="7696200" cy="436562"/>
          </a:xfrm>
          <a:prstGeom prst="rect">
            <a:avLst/>
          </a:prstGeom>
        </p:spPr>
        <p:txBody>
          <a:bodyPr/>
          <a:lstStyle>
            <a:lvl1pPr marL="0" indent="0" algn="r">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nl-NL" dirty="0"/>
          </a:p>
        </p:txBody>
      </p:sp>
      <p:sp>
        <p:nvSpPr>
          <p:cNvPr id="19" name="Title 1"/>
          <p:cNvSpPr txBox="1">
            <a:spLocks/>
          </p:cNvSpPr>
          <p:nvPr userDrawn="1"/>
        </p:nvSpPr>
        <p:spPr>
          <a:xfrm>
            <a:off x="914400" y="2831149"/>
            <a:ext cx="4267200" cy="469900"/>
          </a:xfrm>
          <a:prstGeom prst="rect">
            <a:avLst/>
          </a:prstGeom>
        </p:spPr>
        <p:txBody>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2800" i="1" dirty="0">
                <a:solidFill>
                  <a:schemeClr val="bg1"/>
                </a:solidFill>
              </a:rPr>
              <a:t>Centre of Expertise - Energy</a:t>
            </a:r>
            <a:endParaRPr lang="nl-NL" sz="2800" i="1" dirty="0">
              <a:solidFill>
                <a:schemeClr val="bg1"/>
              </a:solidFill>
            </a:endParaRPr>
          </a:p>
        </p:txBody>
      </p:sp>
    </p:spTree>
    <p:extLst>
      <p:ext uri="{BB962C8B-B14F-4D97-AF65-F5344CB8AC3E}">
        <p14:creationId xmlns:p14="http://schemas.microsoft.com/office/powerpoint/2010/main" val="2475034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hthoek 6"/>
          <p:cNvSpPr/>
          <p:nvPr userDrawn="1"/>
        </p:nvSpPr>
        <p:spPr bwMode="auto">
          <a:xfrm>
            <a:off x="914400" y="2843848"/>
            <a:ext cx="7696200" cy="1731962"/>
          </a:xfrm>
          <a:prstGeom prst="rect">
            <a:avLst/>
          </a:prstGeom>
          <a:solidFill>
            <a:srgbClr val="F3711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sp>
        <p:nvSpPr>
          <p:cNvPr id="17" name="Title 1"/>
          <p:cNvSpPr>
            <a:spLocks noGrp="1"/>
          </p:cNvSpPr>
          <p:nvPr>
            <p:ph type="ctrTitle"/>
          </p:nvPr>
        </p:nvSpPr>
        <p:spPr>
          <a:xfrm>
            <a:off x="914400" y="3342323"/>
            <a:ext cx="7696200" cy="720725"/>
          </a:xfrm>
          <a:prstGeom prst="rect">
            <a:avLst/>
          </a:prstGeom>
        </p:spPr>
        <p:txBody>
          <a:bodyPr/>
          <a:lstStyle>
            <a:lvl1pPr algn="l">
              <a:defRPr b="1"/>
            </a:lvl1pPr>
          </a:lstStyle>
          <a:p>
            <a:r>
              <a:rPr lang="en-US" dirty="0"/>
              <a:t>Click to edit Master title style</a:t>
            </a:r>
            <a:endParaRPr lang="nl-NL" dirty="0"/>
          </a:p>
        </p:txBody>
      </p:sp>
      <p:sp>
        <p:nvSpPr>
          <p:cNvPr id="18" name="Subtitle 2"/>
          <p:cNvSpPr>
            <a:spLocks noGrp="1"/>
          </p:cNvSpPr>
          <p:nvPr>
            <p:ph type="subTitle" idx="1"/>
          </p:nvPr>
        </p:nvSpPr>
        <p:spPr>
          <a:xfrm>
            <a:off x="914400" y="4139248"/>
            <a:ext cx="7696200" cy="436562"/>
          </a:xfrm>
          <a:prstGeom prst="rect">
            <a:avLst/>
          </a:prstGeom>
        </p:spPr>
        <p:txBody>
          <a:bodyPr/>
          <a:lstStyle>
            <a:lvl1pPr marL="0" indent="0" algn="r">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nl-NL" dirty="0"/>
          </a:p>
        </p:txBody>
      </p:sp>
      <p:sp>
        <p:nvSpPr>
          <p:cNvPr id="19" name="Title 1"/>
          <p:cNvSpPr txBox="1">
            <a:spLocks/>
          </p:cNvSpPr>
          <p:nvPr userDrawn="1"/>
        </p:nvSpPr>
        <p:spPr>
          <a:xfrm>
            <a:off x="914400" y="2831149"/>
            <a:ext cx="4267200" cy="469900"/>
          </a:xfrm>
          <a:prstGeom prst="rect">
            <a:avLst/>
          </a:prstGeom>
        </p:spPr>
        <p:txBody>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2800" i="1" dirty="0">
                <a:solidFill>
                  <a:schemeClr val="bg1"/>
                </a:solidFill>
              </a:rPr>
              <a:t>Centre of Expertise - Energy</a:t>
            </a:r>
            <a:endParaRPr lang="nl-NL" sz="2800" i="1" dirty="0">
              <a:solidFill>
                <a:schemeClr val="bg1"/>
              </a:solidFill>
            </a:endParaRPr>
          </a:p>
        </p:txBody>
      </p:sp>
      <p:sp>
        <p:nvSpPr>
          <p:cNvPr id="3" name="Picture Placeholder 2">
            <a:extLst>
              <a:ext uri="{FF2B5EF4-FFF2-40B4-BE49-F238E27FC236}">
                <a16:creationId xmlns:a16="http://schemas.microsoft.com/office/drawing/2014/main" id="{5261CD23-0190-0069-6920-5DC722D45094}"/>
              </a:ext>
            </a:extLst>
          </p:cNvPr>
          <p:cNvSpPr>
            <a:spLocks noGrp="1"/>
          </p:cNvSpPr>
          <p:nvPr>
            <p:ph type="pic" sz="quarter" idx="10"/>
          </p:nvPr>
        </p:nvSpPr>
        <p:spPr>
          <a:xfrm>
            <a:off x="0" y="0"/>
            <a:ext cx="9144000" cy="4575175"/>
          </a:xfrm>
          <a:prstGeom prst="rect">
            <a:avLst/>
          </a:prstGeom>
        </p:spPr>
        <p:txBody>
          <a:bodyPr/>
          <a:lstStyle/>
          <a:p>
            <a:endParaRPr lang="en-NL"/>
          </a:p>
        </p:txBody>
      </p:sp>
    </p:spTree>
    <p:extLst>
      <p:ext uri="{BB962C8B-B14F-4D97-AF65-F5344CB8AC3E}">
        <p14:creationId xmlns:p14="http://schemas.microsoft.com/office/powerpoint/2010/main" val="3021978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45648" y="645590"/>
            <a:ext cx="7786800" cy="486000"/>
          </a:xfrm>
          <a:prstGeom prst="rect">
            <a:avLst/>
          </a:prstGeom>
        </p:spPr>
        <p:txBody>
          <a:bodyPr anchor="b" anchorCtr="0">
            <a:noAutofit/>
          </a:bodyPr>
          <a:lstStyle>
            <a:lvl1pPr algn="l">
              <a:defRPr sz="3000" b="1" baseline="0">
                <a:solidFill>
                  <a:srgbClr val="EE7F00"/>
                </a:solidFill>
                <a:latin typeface="Arial"/>
                <a:cs typeface="Arial"/>
              </a:defRPr>
            </a:lvl1pPr>
          </a:lstStyle>
          <a:p>
            <a:r>
              <a:rPr lang="nl-NL"/>
              <a:t>Click </a:t>
            </a:r>
            <a:r>
              <a:rPr lang="nl-NL" err="1"/>
              <a:t>to</a:t>
            </a:r>
            <a:r>
              <a:rPr lang="nl-NL"/>
              <a:t> </a:t>
            </a:r>
            <a:r>
              <a:rPr lang="nl-NL" err="1"/>
              <a:t>edit</a:t>
            </a:r>
            <a:r>
              <a:rPr lang="nl-NL"/>
              <a:t> the </a:t>
            </a:r>
            <a:r>
              <a:rPr lang="nl-NL" err="1"/>
              <a:t>title</a:t>
            </a:r>
            <a:r>
              <a:rPr lang="nl-NL"/>
              <a:t> of </a:t>
            </a:r>
            <a:r>
              <a:rPr lang="nl-NL" err="1"/>
              <a:t>this</a:t>
            </a:r>
            <a:r>
              <a:rPr lang="nl-NL"/>
              <a:t> slide</a:t>
            </a:r>
          </a:p>
        </p:txBody>
      </p:sp>
      <p:sp>
        <p:nvSpPr>
          <p:cNvPr id="3" name="Tijdelijke aanduiding voor inhoud 2"/>
          <p:cNvSpPr>
            <a:spLocks noGrp="1"/>
          </p:cNvSpPr>
          <p:nvPr>
            <p:ph idx="1" hasCustomPrompt="1"/>
          </p:nvPr>
        </p:nvSpPr>
        <p:spPr>
          <a:xfrm>
            <a:off x="745648" y="1544400"/>
            <a:ext cx="7858800" cy="3079578"/>
          </a:xfrm>
          <a:prstGeom prst="rect">
            <a:avLst/>
          </a:prstGeom>
        </p:spPr>
        <p:txBody>
          <a:bodyPr>
            <a:normAutofit/>
          </a:bodyPr>
          <a:lstStyle>
            <a:lvl1pPr marL="342892" indent="-342892">
              <a:buClrTx/>
              <a:buFont typeface="Arial"/>
              <a:buChar char="•"/>
              <a:defRPr sz="1800">
                <a:solidFill>
                  <a:srgbClr val="444444"/>
                </a:solidFill>
                <a:latin typeface="Arial"/>
                <a:cs typeface="Arial"/>
              </a:defRPr>
            </a:lvl1pPr>
            <a:lvl2pPr>
              <a:buClrTx/>
              <a:defRPr sz="1800">
                <a:solidFill>
                  <a:srgbClr val="444444"/>
                </a:solidFill>
                <a:latin typeface="Arial"/>
                <a:cs typeface="Arial"/>
              </a:defRPr>
            </a:lvl2pPr>
            <a:lvl3pPr>
              <a:buClrTx/>
              <a:defRPr sz="1800" baseline="0">
                <a:solidFill>
                  <a:srgbClr val="444444"/>
                </a:solidFill>
                <a:latin typeface="Arial"/>
                <a:cs typeface="Arial"/>
              </a:defRPr>
            </a:lvl3pPr>
            <a:lvl4pPr>
              <a:buClrTx/>
              <a:defRPr sz="1800">
                <a:solidFill>
                  <a:srgbClr val="444444"/>
                </a:solidFill>
                <a:latin typeface="Arial"/>
                <a:cs typeface="Arial"/>
              </a:defRPr>
            </a:lvl4pPr>
            <a:lvl5pPr>
              <a:buClrTx/>
              <a:defRPr sz="1800">
                <a:solidFill>
                  <a:srgbClr val="444444"/>
                </a:solidFill>
                <a:latin typeface="Arial"/>
                <a:cs typeface="Arial"/>
              </a:defRPr>
            </a:lvl5pPr>
          </a:lstStyle>
          <a:p>
            <a:pPr lvl="0"/>
            <a:r>
              <a:rPr lang="nl-NL"/>
              <a:t>Click </a:t>
            </a:r>
            <a:r>
              <a:rPr lang="nl-NL" err="1"/>
              <a:t>to</a:t>
            </a:r>
            <a:r>
              <a:rPr lang="nl-NL"/>
              <a:t> </a:t>
            </a:r>
            <a:r>
              <a:rPr lang="nl-NL" err="1"/>
              <a:t>edit</a:t>
            </a:r>
            <a:r>
              <a:rPr lang="nl-NL"/>
              <a:t> the </a:t>
            </a:r>
            <a:r>
              <a:rPr lang="nl-NL" err="1"/>
              <a:t>text</a:t>
            </a:r>
            <a:r>
              <a:rPr lang="nl-NL"/>
              <a:t> of </a:t>
            </a:r>
            <a:r>
              <a:rPr lang="nl-NL" err="1"/>
              <a:t>this</a:t>
            </a:r>
            <a:r>
              <a:rPr lang="nl-NL"/>
              <a:t> slide</a:t>
            </a:r>
          </a:p>
          <a:p>
            <a:pPr lvl="1"/>
            <a:r>
              <a:rPr lang="nl-NL"/>
              <a:t>Second level</a:t>
            </a:r>
          </a:p>
          <a:p>
            <a:pPr lvl="2"/>
            <a:r>
              <a:rPr lang="nl-NL" err="1"/>
              <a:t>Third</a:t>
            </a:r>
            <a:r>
              <a:rPr lang="nl-NL"/>
              <a:t> level</a:t>
            </a:r>
          </a:p>
          <a:p>
            <a:pPr lvl="3"/>
            <a:r>
              <a:rPr lang="nl-NL" err="1"/>
              <a:t>Fourth</a:t>
            </a:r>
            <a:r>
              <a:rPr lang="nl-NL"/>
              <a:t> level</a:t>
            </a:r>
          </a:p>
          <a:p>
            <a:pPr lvl="4"/>
            <a:r>
              <a:rPr lang="nl-NL" err="1"/>
              <a:t>Fitfh</a:t>
            </a:r>
            <a:r>
              <a:rPr lang="nl-NL"/>
              <a:t> level</a:t>
            </a:r>
          </a:p>
        </p:txBody>
      </p:sp>
      <p:sp>
        <p:nvSpPr>
          <p:cNvPr id="12" name="Tijdelijke aanduiding voor tekst 11"/>
          <p:cNvSpPr>
            <a:spLocks noGrp="1"/>
          </p:cNvSpPr>
          <p:nvPr>
            <p:ph type="body" sz="quarter" idx="13" hasCustomPrompt="1"/>
          </p:nvPr>
        </p:nvSpPr>
        <p:spPr>
          <a:xfrm>
            <a:off x="746168" y="1136883"/>
            <a:ext cx="7786800" cy="270000"/>
          </a:xfrm>
          <a:prstGeom prst="rect">
            <a:avLst/>
          </a:prstGeom>
        </p:spPr>
        <p:txBody>
          <a:bodyPr>
            <a:noAutofit/>
          </a:bodyPr>
          <a:lstStyle>
            <a:lvl1pPr marL="0" indent="0">
              <a:buNone/>
              <a:defRPr sz="1800" b="1" baseline="0"/>
            </a:lvl1pPr>
          </a:lstStyle>
          <a:p>
            <a:pPr lvl="0"/>
            <a:r>
              <a:rPr lang="nl-NL" err="1"/>
              <a:t>Subtitle</a:t>
            </a:r>
            <a:r>
              <a:rPr lang="nl-NL"/>
              <a:t> or </a:t>
            </a:r>
            <a:r>
              <a:rPr lang="nl-NL" err="1"/>
              <a:t>other</a:t>
            </a:r>
            <a:r>
              <a:rPr lang="nl-NL"/>
              <a:t> </a:t>
            </a:r>
            <a:r>
              <a:rPr lang="nl-NL" err="1"/>
              <a:t>explanations</a:t>
            </a:r>
            <a:endParaRPr lang="nl-NL"/>
          </a:p>
        </p:txBody>
      </p:sp>
    </p:spTree>
    <p:extLst>
      <p:ext uri="{BB962C8B-B14F-4D97-AF65-F5344CB8AC3E}">
        <p14:creationId xmlns:p14="http://schemas.microsoft.com/office/powerpoint/2010/main" val="1770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5/31/2025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userDrawn="1"/>
        </p:nvSpPr>
        <p:spPr>
          <a:xfrm>
            <a:off x="76200" y="895350"/>
            <a:ext cx="8991600" cy="1219200"/>
          </a:xfrm>
          <a:prstGeom prst="rect">
            <a:avLst/>
          </a:prstGeom>
          <a:solidFill>
            <a:srgbClr val="F37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le 1"/>
          <p:cNvSpPr>
            <a:spLocks noGrp="1"/>
          </p:cNvSpPr>
          <p:nvPr>
            <p:ph type="ctrTitle"/>
          </p:nvPr>
        </p:nvSpPr>
        <p:spPr>
          <a:xfrm>
            <a:off x="76200" y="895350"/>
            <a:ext cx="8991600" cy="1219200"/>
          </a:xfrm>
        </p:spPr>
        <p:txBody>
          <a:bodyPr/>
          <a:lstStyle>
            <a:lvl1pPr>
              <a:defRPr>
                <a:solidFill>
                  <a:schemeClr val="bg1"/>
                </a:solidFill>
              </a:defRPr>
            </a:lvl1pPr>
          </a:lstStyle>
          <a:p>
            <a:r>
              <a:rPr lang="en-US" dirty="0"/>
              <a:t>Click to edit Master title style</a:t>
            </a:r>
          </a:p>
        </p:txBody>
      </p:sp>
      <p:sp>
        <p:nvSpPr>
          <p:cNvPr id="10" name="Subtitle 2"/>
          <p:cNvSpPr>
            <a:spLocks noGrp="1"/>
          </p:cNvSpPr>
          <p:nvPr>
            <p:ph type="subTitle" idx="1"/>
          </p:nvPr>
        </p:nvSpPr>
        <p:spPr>
          <a:xfrm>
            <a:off x="76200" y="2190750"/>
            <a:ext cx="8991600" cy="1828800"/>
          </a:xfrm>
        </p:spPr>
        <p:txBody>
          <a:bodyPr/>
          <a:lstStyle>
            <a:lvl1pPr marL="0" indent="0" algn="ctr">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76200" y="4095750"/>
            <a:ext cx="8991600" cy="228600"/>
          </a:xfrm>
          <a:prstGeom prst="rect">
            <a:avLst/>
          </a:prstGeom>
          <a:solidFill>
            <a:srgbClr val="F37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123950"/>
            <a:ext cx="4343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23950"/>
            <a:ext cx="4343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5/31/2025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10.emf"/><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9.png"/><Relationship Id="rId2" Type="http://schemas.openxmlformats.org/officeDocument/2006/relationships/slideLayout" Target="../slideLayouts/slideLayout7.xml"/><Relationship Id="rId16"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3.xml"/><Relationship Id="rId1" Type="http://schemas.openxmlformats.org/officeDocument/2006/relationships/slideLayout" Target="../slideLayouts/slideLayout20.xml"/><Relationship Id="rId4" Type="http://schemas.openxmlformats.org/officeDocument/2006/relationships/image" Target="../media/image14.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48599" y="4602580"/>
            <a:ext cx="1271793" cy="514350"/>
          </a:xfrm>
          <a:prstGeom prst="rect">
            <a:avLst/>
          </a:prstGeom>
        </p:spPr>
      </p:pic>
      <p:pic>
        <p:nvPicPr>
          <p:cNvPr id="15" name="Pictur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200" y="4629150"/>
            <a:ext cx="2082887" cy="461211"/>
          </a:xfrm>
          <a:prstGeom prst="rect">
            <a:avLst/>
          </a:prstGeom>
        </p:spPr>
      </p:pic>
      <p:sp>
        <p:nvSpPr>
          <p:cNvPr id="8" name="AutoShape 4" descr="Image result for Entrance groningen"/>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 name="AutoShape 6" descr="Image result for Entrance groningen"/>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1" name="Picture 7"/>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362200" y="4629150"/>
            <a:ext cx="1554145" cy="46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191000" y="4670305"/>
            <a:ext cx="3392469" cy="37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18748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7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57150"/>
            <a:ext cx="8839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1123950"/>
            <a:ext cx="88392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6800" y="4857750"/>
            <a:ext cx="1524000" cy="273844"/>
          </a:xfrm>
          <a:prstGeom prst="rect">
            <a:avLst/>
          </a:prstGeom>
        </p:spPr>
        <p:txBody>
          <a:bodyPr vert="horz" lIns="91440" tIns="45720" rIns="91440" bIns="45720" rtlCol="0" anchor="ctr"/>
          <a:lstStyle>
            <a:lvl1pPr algn="l">
              <a:defRPr sz="1200" b="1">
                <a:solidFill>
                  <a:schemeClr val="bg1"/>
                </a:solidFill>
              </a:defRPr>
            </a:lvl1pPr>
          </a:lstStyle>
          <a:p>
            <a:fld id="{1D8BD707-D9CF-40AE-B4C6-C98DA3205C09}" type="datetimeFigureOut">
              <a:rPr lang="en-US" smtClean="0"/>
              <a:pPr/>
              <a:t>5/31/2025</a:t>
            </a:fld>
            <a:endParaRPr lang="en-US" dirty="0"/>
          </a:p>
        </p:txBody>
      </p:sp>
      <p:sp>
        <p:nvSpPr>
          <p:cNvPr id="6" name="Slide Number Placeholder 5"/>
          <p:cNvSpPr>
            <a:spLocks noGrp="1"/>
          </p:cNvSpPr>
          <p:nvPr>
            <p:ph type="sldNum" sz="quarter" idx="4"/>
          </p:nvPr>
        </p:nvSpPr>
        <p:spPr>
          <a:xfrm>
            <a:off x="6781800" y="4857750"/>
            <a:ext cx="1295400" cy="273844"/>
          </a:xfrm>
          <a:prstGeom prst="rect">
            <a:avLst/>
          </a:prstGeom>
        </p:spPr>
        <p:txBody>
          <a:bodyPr vert="horz" lIns="91440" tIns="45720" rIns="91440" bIns="45720" rtlCol="0" anchor="ctr"/>
          <a:lstStyle>
            <a:lvl1pPr algn="r">
              <a:defRPr sz="1200" b="1">
                <a:solidFill>
                  <a:schemeClr val="bg1"/>
                </a:solidFill>
              </a:defRPr>
            </a:lvl1pPr>
          </a:lstStyle>
          <a:p>
            <a:fld id="{B6F15528-21DE-4FAA-801E-634DDDAF4B2B}" type="slidenum">
              <a:rPr lang="en-US" smtClean="0"/>
              <a:pPr/>
              <a:t>‹#›</a:t>
            </a:fld>
            <a:endParaRPr lang="en-US" dirty="0"/>
          </a:p>
        </p:txBody>
      </p:sp>
      <p:sp>
        <p:nvSpPr>
          <p:cNvPr id="14" name="Rechthoek 6"/>
          <p:cNvSpPr/>
          <p:nvPr userDrawn="1"/>
        </p:nvSpPr>
        <p:spPr bwMode="auto">
          <a:xfrm>
            <a:off x="0" y="4823461"/>
            <a:ext cx="9144000" cy="18000"/>
          </a:xfrm>
          <a:prstGeom prst="rect">
            <a:avLst/>
          </a:prstGeom>
          <a:solidFill>
            <a:srgbClr val="F3711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sz="1800" dirty="0"/>
          </a:p>
        </p:txBody>
      </p:sp>
      <p:pic>
        <p:nvPicPr>
          <p:cNvPr id="18" name="Picture 1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481807" y="4867450"/>
            <a:ext cx="662193" cy="267810"/>
          </a:xfrm>
          <a:prstGeom prst="rect">
            <a:avLst/>
          </a:prstGeom>
        </p:spPr>
      </p:pic>
      <p:pic>
        <p:nvPicPr>
          <p:cNvPr id="5" name="Picture 2" descr="Werken bij Hanzehogeschool Groningen">
            <a:extLst>
              <a:ext uri="{FF2B5EF4-FFF2-40B4-BE49-F238E27FC236}">
                <a16:creationId xmlns:a16="http://schemas.microsoft.com/office/drawing/2014/main" id="{4C654E0D-053C-9F21-BB83-52C6AD3F8095}"/>
              </a:ext>
            </a:extLst>
          </p:cNvPr>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l="-1" t="-1" r="-7690" b="-6277"/>
          <a:stretch/>
        </p:blipFill>
        <p:spPr bwMode="auto">
          <a:xfrm>
            <a:off x="34636" y="4867450"/>
            <a:ext cx="10668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1">
            <a:extLst>
              <a:ext uri="{FF2B5EF4-FFF2-40B4-BE49-F238E27FC236}">
                <a16:creationId xmlns:a16="http://schemas.microsoft.com/office/drawing/2014/main" id="{D208C788-1FE3-CE2E-5113-5B74A1D3F24F}"/>
              </a:ext>
            </a:extLst>
          </p:cNvPr>
          <p:cNvPicPr>
            <a:picLocks noChangeAspect="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2731930" y="4897359"/>
            <a:ext cx="3680140" cy="207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9" r:id="rId13"/>
    <p:sldLayoutId id="2147483676" r:id="rId14"/>
  </p:sldLayoutIdLst>
  <p:txStyles>
    <p:titleStyle>
      <a:lvl1pPr algn="ctr" defTabSz="914400" rtl="0" eaLnBrk="1" latinLnBrk="0" hangingPunct="1">
        <a:spcBef>
          <a:spcPct val="0"/>
        </a:spcBef>
        <a:buNone/>
        <a:defRPr sz="4000" b="1" kern="1200">
          <a:solidFill>
            <a:srgbClr val="F3711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Rechthoek 7"/>
          <p:cNvSpPr/>
          <p:nvPr/>
        </p:nvSpPr>
        <p:spPr bwMode="auto">
          <a:xfrm rot="16200000">
            <a:off x="-1312862" y="2263774"/>
            <a:ext cx="3225800" cy="615951"/>
          </a:xfrm>
          <a:prstGeom prst="rect">
            <a:avLst/>
          </a:prstGeom>
          <a:solidFill>
            <a:srgbClr val="34343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9" name="Rechthoek 8"/>
          <p:cNvSpPr/>
          <p:nvPr/>
        </p:nvSpPr>
        <p:spPr bwMode="auto">
          <a:xfrm rot="16200000">
            <a:off x="225426" y="433387"/>
            <a:ext cx="4552950" cy="4276725"/>
          </a:xfrm>
          <a:prstGeom prst="rect">
            <a:avLst/>
          </a:prstGeom>
          <a:solidFill>
            <a:srgbClr val="3434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pic>
        <p:nvPicPr>
          <p:cNvPr id="6148" name="Afbeelding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89563" y="4840288"/>
            <a:ext cx="3127375"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04379939"/>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633265"/>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11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66E1E"/>
        </a:solidFill>
        <a:effectLst/>
      </p:bgPr>
    </p:bg>
    <p:spTree>
      <p:nvGrpSpPr>
        <p:cNvPr id="1" name=""/>
        <p:cNvGrpSpPr/>
        <p:nvPr/>
      </p:nvGrpSpPr>
      <p:grpSpPr>
        <a:xfrm>
          <a:off x="0" y="0"/>
          <a:ext cx="0" cy="0"/>
          <a:chOff x="0" y="0"/>
          <a:chExt cx="0" cy="0"/>
        </a:xfrm>
      </p:grpSpPr>
      <p:sp>
        <p:nvSpPr>
          <p:cNvPr id="14" name="Rechthoek 13"/>
          <p:cNvSpPr/>
          <p:nvPr userDrawn="1"/>
        </p:nvSpPr>
        <p:spPr bwMode="auto">
          <a:xfrm>
            <a:off x="1692275" y="312738"/>
            <a:ext cx="5903913" cy="2809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pic>
        <p:nvPicPr>
          <p:cNvPr id="7171" name="Afbeelding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53050" y="4840288"/>
            <a:ext cx="3162300" cy="17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88670720"/>
      </p:ext>
    </p:extLst>
  </p:cSld>
  <p:clrMap bg1="lt1" tx1="dk1" bg2="lt2" tx2="dk2" accent1="accent1" accent2="accent2" accent3="accent3" accent4="accent4" accent5="accent5" accent6="accent6" hlink="hlink" folHlink="folHlink"/>
  <p:sldLayoutIdLst>
    <p:sldLayoutId id="2147483668" r:id="rId1"/>
  </p:sldLayoutIdLst>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9.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hyperlink" Target="mailto:f.pierie@pl.hanze.n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B8435C-2E35-2BB6-0882-195423C6E213}"/>
              </a:ext>
            </a:extLst>
          </p:cNvPr>
          <p:cNvSpPr>
            <a:spLocks noGrp="1"/>
          </p:cNvSpPr>
          <p:nvPr>
            <p:ph type="ctrTitle"/>
          </p:nvPr>
        </p:nvSpPr>
        <p:spPr/>
        <p:txBody>
          <a:bodyPr/>
          <a:lstStyle/>
          <a:p>
            <a:r>
              <a:rPr lang="nl-NL" sz="3200" dirty="0"/>
              <a:t>Voorstel project CO-DISYDE ‘De Energie Transitie Routekaart’</a:t>
            </a:r>
          </a:p>
        </p:txBody>
      </p:sp>
      <p:sp>
        <p:nvSpPr>
          <p:cNvPr id="5" name="Subtitle 4">
            <a:extLst>
              <a:ext uri="{FF2B5EF4-FFF2-40B4-BE49-F238E27FC236}">
                <a16:creationId xmlns:a16="http://schemas.microsoft.com/office/drawing/2014/main" id="{580E50E3-B731-F52D-A694-FDBE8C4937CE}"/>
              </a:ext>
            </a:extLst>
          </p:cNvPr>
          <p:cNvSpPr>
            <a:spLocks noGrp="1"/>
          </p:cNvSpPr>
          <p:nvPr>
            <p:ph type="subTitle" idx="1"/>
          </p:nvPr>
        </p:nvSpPr>
        <p:spPr/>
        <p:txBody>
          <a:bodyPr/>
          <a:lstStyle/>
          <a:p>
            <a:r>
              <a:rPr lang="fr-FR" dirty="0"/>
              <a:t>Frank Pierie</a:t>
            </a:r>
            <a:endParaRPr lang="nl-NL" dirty="0"/>
          </a:p>
        </p:txBody>
      </p:sp>
    </p:spTree>
    <p:extLst>
      <p:ext uri="{BB962C8B-B14F-4D97-AF65-F5344CB8AC3E}">
        <p14:creationId xmlns:p14="http://schemas.microsoft.com/office/powerpoint/2010/main" val="3858804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3C21-E4AE-E252-0335-B29C21EAB5EE}"/>
              </a:ext>
            </a:extLst>
          </p:cNvPr>
          <p:cNvSpPr>
            <a:spLocks noGrp="1"/>
          </p:cNvSpPr>
          <p:nvPr>
            <p:ph type="title"/>
          </p:nvPr>
        </p:nvSpPr>
        <p:spPr/>
        <p:txBody>
          <a:bodyPr/>
          <a:lstStyle/>
          <a:p>
            <a:r>
              <a:rPr lang="en-US" dirty="0" err="1"/>
              <a:t>Uitleg</a:t>
            </a:r>
            <a:r>
              <a:rPr lang="en-US" dirty="0"/>
              <a:t> </a:t>
            </a:r>
            <a:r>
              <a:rPr lang="en-US" dirty="0" err="1"/>
              <a:t>elementen</a:t>
            </a:r>
            <a:r>
              <a:rPr lang="en-US" dirty="0"/>
              <a:t> </a:t>
            </a:r>
            <a:r>
              <a:rPr lang="en-US" dirty="0" err="1"/>
              <a:t>toolkaart</a:t>
            </a:r>
            <a:endParaRPr lang="en-US" dirty="0"/>
          </a:p>
        </p:txBody>
      </p:sp>
      <p:pic>
        <p:nvPicPr>
          <p:cNvPr id="5" name="Content Placeholder 4">
            <a:extLst>
              <a:ext uri="{FF2B5EF4-FFF2-40B4-BE49-F238E27FC236}">
                <a16:creationId xmlns:a16="http://schemas.microsoft.com/office/drawing/2014/main" id="{6ED61ED3-70B2-E59B-DE34-0D28F79CED8C}"/>
              </a:ext>
            </a:extLst>
          </p:cNvPr>
          <p:cNvPicPr>
            <a:picLocks noGrp="1" noChangeAspect="1"/>
          </p:cNvPicPr>
          <p:nvPr>
            <p:ph idx="1"/>
          </p:nvPr>
        </p:nvPicPr>
        <p:blipFill>
          <a:blip r:embed="rId2"/>
          <a:stretch>
            <a:fillRect/>
          </a:stretch>
        </p:blipFill>
        <p:spPr>
          <a:xfrm>
            <a:off x="457200" y="897897"/>
            <a:ext cx="8200947" cy="3883653"/>
          </a:xfrm>
        </p:spPr>
      </p:pic>
    </p:spTree>
    <p:extLst>
      <p:ext uri="{BB962C8B-B14F-4D97-AF65-F5344CB8AC3E}">
        <p14:creationId xmlns:p14="http://schemas.microsoft.com/office/powerpoint/2010/main" val="373282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EC9F-75DB-9804-1325-1E23D0FB646B}"/>
              </a:ext>
            </a:extLst>
          </p:cNvPr>
          <p:cNvSpPr>
            <a:spLocks noGrp="1"/>
          </p:cNvSpPr>
          <p:nvPr>
            <p:ph type="title"/>
          </p:nvPr>
        </p:nvSpPr>
        <p:spPr/>
        <p:txBody>
          <a:bodyPr/>
          <a:lstStyle/>
          <a:p>
            <a:r>
              <a:rPr lang="en-US" dirty="0"/>
              <a:t>Type </a:t>
            </a:r>
            <a:r>
              <a:rPr lang="en-US" dirty="0" err="1"/>
              <a:t>kaarten</a:t>
            </a:r>
            <a:r>
              <a:rPr lang="en-US" dirty="0"/>
              <a:t> in de toolbox</a:t>
            </a:r>
          </a:p>
        </p:txBody>
      </p:sp>
      <p:pic>
        <p:nvPicPr>
          <p:cNvPr id="5" name="Content Placeholder 4">
            <a:extLst>
              <a:ext uri="{FF2B5EF4-FFF2-40B4-BE49-F238E27FC236}">
                <a16:creationId xmlns:a16="http://schemas.microsoft.com/office/drawing/2014/main" id="{1E1EBAF5-2C5A-844C-40C4-38F739B47A78}"/>
              </a:ext>
            </a:extLst>
          </p:cNvPr>
          <p:cNvPicPr>
            <a:picLocks noGrp="1" noChangeAspect="1"/>
          </p:cNvPicPr>
          <p:nvPr>
            <p:ph idx="1"/>
          </p:nvPr>
        </p:nvPicPr>
        <p:blipFill>
          <a:blip r:embed="rId2"/>
          <a:stretch>
            <a:fillRect/>
          </a:stretch>
        </p:blipFill>
        <p:spPr>
          <a:xfrm>
            <a:off x="152400" y="2647950"/>
            <a:ext cx="8839200" cy="2157268"/>
          </a:xfrm>
        </p:spPr>
      </p:pic>
      <p:pic>
        <p:nvPicPr>
          <p:cNvPr id="7" name="Picture 6">
            <a:extLst>
              <a:ext uri="{FF2B5EF4-FFF2-40B4-BE49-F238E27FC236}">
                <a16:creationId xmlns:a16="http://schemas.microsoft.com/office/drawing/2014/main" id="{78BE6DB0-24FF-094D-6C23-0BB148DE2E11}"/>
              </a:ext>
            </a:extLst>
          </p:cNvPr>
          <p:cNvPicPr>
            <a:picLocks noChangeAspect="1"/>
          </p:cNvPicPr>
          <p:nvPr/>
        </p:nvPicPr>
        <p:blipFill>
          <a:blip r:embed="rId3"/>
          <a:stretch>
            <a:fillRect/>
          </a:stretch>
        </p:blipFill>
        <p:spPr>
          <a:xfrm>
            <a:off x="152400" y="819150"/>
            <a:ext cx="1143000" cy="1784767"/>
          </a:xfrm>
          <a:prstGeom prst="rect">
            <a:avLst/>
          </a:prstGeom>
        </p:spPr>
      </p:pic>
      <p:pic>
        <p:nvPicPr>
          <p:cNvPr id="9" name="Picture 8">
            <a:extLst>
              <a:ext uri="{FF2B5EF4-FFF2-40B4-BE49-F238E27FC236}">
                <a16:creationId xmlns:a16="http://schemas.microsoft.com/office/drawing/2014/main" id="{D6CEE681-EF20-419D-4266-D50B40E80735}"/>
              </a:ext>
            </a:extLst>
          </p:cNvPr>
          <p:cNvPicPr>
            <a:picLocks noChangeAspect="1"/>
          </p:cNvPicPr>
          <p:nvPr/>
        </p:nvPicPr>
        <p:blipFill>
          <a:blip r:embed="rId4"/>
          <a:stretch>
            <a:fillRect/>
          </a:stretch>
        </p:blipFill>
        <p:spPr>
          <a:xfrm>
            <a:off x="1371600" y="819150"/>
            <a:ext cx="1140008" cy="1784767"/>
          </a:xfrm>
          <a:prstGeom prst="rect">
            <a:avLst/>
          </a:prstGeom>
        </p:spPr>
      </p:pic>
      <p:pic>
        <p:nvPicPr>
          <p:cNvPr id="11" name="Picture 10">
            <a:extLst>
              <a:ext uri="{FF2B5EF4-FFF2-40B4-BE49-F238E27FC236}">
                <a16:creationId xmlns:a16="http://schemas.microsoft.com/office/drawing/2014/main" id="{D41F85F5-F259-3C0E-CB4D-506AAA68DC67}"/>
              </a:ext>
            </a:extLst>
          </p:cNvPr>
          <p:cNvPicPr>
            <a:picLocks noChangeAspect="1"/>
          </p:cNvPicPr>
          <p:nvPr/>
        </p:nvPicPr>
        <p:blipFill>
          <a:blip r:embed="rId5"/>
          <a:stretch>
            <a:fillRect/>
          </a:stretch>
        </p:blipFill>
        <p:spPr>
          <a:xfrm>
            <a:off x="2597640" y="821047"/>
            <a:ext cx="1134129" cy="1782870"/>
          </a:xfrm>
          <a:prstGeom prst="rect">
            <a:avLst/>
          </a:prstGeom>
        </p:spPr>
      </p:pic>
      <p:pic>
        <p:nvPicPr>
          <p:cNvPr id="13" name="Picture 12">
            <a:extLst>
              <a:ext uri="{FF2B5EF4-FFF2-40B4-BE49-F238E27FC236}">
                <a16:creationId xmlns:a16="http://schemas.microsoft.com/office/drawing/2014/main" id="{24CAC586-6317-DB0E-945E-80C0C433A2D0}"/>
              </a:ext>
            </a:extLst>
          </p:cNvPr>
          <p:cNvPicPr>
            <a:picLocks noChangeAspect="1"/>
          </p:cNvPicPr>
          <p:nvPr/>
        </p:nvPicPr>
        <p:blipFill>
          <a:blip r:embed="rId6"/>
          <a:stretch>
            <a:fillRect/>
          </a:stretch>
        </p:blipFill>
        <p:spPr>
          <a:xfrm>
            <a:off x="3817801" y="819150"/>
            <a:ext cx="1129462" cy="1782870"/>
          </a:xfrm>
          <a:prstGeom prst="rect">
            <a:avLst/>
          </a:prstGeom>
        </p:spPr>
      </p:pic>
      <p:pic>
        <p:nvPicPr>
          <p:cNvPr id="15" name="Picture 14">
            <a:extLst>
              <a:ext uri="{FF2B5EF4-FFF2-40B4-BE49-F238E27FC236}">
                <a16:creationId xmlns:a16="http://schemas.microsoft.com/office/drawing/2014/main" id="{C11BFE0B-A998-08CB-4DC9-61716AC514BD}"/>
              </a:ext>
            </a:extLst>
          </p:cNvPr>
          <p:cNvPicPr>
            <a:picLocks noChangeAspect="1"/>
          </p:cNvPicPr>
          <p:nvPr/>
        </p:nvPicPr>
        <p:blipFill>
          <a:blip r:embed="rId7"/>
          <a:stretch>
            <a:fillRect/>
          </a:stretch>
        </p:blipFill>
        <p:spPr>
          <a:xfrm>
            <a:off x="5033296" y="819150"/>
            <a:ext cx="1143464" cy="1782870"/>
          </a:xfrm>
          <a:prstGeom prst="rect">
            <a:avLst/>
          </a:prstGeom>
        </p:spPr>
      </p:pic>
      <p:pic>
        <p:nvPicPr>
          <p:cNvPr id="17" name="Picture 16">
            <a:extLst>
              <a:ext uri="{FF2B5EF4-FFF2-40B4-BE49-F238E27FC236}">
                <a16:creationId xmlns:a16="http://schemas.microsoft.com/office/drawing/2014/main" id="{69E32C5F-DD13-E393-C0A5-4A3788C1BBA9}"/>
              </a:ext>
            </a:extLst>
          </p:cNvPr>
          <p:cNvPicPr>
            <a:picLocks noChangeAspect="1"/>
          </p:cNvPicPr>
          <p:nvPr/>
        </p:nvPicPr>
        <p:blipFill>
          <a:blip r:embed="rId8"/>
          <a:stretch>
            <a:fillRect/>
          </a:stretch>
        </p:blipFill>
        <p:spPr>
          <a:xfrm>
            <a:off x="6253456" y="819151"/>
            <a:ext cx="1132266" cy="1782870"/>
          </a:xfrm>
          <a:prstGeom prst="rect">
            <a:avLst/>
          </a:prstGeom>
        </p:spPr>
      </p:pic>
      <p:pic>
        <p:nvPicPr>
          <p:cNvPr id="19" name="Picture 18">
            <a:extLst>
              <a:ext uri="{FF2B5EF4-FFF2-40B4-BE49-F238E27FC236}">
                <a16:creationId xmlns:a16="http://schemas.microsoft.com/office/drawing/2014/main" id="{4DBB1F0A-7323-AEB0-7EE2-DB95B16E6EC4}"/>
              </a:ext>
            </a:extLst>
          </p:cNvPr>
          <p:cNvPicPr>
            <a:picLocks noChangeAspect="1"/>
          </p:cNvPicPr>
          <p:nvPr/>
        </p:nvPicPr>
        <p:blipFill>
          <a:blip r:embed="rId9"/>
          <a:stretch>
            <a:fillRect/>
          </a:stretch>
        </p:blipFill>
        <p:spPr>
          <a:xfrm>
            <a:off x="7855739" y="819151"/>
            <a:ext cx="1135861" cy="1782870"/>
          </a:xfrm>
          <a:prstGeom prst="rect">
            <a:avLst/>
          </a:prstGeom>
        </p:spPr>
      </p:pic>
    </p:spTree>
    <p:extLst>
      <p:ext uri="{BB962C8B-B14F-4D97-AF65-F5344CB8AC3E}">
        <p14:creationId xmlns:p14="http://schemas.microsoft.com/office/powerpoint/2010/main" val="28739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EA540-5351-4B76-90CB-135E7AC4E615}"/>
              </a:ext>
            </a:extLst>
          </p:cNvPr>
          <p:cNvSpPr>
            <a:spLocks noGrp="1"/>
          </p:cNvSpPr>
          <p:nvPr>
            <p:ph type="ctrTitle"/>
          </p:nvPr>
        </p:nvSpPr>
        <p:spPr/>
        <p:txBody>
          <a:bodyPr/>
          <a:lstStyle/>
          <a:p>
            <a:r>
              <a:rPr lang="en-US" dirty="0" err="1"/>
              <a:t>Voorbeelden</a:t>
            </a:r>
            <a:r>
              <a:rPr lang="en-US" dirty="0"/>
              <a:t> van tools</a:t>
            </a:r>
          </a:p>
        </p:txBody>
      </p:sp>
      <p:sp>
        <p:nvSpPr>
          <p:cNvPr id="39937" name="Tijdelijke aanduiding voor inhoud 2"/>
          <p:cNvSpPr>
            <a:spLocks noGrp="1"/>
          </p:cNvSpPr>
          <p:nvPr>
            <p:ph type="subTitle" idx="1"/>
          </p:nvPr>
        </p:nvSpPr>
        <p:spPr bwMode="auto">
          <a:noFill/>
        </p:spPr>
        <p:txBody>
          <a:bodyPr vert="horz" wrap="square" lIns="68580" tIns="34290" rIns="68580" bIns="34290" numCol="1" anchor="ctr" anchorCtr="0" compatLnSpc="1">
            <a:prstTxWarp prst="textNoShape">
              <a:avLst/>
            </a:prstTxWarp>
            <a:normAutofit/>
          </a:bodyPr>
          <a:lstStyle/>
          <a:p>
            <a:pPr marL="0" indent="0">
              <a:buNone/>
            </a:pPr>
            <a:r>
              <a:rPr lang="en-US" altLang="en-US" sz="2400" b="1" dirty="0" err="1">
                <a:solidFill>
                  <a:schemeClr val="bg1"/>
                </a:solidFill>
                <a:latin typeface="Arial" panose="020B0604020202020204" pitchFamily="34" charset="0"/>
                <a:cs typeface="Arial" panose="020B0604020202020204" pitchFamily="34" charset="0"/>
              </a:rPr>
              <a:t>Een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goed</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voorbeeld</a:t>
            </a:r>
            <a:r>
              <a:rPr lang="en-US" altLang="en-US" sz="2400" b="1" dirty="0">
                <a:solidFill>
                  <a:schemeClr val="bg1"/>
                </a:solidFill>
                <a:latin typeface="Arial" panose="020B0604020202020204" pitchFamily="34" charset="0"/>
                <a:cs typeface="Arial" panose="020B0604020202020204" pitchFamily="34" charset="0"/>
              </a:rPr>
              <a:t> van </a:t>
            </a:r>
            <a:r>
              <a:rPr lang="en-US" altLang="en-US" sz="2400" b="1" dirty="0" err="1">
                <a:solidFill>
                  <a:schemeClr val="bg1"/>
                </a:solidFill>
                <a:latin typeface="Arial" panose="020B0604020202020204" pitchFamily="34" charset="0"/>
                <a:cs typeface="Arial" panose="020B0604020202020204" pitchFamily="34" charset="0"/>
              </a:rPr>
              <a:t>een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huidige</a:t>
            </a:r>
            <a:r>
              <a:rPr lang="en-US" altLang="en-US" sz="2400" b="1" dirty="0">
                <a:solidFill>
                  <a:schemeClr val="bg1"/>
                </a:solidFill>
                <a:latin typeface="Arial" panose="020B0604020202020204" pitchFamily="34" charset="0"/>
                <a:cs typeface="Arial" panose="020B0604020202020204" pitchFamily="34" charset="0"/>
              </a:rPr>
              <a:t> tool is </a:t>
            </a:r>
            <a:r>
              <a:rPr lang="en-US" altLang="en-US" sz="2400" b="1" dirty="0" err="1">
                <a:solidFill>
                  <a:schemeClr val="bg1"/>
                </a:solidFill>
                <a:latin typeface="Arial" panose="020B0604020202020204" pitchFamily="34" charset="0"/>
                <a:cs typeface="Arial" panose="020B0604020202020204" pitchFamily="34" charset="0"/>
              </a:rPr>
              <a:t>PowerNodes</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waarmee</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een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duurzame</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wijk</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gemodelleerd</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kan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worden</a:t>
            </a:r>
            <a:endParaRPr lang="en-US" alt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267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B5EE0-DCF4-2BC4-A56C-0A4E5FC5A9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98F889-11CB-1E49-F96C-3253B39F6240}"/>
              </a:ext>
            </a:extLst>
          </p:cNvPr>
          <p:cNvSpPr>
            <a:spLocks noGrp="1"/>
          </p:cNvSpPr>
          <p:nvPr>
            <p:ph type="title"/>
          </p:nvPr>
        </p:nvSpPr>
        <p:spPr/>
        <p:txBody>
          <a:bodyPr>
            <a:normAutofit/>
          </a:bodyPr>
          <a:lstStyle/>
          <a:p>
            <a:r>
              <a:rPr lang="nl-NL" dirty="0"/>
              <a:t>Voorbeeld 1: De We-Energy game</a:t>
            </a:r>
          </a:p>
        </p:txBody>
      </p:sp>
      <p:pic>
        <p:nvPicPr>
          <p:cNvPr id="10" name="Picture 9">
            <a:extLst>
              <a:ext uri="{FF2B5EF4-FFF2-40B4-BE49-F238E27FC236}">
                <a16:creationId xmlns:a16="http://schemas.microsoft.com/office/drawing/2014/main" id="{9538CB5D-1C40-C5AB-17A2-8BE02D047A72}"/>
              </a:ext>
            </a:extLst>
          </p:cNvPr>
          <p:cNvPicPr>
            <a:picLocks noChangeAspect="1"/>
          </p:cNvPicPr>
          <p:nvPr/>
        </p:nvPicPr>
        <p:blipFill>
          <a:blip r:embed="rId2"/>
          <a:stretch>
            <a:fillRect/>
          </a:stretch>
        </p:blipFill>
        <p:spPr>
          <a:xfrm>
            <a:off x="393966" y="1200150"/>
            <a:ext cx="4127829" cy="3238500"/>
          </a:xfrm>
          <a:prstGeom prst="rect">
            <a:avLst/>
          </a:prstGeom>
        </p:spPr>
      </p:pic>
      <p:sp>
        <p:nvSpPr>
          <p:cNvPr id="2" name="Rectangle 1">
            <a:extLst>
              <a:ext uri="{FF2B5EF4-FFF2-40B4-BE49-F238E27FC236}">
                <a16:creationId xmlns:a16="http://schemas.microsoft.com/office/drawing/2014/main" id="{25D1FF66-DA4F-C529-67E1-01D1236EC23F}"/>
              </a:ext>
            </a:extLst>
          </p:cNvPr>
          <p:cNvSpPr/>
          <p:nvPr/>
        </p:nvSpPr>
        <p:spPr>
          <a:xfrm>
            <a:off x="376084" y="1200150"/>
            <a:ext cx="4140795" cy="3238500"/>
          </a:xfrm>
          <a:prstGeom prst="rect">
            <a:avLst/>
          </a:prstGeom>
          <a:solidFill>
            <a:srgbClr val="FF0000">
              <a:alpha val="10000"/>
            </a:srgbClr>
          </a:solidFill>
          <a:ln w="50800">
            <a:solidFill>
              <a:srgbClr val="F371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Picture 3">
            <a:extLst>
              <a:ext uri="{FF2B5EF4-FFF2-40B4-BE49-F238E27FC236}">
                <a16:creationId xmlns:a16="http://schemas.microsoft.com/office/drawing/2014/main" id="{C05C51D4-0563-9326-F36B-D6EB9BDB8B8B}"/>
              </a:ext>
            </a:extLst>
          </p:cNvPr>
          <p:cNvPicPr>
            <a:picLocks noChangeAspect="1"/>
          </p:cNvPicPr>
          <p:nvPr/>
        </p:nvPicPr>
        <p:blipFill>
          <a:blip r:embed="rId3"/>
          <a:stretch>
            <a:fillRect/>
          </a:stretch>
        </p:blipFill>
        <p:spPr>
          <a:xfrm>
            <a:off x="4673334" y="1200148"/>
            <a:ext cx="4171054" cy="3238501"/>
          </a:xfrm>
          <a:prstGeom prst="rect">
            <a:avLst/>
          </a:prstGeom>
        </p:spPr>
      </p:pic>
    </p:spTree>
    <p:extLst>
      <p:ext uri="{BB962C8B-B14F-4D97-AF65-F5344CB8AC3E}">
        <p14:creationId xmlns:p14="http://schemas.microsoft.com/office/powerpoint/2010/main" val="241305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90F1-5D16-EAB0-212D-F595A9F6F162}"/>
              </a:ext>
            </a:extLst>
          </p:cNvPr>
          <p:cNvSpPr>
            <a:spLocks noGrp="1"/>
          </p:cNvSpPr>
          <p:nvPr>
            <p:ph type="title"/>
          </p:nvPr>
        </p:nvSpPr>
        <p:spPr/>
        <p:txBody>
          <a:bodyPr/>
          <a:lstStyle/>
          <a:p>
            <a:r>
              <a:rPr lang="nl-NL"/>
              <a:t>Een voorbeeld: de We Energy Game</a:t>
            </a:r>
          </a:p>
        </p:txBody>
      </p:sp>
      <p:sp>
        <p:nvSpPr>
          <p:cNvPr id="4" name="Content Placeholder 3">
            <a:extLst>
              <a:ext uri="{FF2B5EF4-FFF2-40B4-BE49-F238E27FC236}">
                <a16:creationId xmlns:a16="http://schemas.microsoft.com/office/drawing/2014/main" id="{C8BAB5FF-B63D-5D92-23F7-41C9AAEFA989}"/>
              </a:ext>
            </a:extLst>
          </p:cNvPr>
          <p:cNvSpPr>
            <a:spLocks noGrp="1"/>
          </p:cNvSpPr>
          <p:nvPr>
            <p:ph sz="half" idx="1"/>
          </p:nvPr>
        </p:nvSpPr>
        <p:spPr>
          <a:xfrm>
            <a:off x="152400" y="1123950"/>
            <a:ext cx="4572000" cy="3581400"/>
          </a:xfrm>
        </p:spPr>
        <p:txBody>
          <a:bodyPr>
            <a:normAutofit fontScale="85000" lnSpcReduction="10000"/>
          </a:bodyPr>
          <a:lstStyle/>
          <a:p>
            <a:r>
              <a:rPr lang="nl-NL" i="0" dirty="0">
                <a:effectLst/>
                <a:latin typeface="Segoe UI" panose="020B0502040204020203" pitchFamily="34" charset="0"/>
              </a:rPr>
              <a:t>Hulpmiddel voor het creëren van bewustwording voor de lokale energietransitie </a:t>
            </a:r>
          </a:p>
          <a:p>
            <a:r>
              <a:rPr lang="nl-NL" i="0" dirty="0">
                <a:effectLst/>
                <a:latin typeface="Segoe UI" panose="020B0502040204020203" pitchFamily="34" charset="0"/>
              </a:rPr>
              <a:t>Gebaseerd op </a:t>
            </a:r>
            <a:r>
              <a:rPr lang="nl-NL" i="0" dirty="0" err="1">
                <a:effectLst/>
                <a:latin typeface="Segoe UI" panose="020B0502040204020203" pitchFamily="34" charset="0"/>
              </a:rPr>
              <a:t>serious</a:t>
            </a:r>
            <a:r>
              <a:rPr lang="nl-NL" i="0" dirty="0">
                <a:effectLst/>
                <a:latin typeface="Segoe UI" panose="020B0502040204020203" pitchFamily="34" charset="0"/>
              </a:rPr>
              <a:t> </a:t>
            </a:r>
            <a:r>
              <a:rPr lang="nl-NL" i="0" dirty="0" err="1">
                <a:effectLst/>
                <a:latin typeface="Segoe UI" panose="020B0502040204020203" pitchFamily="34" charset="0"/>
              </a:rPr>
              <a:t>gaming</a:t>
            </a:r>
            <a:r>
              <a:rPr lang="nl-NL" i="0" dirty="0">
                <a:effectLst/>
                <a:latin typeface="Segoe UI" panose="020B0502040204020203" pitchFamily="34" charset="0"/>
              </a:rPr>
              <a:t> aanpak </a:t>
            </a:r>
          </a:p>
          <a:p>
            <a:r>
              <a:rPr lang="nl-NL" i="0" dirty="0">
                <a:effectLst/>
                <a:latin typeface="Segoe UI" panose="020B0502040204020203" pitchFamily="34" charset="0"/>
              </a:rPr>
              <a:t>Gefocust op het leuke elementen met toegevoegde educatieve context</a:t>
            </a:r>
          </a:p>
          <a:p>
            <a:pPr marL="0" indent="0">
              <a:buNone/>
            </a:pPr>
            <a:endParaRPr lang="en-US" dirty="0"/>
          </a:p>
          <a:p>
            <a:pPr marL="0" indent="0">
              <a:buNone/>
            </a:pPr>
            <a:r>
              <a:rPr lang="en-US" sz="1400" dirty="0"/>
              <a:t>https://www.entrance.eu/kennis/tools/we-energy-game/</a:t>
            </a:r>
          </a:p>
        </p:txBody>
      </p:sp>
      <p:pic>
        <p:nvPicPr>
          <p:cNvPr id="1026" name="Picture 2" descr="We energy game: spelen met de toekomst - Down To Earth Magazine">
            <a:extLst>
              <a:ext uri="{FF2B5EF4-FFF2-40B4-BE49-F238E27FC236}">
                <a16:creationId xmlns:a16="http://schemas.microsoft.com/office/drawing/2014/main" id="{0173212D-93E1-9B95-E10C-CD4A59B090AB}"/>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767418"/>
            <a:ext cx="4343400" cy="2187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er weten over de energietransitie? Speel het We-energy game!">
            <a:extLst>
              <a:ext uri="{FF2B5EF4-FFF2-40B4-BE49-F238E27FC236}">
                <a16:creationId xmlns:a16="http://schemas.microsoft.com/office/drawing/2014/main" id="{A6A5D6C4-700C-BD5B-2447-072FE8D9349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764"/>
          <a:stretch/>
        </p:blipFill>
        <p:spPr bwMode="auto">
          <a:xfrm>
            <a:off x="7158037" y="2954630"/>
            <a:ext cx="1909763" cy="18269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 energy game: spelen met de toekomst - Down To Earth Magazine">
            <a:extLst>
              <a:ext uri="{FF2B5EF4-FFF2-40B4-BE49-F238E27FC236}">
                <a16:creationId xmlns:a16="http://schemas.microsoft.com/office/drawing/2014/main" id="{C3E3EAEF-9555-5D1C-5928-9B168D5D0F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954630"/>
            <a:ext cx="2433637" cy="182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906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EC936-14B9-5A50-4776-DD370F255E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126A3E-4962-C307-DED0-F15AF41743A9}"/>
              </a:ext>
            </a:extLst>
          </p:cNvPr>
          <p:cNvSpPr>
            <a:spLocks noGrp="1"/>
          </p:cNvSpPr>
          <p:nvPr>
            <p:ph type="title"/>
          </p:nvPr>
        </p:nvSpPr>
        <p:spPr/>
        <p:txBody>
          <a:bodyPr>
            <a:normAutofit/>
          </a:bodyPr>
          <a:lstStyle/>
          <a:p>
            <a:r>
              <a:rPr lang="nl-NL" dirty="0"/>
              <a:t>Voorbeeld 2: De We-Energy Tool</a:t>
            </a:r>
            <a:endParaRPr lang="en-US" dirty="0"/>
          </a:p>
        </p:txBody>
      </p:sp>
      <p:pic>
        <p:nvPicPr>
          <p:cNvPr id="4" name="Picture 3">
            <a:extLst>
              <a:ext uri="{FF2B5EF4-FFF2-40B4-BE49-F238E27FC236}">
                <a16:creationId xmlns:a16="http://schemas.microsoft.com/office/drawing/2014/main" id="{C846186F-5EDF-1411-F4AA-CCAF6BFAD8F6}"/>
              </a:ext>
            </a:extLst>
          </p:cNvPr>
          <p:cNvPicPr>
            <a:picLocks noChangeAspect="1"/>
          </p:cNvPicPr>
          <p:nvPr/>
        </p:nvPicPr>
        <p:blipFill>
          <a:blip r:embed="rId2"/>
          <a:stretch>
            <a:fillRect/>
          </a:stretch>
        </p:blipFill>
        <p:spPr>
          <a:xfrm>
            <a:off x="4673334" y="1200148"/>
            <a:ext cx="4171054" cy="3238501"/>
          </a:xfrm>
          <a:prstGeom prst="rect">
            <a:avLst/>
          </a:prstGeom>
        </p:spPr>
      </p:pic>
      <p:sp>
        <p:nvSpPr>
          <p:cNvPr id="7" name="Rectangle 6">
            <a:extLst>
              <a:ext uri="{FF2B5EF4-FFF2-40B4-BE49-F238E27FC236}">
                <a16:creationId xmlns:a16="http://schemas.microsoft.com/office/drawing/2014/main" id="{F9837B34-7F51-513A-7474-F540D4B21D23}"/>
              </a:ext>
            </a:extLst>
          </p:cNvPr>
          <p:cNvSpPr/>
          <p:nvPr/>
        </p:nvSpPr>
        <p:spPr>
          <a:xfrm>
            <a:off x="4673334" y="1200148"/>
            <a:ext cx="4171054" cy="3238500"/>
          </a:xfrm>
          <a:prstGeom prst="rect">
            <a:avLst/>
          </a:prstGeom>
          <a:solidFill>
            <a:srgbClr val="FF0000">
              <a:alpha val="10000"/>
            </a:srgbClr>
          </a:solidFill>
          <a:ln w="50800">
            <a:solidFill>
              <a:srgbClr val="F371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Picture 1">
            <a:extLst>
              <a:ext uri="{FF2B5EF4-FFF2-40B4-BE49-F238E27FC236}">
                <a16:creationId xmlns:a16="http://schemas.microsoft.com/office/drawing/2014/main" id="{C033BBA2-76E6-561D-8AAE-EC7D0D038D88}"/>
              </a:ext>
            </a:extLst>
          </p:cNvPr>
          <p:cNvPicPr>
            <a:picLocks noChangeAspect="1"/>
          </p:cNvPicPr>
          <p:nvPr/>
        </p:nvPicPr>
        <p:blipFill>
          <a:blip r:embed="rId3"/>
          <a:stretch>
            <a:fillRect/>
          </a:stretch>
        </p:blipFill>
        <p:spPr>
          <a:xfrm>
            <a:off x="393966" y="1200150"/>
            <a:ext cx="4127829" cy="3238500"/>
          </a:xfrm>
          <a:prstGeom prst="rect">
            <a:avLst/>
          </a:prstGeom>
        </p:spPr>
      </p:pic>
    </p:spTree>
    <p:extLst>
      <p:ext uri="{BB962C8B-B14F-4D97-AF65-F5344CB8AC3E}">
        <p14:creationId xmlns:p14="http://schemas.microsoft.com/office/powerpoint/2010/main" val="254218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28406-6661-8F8C-C255-90CFE740F1CF}"/>
              </a:ext>
            </a:extLst>
          </p:cNvPr>
          <p:cNvSpPr>
            <a:spLocks noGrp="1"/>
          </p:cNvSpPr>
          <p:nvPr>
            <p:ph type="title"/>
          </p:nvPr>
        </p:nvSpPr>
        <p:spPr/>
        <p:txBody>
          <a:bodyPr/>
          <a:lstStyle/>
          <a:p>
            <a:r>
              <a:rPr lang="nl-NL" dirty="0"/>
              <a:t>We-Energy Tool: PowerNodes</a:t>
            </a:r>
          </a:p>
        </p:txBody>
      </p:sp>
      <p:pic>
        <p:nvPicPr>
          <p:cNvPr id="4" name="Picture 3">
            <a:extLst>
              <a:ext uri="{FF2B5EF4-FFF2-40B4-BE49-F238E27FC236}">
                <a16:creationId xmlns:a16="http://schemas.microsoft.com/office/drawing/2014/main" id="{0DACE3B7-6EE6-531D-9AEF-668D84409B76}"/>
              </a:ext>
            </a:extLst>
          </p:cNvPr>
          <p:cNvPicPr>
            <a:picLocks noChangeAspect="1"/>
          </p:cNvPicPr>
          <p:nvPr/>
        </p:nvPicPr>
        <p:blipFill>
          <a:blip r:embed="rId2"/>
          <a:srcRect r="2500" b="13596"/>
          <a:stretch/>
        </p:blipFill>
        <p:spPr>
          <a:xfrm>
            <a:off x="52387" y="819150"/>
            <a:ext cx="9039225" cy="3888448"/>
          </a:xfrm>
          <a:prstGeom prst="rect">
            <a:avLst/>
          </a:prstGeom>
        </p:spPr>
      </p:pic>
    </p:spTree>
    <p:extLst>
      <p:ext uri="{BB962C8B-B14F-4D97-AF65-F5344CB8AC3E}">
        <p14:creationId xmlns:p14="http://schemas.microsoft.com/office/powerpoint/2010/main" val="922636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56B4-28EC-8435-0EC8-A39AE4663568}"/>
              </a:ext>
            </a:extLst>
          </p:cNvPr>
          <p:cNvSpPr>
            <a:spLocks noGrp="1"/>
          </p:cNvSpPr>
          <p:nvPr>
            <p:ph type="title"/>
          </p:nvPr>
        </p:nvSpPr>
        <p:spPr>
          <a:xfrm>
            <a:off x="152400" y="57150"/>
            <a:ext cx="8839200" cy="762000"/>
          </a:xfrm>
        </p:spPr>
        <p:txBody>
          <a:bodyPr>
            <a:normAutofit fontScale="90000"/>
          </a:bodyPr>
          <a:lstStyle/>
          <a:p>
            <a:r>
              <a:rPr lang="nl-NL" dirty="0"/>
              <a:t>Met scenario planner voor simpeler gebruik</a:t>
            </a:r>
          </a:p>
        </p:txBody>
      </p:sp>
      <p:pic>
        <p:nvPicPr>
          <p:cNvPr id="4" name="Picture 3">
            <a:extLst>
              <a:ext uri="{FF2B5EF4-FFF2-40B4-BE49-F238E27FC236}">
                <a16:creationId xmlns:a16="http://schemas.microsoft.com/office/drawing/2014/main" id="{79D5C396-6072-00C9-5D15-A61B012F0D79}"/>
              </a:ext>
            </a:extLst>
          </p:cNvPr>
          <p:cNvPicPr>
            <a:picLocks noChangeAspect="1"/>
          </p:cNvPicPr>
          <p:nvPr/>
        </p:nvPicPr>
        <p:blipFill>
          <a:blip r:embed="rId2"/>
          <a:srcRect r="17500"/>
          <a:stretch/>
        </p:blipFill>
        <p:spPr>
          <a:xfrm>
            <a:off x="76200" y="819150"/>
            <a:ext cx="8927606" cy="3932826"/>
          </a:xfrm>
          <a:prstGeom prst="rect">
            <a:avLst/>
          </a:prstGeom>
        </p:spPr>
      </p:pic>
    </p:spTree>
    <p:extLst>
      <p:ext uri="{BB962C8B-B14F-4D97-AF65-F5344CB8AC3E}">
        <p14:creationId xmlns:p14="http://schemas.microsoft.com/office/powerpoint/2010/main" val="4155811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CFF4-A58D-48B7-8576-FC9C81335A87}"/>
              </a:ext>
            </a:extLst>
          </p:cNvPr>
          <p:cNvSpPr>
            <a:spLocks noGrp="1"/>
          </p:cNvSpPr>
          <p:nvPr>
            <p:ph type="title"/>
          </p:nvPr>
        </p:nvSpPr>
        <p:spPr/>
        <p:txBody>
          <a:bodyPr/>
          <a:lstStyle/>
          <a:p>
            <a:r>
              <a:rPr lang="nl-NL" dirty="0"/>
              <a:t>We-Energy Tool in actie</a:t>
            </a:r>
          </a:p>
        </p:txBody>
      </p:sp>
      <p:pic>
        <p:nvPicPr>
          <p:cNvPr id="3" name="Content Placeholder 4">
            <a:extLst>
              <a:ext uri="{FF2B5EF4-FFF2-40B4-BE49-F238E27FC236}">
                <a16:creationId xmlns:a16="http://schemas.microsoft.com/office/drawing/2014/main" id="{8E495D4C-B76E-92F4-F2CB-A72EBEA74073}"/>
              </a:ext>
            </a:extLst>
          </p:cNvPr>
          <p:cNvPicPr>
            <a:picLocks noChangeAspect="1"/>
          </p:cNvPicPr>
          <p:nvPr/>
        </p:nvPicPr>
        <p:blipFill>
          <a:blip r:embed="rId2"/>
          <a:stretch>
            <a:fillRect/>
          </a:stretch>
        </p:blipFill>
        <p:spPr>
          <a:xfrm>
            <a:off x="3124200" y="1047750"/>
            <a:ext cx="5757440" cy="3581400"/>
          </a:xfrm>
          <a:prstGeom prst="rect">
            <a:avLst/>
          </a:prstGeom>
        </p:spPr>
      </p:pic>
      <p:pic>
        <p:nvPicPr>
          <p:cNvPr id="4" name="Picture 3">
            <a:extLst>
              <a:ext uri="{FF2B5EF4-FFF2-40B4-BE49-F238E27FC236}">
                <a16:creationId xmlns:a16="http://schemas.microsoft.com/office/drawing/2014/main" id="{14183514-8642-C9CB-70FA-E807E6E7BDEA}"/>
              </a:ext>
            </a:extLst>
          </p:cNvPr>
          <p:cNvPicPr>
            <a:picLocks noChangeAspect="1"/>
          </p:cNvPicPr>
          <p:nvPr/>
        </p:nvPicPr>
        <p:blipFill>
          <a:blip r:embed="rId3"/>
          <a:stretch>
            <a:fillRect/>
          </a:stretch>
        </p:blipFill>
        <p:spPr>
          <a:xfrm>
            <a:off x="381000" y="962318"/>
            <a:ext cx="1085037" cy="1072954"/>
          </a:xfrm>
          <a:prstGeom prst="flowChartConnector">
            <a:avLst/>
          </a:prstGeom>
          <a:ln w="57150">
            <a:noFill/>
          </a:ln>
        </p:spPr>
      </p:pic>
      <p:pic>
        <p:nvPicPr>
          <p:cNvPr id="5" name="Picture 4">
            <a:extLst>
              <a:ext uri="{FF2B5EF4-FFF2-40B4-BE49-F238E27FC236}">
                <a16:creationId xmlns:a16="http://schemas.microsoft.com/office/drawing/2014/main" id="{D8F2383A-6706-864C-0770-77B5024E9DCC}"/>
              </a:ext>
            </a:extLst>
          </p:cNvPr>
          <p:cNvPicPr>
            <a:picLocks noChangeAspect="1"/>
          </p:cNvPicPr>
          <p:nvPr/>
        </p:nvPicPr>
        <p:blipFill>
          <a:blip r:embed="rId4"/>
          <a:stretch>
            <a:fillRect/>
          </a:stretch>
        </p:blipFill>
        <p:spPr>
          <a:xfrm>
            <a:off x="1466037" y="1546712"/>
            <a:ext cx="1072955" cy="1072955"/>
          </a:xfrm>
          <a:prstGeom prst="ellipse">
            <a:avLst/>
          </a:prstGeom>
        </p:spPr>
      </p:pic>
      <p:sp>
        <p:nvSpPr>
          <p:cNvPr id="6" name="Rectangle 5">
            <a:extLst>
              <a:ext uri="{FF2B5EF4-FFF2-40B4-BE49-F238E27FC236}">
                <a16:creationId xmlns:a16="http://schemas.microsoft.com/office/drawing/2014/main" id="{20267B29-97DD-BAEA-5B2B-B3EB962515CD}"/>
              </a:ext>
            </a:extLst>
          </p:cNvPr>
          <p:cNvSpPr/>
          <p:nvPr/>
        </p:nvSpPr>
        <p:spPr>
          <a:xfrm>
            <a:off x="262361" y="819150"/>
            <a:ext cx="2404640" cy="1875865"/>
          </a:xfrm>
          <a:prstGeom prst="rect">
            <a:avLst/>
          </a:prstGeom>
          <a:solidFill>
            <a:srgbClr val="FF0000">
              <a:alpha val="10000"/>
            </a:srgbClr>
          </a:solid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a:extLst>
              <a:ext uri="{FF2B5EF4-FFF2-40B4-BE49-F238E27FC236}">
                <a16:creationId xmlns:a16="http://schemas.microsoft.com/office/drawing/2014/main" id="{46616F9D-F23D-04C4-1A57-9F623DDDD90A}"/>
              </a:ext>
            </a:extLst>
          </p:cNvPr>
          <p:cNvSpPr/>
          <p:nvPr/>
        </p:nvSpPr>
        <p:spPr>
          <a:xfrm>
            <a:off x="4800600" y="1130689"/>
            <a:ext cx="1600200" cy="983861"/>
          </a:xfrm>
          <a:prstGeom prst="rect">
            <a:avLst/>
          </a:prstGeom>
          <a:solidFill>
            <a:srgbClr val="FF0000">
              <a:alpha val="10000"/>
            </a:srgbClr>
          </a:solid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Straight Arrow Connector 8">
            <a:extLst>
              <a:ext uri="{FF2B5EF4-FFF2-40B4-BE49-F238E27FC236}">
                <a16:creationId xmlns:a16="http://schemas.microsoft.com/office/drawing/2014/main" id="{3E124FB3-BC9E-4FB3-F836-AFDB71AFAC97}"/>
              </a:ext>
            </a:extLst>
          </p:cNvPr>
          <p:cNvCxnSpPr>
            <a:cxnSpLocks/>
            <a:stCxn id="6" idx="3"/>
            <a:endCxn id="7" idx="1"/>
          </p:cNvCxnSpPr>
          <p:nvPr/>
        </p:nvCxnSpPr>
        <p:spPr>
          <a:xfrm flipV="1">
            <a:off x="2667001" y="1622620"/>
            <a:ext cx="2133599" cy="13446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We want you — Hart Amsterdammuseum">
            <a:extLst>
              <a:ext uri="{FF2B5EF4-FFF2-40B4-BE49-F238E27FC236}">
                <a16:creationId xmlns:a16="http://schemas.microsoft.com/office/drawing/2014/main" id="{F5513ACC-F5FA-2016-8832-DFBDD820DED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365" r="16848"/>
          <a:stretch/>
        </p:blipFill>
        <p:spPr bwMode="auto">
          <a:xfrm>
            <a:off x="262360" y="2848268"/>
            <a:ext cx="2404640" cy="187586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578DC73-F654-8365-0493-CC0A1A167F03}"/>
              </a:ext>
            </a:extLst>
          </p:cNvPr>
          <p:cNvSpPr/>
          <p:nvPr/>
        </p:nvSpPr>
        <p:spPr>
          <a:xfrm>
            <a:off x="263717" y="2857793"/>
            <a:ext cx="2404640" cy="1875865"/>
          </a:xfrm>
          <a:prstGeom prst="rect">
            <a:avLst/>
          </a:prstGeom>
          <a:solidFill>
            <a:srgbClr val="FF0000">
              <a:alpha val="10000"/>
            </a:srgbClr>
          </a:solid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Straight Arrow Connector 13">
            <a:extLst>
              <a:ext uri="{FF2B5EF4-FFF2-40B4-BE49-F238E27FC236}">
                <a16:creationId xmlns:a16="http://schemas.microsoft.com/office/drawing/2014/main" id="{3D6B72AB-C773-5EA5-B781-AE3E5FB71D87}"/>
              </a:ext>
            </a:extLst>
          </p:cNvPr>
          <p:cNvCxnSpPr>
            <a:cxnSpLocks/>
            <a:stCxn id="11" idx="3"/>
          </p:cNvCxnSpPr>
          <p:nvPr/>
        </p:nvCxnSpPr>
        <p:spPr>
          <a:xfrm>
            <a:off x="2668357" y="3795726"/>
            <a:ext cx="3514724" cy="24539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960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B45A-28C9-1D59-7AC8-534EE6C6E407}"/>
              </a:ext>
            </a:extLst>
          </p:cNvPr>
          <p:cNvSpPr>
            <a:spLocks noGrp="1"/>
          </p:cNvSpPr>
          <p:nvPr>
            <p:ph type="title"/>
          </p:nvPr>
        </p:nvSpPr>
        <p:spPr/>
        <p:txBody>
          <a:bodyPr/>
          <a:lstStyle/>
          <a:p>
            <a:r>
              <a:rPr lang="en-US" dirty="0" err="1"/>
              <a:t>Voorbeeld</a:t>
            </a:r>
            <a:r>
              <a:rPr lang="en-US" dirty="0"/>
              <a:t> van </a:t>
            </a:r>
            <a:r>
              <a:rPr lang="en-US" dirty="0" err="1"/>
              <a:t>inzet</a:t>
            </a:r>
            <a:r>
              <a:rPr lang="en-US" dirty="0"/>
              <a:t> We-Energy Planner</a:t>
            </a:r>
          </a:p>
        </p:txBody>
      </p:sp>
      <p:sp>
        <p:nvSpPr>
          <p:cNvPr id="4" name="TextBox 3">
            <a:extLst>
              <a:ext uri="{FF2B5EF4-FFF2-40B4-BE49-F238E27FC236}">
                <a16:creationId xmlns:a16="http://schemas.microsoft.com/office/drawing/2014/main" id="{98432E93-BBA7-2A32-AA21-4294B4190BBD}"/>
              </a:ext>
            </a:extLst>
          </p:cNvPr>
          <p:cNvSpPr txBox="1"/>
          <p:nvPr/>
        </p:nvSpPr>
        <p:spPr>
          <a:xfrm>
            <a:off x="168309" y="971550"/>
            <a:ext cx="2661979" cy="3539430"/>
          </a:xfrm>
          <a:prstGeom prst="rect">
            <a:avLst/>
          </a:prstGeom>
          <a:noFill/>
        </p:spPr>
        <p:txBody>
          <a:bodyPr wrap="square" rtlCol="0">
            <a:spAutoFit/>
          </a:bodyPr>
          <a:lstStyle/>
          <a:p>
            <a:r>
              <a:rPr lang="en-US" sz="1600" b="1" dirty="0">
                <a:solidFill>
                  <a:schemeClr val="bg1"/>
                </a:solidFill>
              </a:rPr>
              <a:t>Train the trainer:</a:t>
            </a:r>
          </a:p>
          <a:p>
            <a:endParaRPr lang="en-US" sz="1600" b="1" dirty="0">
              <a:solidFill>
                <a:schemeClr val="bg1"/>
              </a:solidFill>
            </a:endParaRPr>
          </a:p>
          <a:p>
            <a:r>
              <a:rPr lang="en-US" sz="1600" b="1" dirty="0">
                <a:solidFill>
                  <a:schemeClr val="bg1"/>
                </a:solidFill>
              </a:rPr>
              <a:t>Test </a:t>
            </a:r>
            <a:r>
              <a:rPr lang="en-US" sz="1600" b="1" dirty="0" err="1">
                <a:solidFill>
                  <a:schemeClr val="bg1"/>
                </a:solidFill>
              </a:rPr>
              <a:t>waar</a:t>
            </a:r>
            <a:r>
              <a:rPr lang="en-US" sz="1600" b="1" dirty="0">
                <a:solidFill>
                  <a:schemeClr val="bg1"/>
                </a:solidFill>
              </a:rPr>
              <a:t> we </a:t>
            </a:r>
            <a:r>
              <a:rPr lang="en-US" sz="1600" b="1" dirty="0" err="1">
                <a:solidFill>
                  <a:schemeClr val="bg1"/>
                </a:solidFill>
              </a:rPr>
              <a:t>gemeenten</a:t>
            </a:r>
            <a:r>
              <a:rPr lang="en-US" sz="1600" b="1" dirty="0">
                <a:solidFill>
                  <a:schemeClr val="bg1"/>
                </a:solidFill>
              </a:rPr>
              <a:t> </a:t>
            </a:r>
            <a:r>
              <a:rPr lang="en-US" sz="1600" b="1" dirty="0" err="1">
                <a:solidFill>
                  <a:schemeClr val="bg1"/>
                </a:solidFill>
              </a:rPr>
              <a:t>opleiden</a:t>
            </a:r>
            <a:r>
              <a:rPr lang="en-US" sz="1600" b="1" dirty="0">
                <a:solidFill>
                  <a:schemeClr val="bg1"/>
                </a:solidFill>
              </a:rPr>
              <a:t> om de We-Energy / PowerNodes tool </a:t>
            </a:r>
            <a:r>
              <a:rPr lang="en-US" sz="1600" b="1" dirty="0" err="1">
                <a:solidFill>
                  <a:schemeClr val="bg1"/>
                </a:solidFill>
              </a:rPr>
              <a:t>zelfstandig</a:t>
            </a:r>
            <a:r>
              <a:rPr lang="en-US" sz="1600" b="1" dirty="0">
                <a:solidFill>
                  <a:schemeClr val="bg1"/>
                </a:solidFill>
              </a:rPr>
              <a:t> in </a:t>
            </a:r>
            <a:r>
              <a:rPr lang="en-US" sz="1600" b="1" dirty="0" err="1">
                <a:solidFill>
                  <a:schemeClr val="bg1"/>
                </a:solidFill>
              </a:rPr>
              <a:t>te</a:t>
            </a:r>
            <a:r>
              <a:rPr lang="en-US" sz="1600" b="1" dirty="0">
                <a:solidFill>
                  <a:schemeClr val="bg1"/>
                </a:solidFill>
              </a:rPr>
              <a:t> </a:t>
            </a:r>
            <a:r>
              <a:rPr lang="en-US" sz="1600" b="1" dirty="0" err="1">
                <a:solidFill>
                  <a:schemeClr val="bg1"/>
                </a:solidFill>
              </a:rPr>
              <a:t>kunnen</a:t>
            </a:r>
            <a:r>
              <a:rPr lang="en-US" sz="1600" b="1" dirty="0">
                <a:solidFill>
                  <a:schemeClr val="bg1"/>
                </a:solidFill>
              </a:rPr>
              <a:t> </a:t>
            </a:r>
            <a:r>
              <a:rPr lang="en-US" sz="1600" b="1" dirty="0" err="1">
                <a:solidFill>
                  <a:schemeClr val="bg1"/>
                </a:solidFill>
              </a:rPr>
              <a:t>zetten</a:t>
            </a:r>
            <a:r>
              <a:rPr lang="en-US" sz="1600" b="1" dirty="0">
                <a:solidFill>
                  <a:schemeClr val="bg1"/>
                </a:solidFill>
              </a:rPr>
              <a:t>: </a:t>
            </a:r>
          </a:p>
          <a:p>
            <a:pPr marL="285750" indent="-285750">
              <a:buFontTx/>
              <a:buChar char="-"/>
            </a:pPr>
            <a:r>
              <a:rPr lang="en-US" sz="1600" b="1" dirty="0" err="1">
                <a:solidFill>
                  <a:schemeClr val="bg1"/>
                </a:solidFill>
              </a:rPr>
              <a:t>Smallingerland</a:t>
            </a:r>
            <a:endParaRPr lang="en-US" sz="1600" b="1" dirty="0">
              <a:solidFill>
                <a:schemeClr val="bg1"/>
              </a:solidFill>
            </a:endParaRPr>
          </a:p>
          <a:p>
            <a:pPr marL="285750" indent="-285750">
              <a:buFontTx/>
              <a:buChar char="-"/>
            </a:pPr>
            <a:r>
              <a:rPr lang="en-US" sz="1600" b="1" dirty="0" err="1">
                <a:solidFill>
                  <a:schemeClr val="bg1"/>
                </a:solidFill>
              </a:rPr>
              <a:t>Weststellingwerf</a:t>
            </a:r>
            <a:endParaRPr lang="en-US" sz="1600" b="1" dirty="0">
              <a:solidFill>
                <a:schemeClr val="bg1"/>
              </a:solidFill>
            </a:endParaRPr>
          </a:p>
          <a:p>
            <a:pPr marL="285750" indent="-285750">
              <a:buFontTx/>
              <a:buChar char="-"/>
            </a:pPr>
            <a:r>
              <a:rPr lang="en-US" sz="1600" b="1" dirty="0" err="1">
                <a:solidFill>
                  <a:schemeClr val="bg1"/>
                </a:solidFill>
              </a:rPr>
              <a:t>Ooststellingwerf</a:t>
            </a:r>
            <a:endParaRPr lang="en-US" sz="1600" b="1" dirty="0">
              <a:solidFill>
                <a:schemeClr val="bg1"/>
              </a:solidFill>
            </a:endParaRPr>
          </a:p>
          <a:p>
            <a:pPr marL="285750" indent="-285750">
              <a:buFontTx/>
              <a:buChar char="-"/>
            </a:pPr>
            <a:r>
              <a:rPr lang="en-US" sz="1600" b="1" dirty="0" err="1">
                <a:solidFill>
                  <a:schemeClr val="bg1"/>
                </a:solidFill>
              </a:rPr>
              <a:t>Heereveen</a:t>
            </a:r>
            <a:endParaRPr lang="en-US" sz="1600" b="1" dirty="0">
              <a:solidFill>
                <a:schemeClr val="bg1"/>
              </a:solidFill>
            </a:endParaRPr>
          </a:p>
          <a:p>
            <a:pPr marL="285750" indent="-285750">
              <a:buFontTx/>
              <a:buChar char="-"/>
            </a:pPr>
            <a:r>
              <a:rPr lang="en-US" sz="1600" b="1" dirty="0" err="1">
                <a:solidFill>
                  <a:schemeClr val="bg1"/>
                </a:solidFill>
              </a:rPr>
              <a:t>opsterland</a:t>
            </a:r>
            <a:endParaRPr lang="en-US" sz="1600" b="1" dirty="0">
              <a:solidFill>
                <a:schemeClr val="bg1"/>
              </a:solidFill>
            </a:endParaRPr>
          </a:p>
          <a:p>
            <a:pPr marL="285750" indent="-285750">
              <a:buFontTx/>
              <a:buChar char="-"/>
            </a:pPr>
            <a:r>
              <a:rPr lang="en-US" sz="1600" b="1" dirty="0">
                <a:solidFill>
                  <a:schemeClr val="bg1"/>
                </a:solidFill>
              </a:rPr>
              <a:t>Het </a:t>
            </a:r>
            <a:r>
              <a:rPr lang="en-US" sz="1600" b="1" dirty="0" err="1">
                <a:solidFill>
                  <a:schemeClr val="bg1"/>
                </a:solidFill>
              </a:rPr>
              <a:t>Hogeland</a:t>
            </a:r>
            <a:endParaRPr lang="en-US" sz="1600" b="1" dirty="0">
              <a:solidFill>
                <a:schemeClr val="bg1"/>
              </a:solidFill>
            </a:endParaRPr>
          </a:p>
          <a:p>
            <a:pPr marL="285750" indent="-285750">
              <a:buFontTx/>
              <a:buChar char="-"/>
            </a:pPr>
            <a:r>
              <a:rPr lang="en-US" sz="1600" b="1" dirty="0" err="1">
                <a:solidFill>
                  <a:schemeClr val="bg1"/>
                </a:solidFill>
              </a:rPr>
              <a:t>Westerkwartier</a:t>
            </a:r>
            <a:endParaRPr lang="en-US" sz="1600" b="1" dirty="0">
              <a:solidFill>
                <a:schemeClr val="bg1"/>
              </a:solidFill>
            </a:endParaRPr>
          </a:p>
          <a:p>
            <a:pPr marL="285750" indent="-285750">
              <a:buFontTx/>
              <a:buChar char="-"/>
            </a:pPr>
            <a:r>
              <a:rPr lang="en-US" sz="1600" b="1" dirty="0">
                <a:solidFill>
                  <a:schemeClr val="bg1"/>
                </a:solidFill>
              </a:rPr>
              <a:t>Groningen</a:t>
            </a:r>
          </a:p>
        </p:txBody>
      </p:sp>
      <p:pic>
        <p:nvPicPr>
          <p:cNvPr id="6" name="Picture 5" descr="A group of people sitting at a table with laptops and a screen&#10;&#10;AI-generated content may be incorrect.">
            <a:extLst>
              <a:ext uri="{FF2B5EF4-FFF2-40B4-BE49-F238E27FC236}">
                <a16:creationId xmlns:a16="http://schemas.microsoft.com/office/drawing/2014/main" id="{B18573E8-B27C-2F0A-EE60-0D0AF34525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5480" y="1047750"/>
            <a:ext cx="6292320" cy="3539430"/>
          </a:xfrm>
          <a:prstGeom prst="rect">
            <a:avLst/>
          </a:prstGeom>
        </p:spPr>
      </p:pic>
    </p:spTree>
    <p:extLst>
      <p:ext uri="{BB962C8B-B14F-4D97-AF65-F5344CB8AC3E}">
        <p14:creationId xmlns:p14="http://schemas.microsoft.com/office/powerpoint/2010/main" val="253784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EA540-5351-4B76-90CB-135E7AC4E615}"/>
              </a:ext>
            </a:extLst>
          </p:cNvPr>
          <p:cNvSpPr>
            <a:spLocks noGrp="1"/>
          </p:cNvSpPr>
          <p:nvPr>
            <p:ph type="ctrTitle"/>
          </p:nvPr>
        </p:nvSpPr>
        <p:spPr/>
        <p:txBody>
          <a:bodyPr>
            <a:noAutofit/>
          </a:bodyPr>
          <a:lstStyle/>
          <a:p>
            <a:r>
              <a:rPr lang="nl-NL" dirty="0"/>
              <a:t>Waarom de Energy Transitie Routekaart?</a:t>
            </a:r>
          </a:p>
        </p:txBody>
      </p:sp>
      <p:sp>
        <p:nvSpPr>
          <p:cNvPr id="39937" name="Tijdelijke aanduiding voor inhoud 2"/>
          <p:cNvSpPr>
            <a:spLocks noGrp="1"/>
          </p:cNvSpPr>
          <p:nvPr>
            <p:ph type="subTitle" idx="1"/>
          </p:nvPr>
        </p:nvSpPr>
        <p:spPr bwMode="auto">
          <a:noFill/>
        </p:spPr>
        <p:txBody>
          <a:bodyPr vert="horz" wrap="square" lIns="68580" tIns="34290" rIns="68580" bIns="34290" numCol="1" anchor="ctr" anchorCtr="0" compatLnSpc="1">
            <a:prstTxWarp prst="textNoShape">
              <a:avLst/>
            </a:prstTxWarp>
            <a:normAutofit/>
          </a:bodyPr>
          <a:lstStyle/>
          <a:p>
            <a:pPr marL="0" indent="0">
              <a:buNone/>
            </a:pPr>
            <a:r>
              <a:rPr lang="nl-NL" altLang="en-US" sz="3600" b="1" dirty="0">
                <a:solidFill>
                  <a:schemeClr val="bg1"/>
                </a:solidFill>
                <a:latin typeface="Arial" panose="020B0604020202020204" pitchFamily="34" charset="0"/>
                <a:cs typeface="Arial" panose="020B0604020202020204" pitchFamily="34" charset="0"/>
              </a:rPr>
              <a:t>Hoe kunnen we de energietransitie op dit moment duiden?</a:t>
            </a:r>
            <a:endParaRPr lang="nl-NL" alt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465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EA540-5351-4B76-90CB-135E7AC4E615}"/>
              </a:ext>
            </a:extLst>
          </p:cNvPr>
          <p:cNvSpPr>
            <a:spLocks noGrp="1"/>
          </p:cNvSpPr>
          <p:nvPr>
            <p:ph type="ctrTitle"/>
          </p:nvPr>
        </p:nvSpPr>
        <p:spPr/>
        <p:txBody>
          <a:bodyPr/>
          <a:lstStyle/>
          <a:p>
            <a:r>
              <a:rPr lang="en-US" dirty="0" err="1"/>
              <a:t>Voorbeeld</a:t>
            </a:r>
            <a:r>
              <a:rPr lang="en-US" dirty="0"/>
              <a:t> van de toolbox </a:t>
            </a:r>
            <a:r>
              <a:rPr lang="en-US" dirty="0" err="1"/>
              <a:t>aanpak</a:t>
            </a:r>
            <a:endParaRPr lang="en-US" dirty="0"/>
          </a:p>
        </p:txBody>
      </p:sp>
      <p:sp>
        <p:nvSpPr>
          <p:cNvPr id="39937" name="Tijdelijke aanduiding voor inhoud 2"/>
          <p:cNvSpPr>
            <a:spLocks noGrp="1"/>
          </p:cNvSpPr>
          <p:nvPr>
            <p:ph type="subTitle" idx="1"/>
          </p:nvPr>
        </p:nvSpPr>
        <p:spPr bwMode="auto">
          <a:noFill/>
        </p:spPr>
        <p:txBody>
          <a:bodyPr vert="horz" wrap="square" lIns="68580" tIns="34290" rIns="68580" bIns="34290" numCol="1" anchor="ctr" anchorCtr="0" compatLnSpc="1">
            <a:prstTxWarp prst="textNoShape">
              <a:avLst/>
            </a:prstTxWarp>
            <a:normAutofit/>
          </a:bodyPr>
          <a:lstStyle/>
          <a:p>
            <a:pPr marL="0" indent="0">
              <a:buNone/>
            </a:pPr>
            <a:r>
              <a:rPr lang="en-US" altLang="en-US" sz="2400" b="1" dirty="0" err="1">
                <a:solidFill>
                  <a:schemeClr val="bg1"/>
                </a:solidFill>
                <a:latin typeface="Arial" panose="020B0604020202020204" pitchFamily="34" charset="0"/>
                <a:cs typeface="Arial" panose="020B0604020202020204" pitchFamily="34" charset="0"/>
              </a:rPr>
              <a:t>Hierop</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volgt</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een</a:t>
            </a:r>
            <a:r>
              <a:rPr lang="en-US" altLang="en-US" sz="2400" b="1" dirty="0">
                <a:solidFill>
                  <a:schemeClr val="bg1"/>
                </a:solidFill>
                <a:latin typeface="Arial" panose="020B0604020202020204" pitchFamily="34" charset="0"/>
                <a:cs typeface="Arial" panose="020B0604020202020204" pitchFamily="34" charset="0"/>
              </a:rPr>
              <a:t> concept </a:t>
            </a:r>
            <a:r>
              <a:rPr lang="en-US" altLang="en-US" sz="2400" b="1" dirty="0" err="1">
                <a:solidFill>
                  <a:schemeClr val="bg1"/>
                </a:solidFill>
                <a:latin typeface="Arial" panose="020B0604020202020204" pitchFamily="34" charset="0"/>
                <a:cs typeface="Arial" panose="020B0604020202020204" pitchFamily="34" charset="0"/>
              </a:rPr>
              <a:t>aanpak</a:t>
            </a:r>
            <a:r>
              <a:rPr lang="en-US" altLang="en-US" sz="2400" b="1" dirty="0">
                <a:solidFill>
                  <a:schemeClr val="bg1"/>
                </a:solidFill>
                <a:latin typeface="Arial" panose="020B0604020202020204" pitchFamily="34" charset="0"/>
                <a:cs typeface="Arial" panose="020B0604020202020204" pitchFamily="34" charset="0"/>
              </a:rPr>
              <a:t> om </a:t>
            </a:r>
            <a:r>
              <a:rPr lang="en-US" altLang="en-US" sz="2400" b="1" dirty="0" err="1">
                <a:solidFill>
                  <a:schemeClr val="bg1"/>
                </a:solidFill>
                <a:latin typeface="Arial" panose="020B0604020202020204" pitchFamily="34" charset="0"/>
                <a:cs typeface="Arial" panose="020B0604020202020204" pitchFamily="34" charset="0"/>
              </a:rPr>
              <a:t>te</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komen</a:t>
            </a:r>
            <a:r>
              <a:rPr lang="en-US" altLang="en-US" sz="2400" b="1" dirty="0">
                <a:solidFill>
                  <a:schemeClr val="bg1"/>
                </a:solidFill>
                <a:latin typeface="Arial" panose="020B0604020202020204" pitchFamily="34" charset="0"/>
                <a:cs typeface="Arial" panose="020B0604020202020204" pitchFamily="34" charset="0"/>
              </a:rPr>
              <a:t> tot </a:t>
            </a:r>
            <a:r>
              <a:rPr lang="en-US" altLang="en-US" sz="2400" b="1" dirty="0" err="1">
                <a:solidFill>
                  <a:schemeClr val="bg1"/>
                </a:solidFill>
                <a:latin typeface="Arial" panose="020B0604020202020204" pitchFamily="34" charset="0"/>
                <a:cs typeface="Arial" panose="020B0604020202020204" pitchFamily="34" charset="0"/>
              </a:rPr>
              <a:t>een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aanpak</a:t>
            </a:r>
            <a:r>
              <a:rPr lang="en-US" altLang="en-US" sz="2400" b="1" dirty="0">
                <a:solidFill>
                  <a:schemeClr val="bg1"/>
                </a:solidFill>
                <a:latin typeface="Arial" panose="020B0604020202020204" pitchFamily="34" charset="0"/>
                <a:cs typeface="Arial" panose="020B0604020202020204" pitchFamily="34" charset="0"/>
              </a:rPr>
              <a:t> en </a:t>
            </a:r>
            <a:r>
              <a:rPr lang="en-US" altLang="en-US" sz="2400" b="1" dirty="0" err="1">
                <a:solidFill>
                  <a:schemeClr val="bg1"/>
                </a:solidFill>
                <a:latin typeface="Arial" panose="020B0604020202020204" pitchFamily="34" charset="0"/>
                <a:cs typeface="Arial" panose="020B0604020202020204" pitchFamily="34" charset="0"/>
              </a:rPr>
              <a:t>offerte</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voor</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een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vraagstuk</a:t>
            </a:r>
            <a:endParaRPr lang="en-US" alt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18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16B5B0BE-2C48-5768-D6F8-B42AAFD3302E}"/>
              </a:ext>
            </a:extLst>
          </p:cNvPr>
          <p:cNvPicPr>
            <a:picLocks noGrp="1" noChangeAspect="1"/>
          </p:cNvPicPr>
          <p:nvPr>
            <p:ph idx="1"/>
          </p:nvPr>
        </p:nvPicPr>
        <p:blipFill>
          <a:blip r:embed="rId2"/>
          <a:stretch>
            <a:fillRect/>
          </a:stretch>
        </p:blipFill>
        <p:spPr>
          <a:xfrm>
            <a:off x="2209800" y="44350"/>
            <a:ext cx="6858000" cy="4737200"/>
          </a:xfrm>
        </p:spPr>
      </p:pic>
      <p:pic>
        <p:nvPicPr>
          <p:cNvPr id="3" name="Picture 2">
            <a:extLst>
              <a:ext uri="{FF2B5EF4-FFF2-40B4-BE49-F238E27FC236}">
                <a16:creationId xmlns:a16="http://schemas.microsoft.com/office/drawing/2014/main" id="{709D48A8-C7D9-9B7F-4894-0F79187ACB00}"/>
              </a:ext>
            </a:extLst>
          </p:cNvPr>
          <p:cNvPicPr>
            <a:picLocks noChangeAspect="1"/>
          </p:cNvPicPr>
          <p:nvPr/>
        </p:nvPicPr>
        <p:blipFill>
          <a:blip r:embed="rId3"/>
          <a:srcRect r="49097"/>
          <a:stretch/>
        </p:blipFill>
        <p:spPr>
          <a:xfrm>
            <a:off x="449223" y="2533650"/>
            <a:ext cx="1480622" cy="2247900"/>
          </a:xfrm>
          <a:prstGeom prst="rect">
            <a:avLst/>
          </a:prstGeom>
        </p:spPr>
      </p:pic>
      <p:pic>
        <p:nvPicPr>
          <p:cNvPr id="4" name="Picture 3">
            <a:extLst>
              <a:ext uri="{FF2B5EF4-FFF2-40B4-BE49-F238E27FC236}">
                <a16:creationId xmlns:a16="http://schemas.microsoft.com/office/drawing/2014/main" id="{75A5892A-56F1-CCCB-DA33-6A466A73D708}"/>
              </a:ext>
            </a:extLst>
          </p:cNvPr>
          <p:cNvPicPr>
            <a:picLocks noChangeAspect="1"/>
          </p:cNvPicPr>
          <p:nvPr/>
        </p:nvPicPr>
        <p:blipFill>
          <a:blip r:embed="rId4"/>
          <a:srcRect r="50158"/>
          <a:stretch/>
        </p:blipFill>
        <p:spPr>
          <a:xfrm>
            <a:off x="449223" y="48545"/>
            <a:ext cx="1480621" cy="2330607"/>
          </a:xfrm>
          <a:prstGeom prst="rect">
            <a:avLst/>
          </a:prstGeom>
        </p:spPr>
      </p:pic>
      <p:pic>
        <p:nvPicPr>
          <p:cNvPr id="7" name="Picture 6">
            <a:extLst>
              <a:ext uri="{FF2B5EF4-FFF2-40B4-BE49-F238E27FC236}">
                <a16:creationId xmlns:a16="http://schemas.microsoft.com/office/drawing/2014/main" id="{F6568509-5229-7DC1-DEE7-F5FB65FBB787}"/>
              </a:ext>
            </a:extLst>
          </p:cNvPr>
          <p:cNvPicPr>
            <a:picLocks noChangeAspect="1"/>
          </p:cNvPicPr>
          <p:nvPr/>
        </p:nvPicPr>
        <p:blipFill>
          <a:blip r:embed="rId3"/>
          <a:srcRect r="49097"/>
          <a:stretch/>
        </p:blipFill>
        <p:spPr>
          <a:xfrm>
            <a:off x="4953000" y="1200150"/>
            <a:ext cx="351334" cy="533400"/>
          </a:xfrm>
          <a:prstGeom prst="rect">
            <a:avLst/>
          </a:prstGeom>
        </p:spPr>
      </p:pic>
      <p:pic>
        <p:nvPicPr>
          <p:cNvPr id="8" name="Picture 7">
            <a:extLst>
              <a:ext uri="{FF2B5EF4-FFF2-40B4-BE49-F238E27FC236}">
                <a16:creationId xmlns:a16="http://schemas.microsoft.com/office/drawing/2014/main" id="{4931CD56-6865-A043-F2C7-5313B5B5CC07}"/>
              </a:ext>
            </a:extLst>
          </p:cNvPr>
          <p:cNvPicPr>
            <a:picLocks noChangeAspect="1"/>
          </p:cNvPicPr>
          <p:nvPr/>
        </p:nvPicPr>
        <p:blipFill>
          <a:blip r:embed="rId4"/>
          <a:srcRect r="50158"/>
          <a:stretch/>
        </p:blipFill>
        <p:spPr>
          <a:xfrm>
            <a:off x="3810000" y="590550"/>
            <a:ext cx="304800" cy="479778"/>
          </a:xfrm>
          <a:prstGeom prst="rect">
            <a:avLst/>
          </a:prstGeom>
        </p:spPr>
      </p:pic>
    </p:spTree>
    <p:extLst>
      <p:ext uri="{BB962C8B-B14F-4D97-AF65-F5344CB8AC3E}">
        <p14:creationId xmlns:p14="http://schemas.microsoft.com/office/powerpoint/2010/main" val="2938859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EACC33-4751-8BFC-6B1B-06D8D0C16D96}"/>
              </a:ext>
            </a:extLst>
          </p:cNvPr>
          <p:cNvSpPr>
            <a:spLocks noGrp="1"/>
          </p:cNvSpPr>
          <p:nvPr>
            <p:ph type="title"/>
          </p:nvPr>
        </p:nvSpPr>
        <p:spPr/>
        <p:txBody>
          <a:bodyPr>
            <a:normAutofit/>
          </a:bodyPr>
          <a:lstStyle/>
          <a:p>
            <a:r>
              <a:rPr lang="en-US" dirty="0" err="1"/>
              <a:t>Benodigde</a:t>
            </a:r>
            <a:r>
              <a:rPr lang="en-US" dirty="0"/>
              <a:t> </a:t>
            </a:r>
            <a:r>
              <a:rPr lang="en-US" dirty="0" err="1"/>
              <a:t>uren</a:t>
            </a:r>
            <a:r>
              <a:rPr lang="en-US" dirty="0"/>
              <a:t> stakeholders</a:t>
            </a:r>
          </a:p>
        </p:txBody>
      </p:sp>
      <p:pic>
        <p:nvPicPr>
          <p:cNvPr id="8" name="Picture 7">
            <a:extLst>
              <a:ext uri="{FF2B5EF4-FFF2-40B4-BE49-F238E27FC236}">
                <a16:creationId xmlns:a16="http://schemas.microsoft.com/office/drawing/2014/main" id="{6D80DA5C-6CC4-08FA-6467-5A363D777BE7}"/>
              </a:ext>
            </a:extLst>
          </p:cNvPr>
          <p:cNvPicPr>
            <a:picLocks noChangeAspect="1"/>
          </p:cNvPicPr>
          <p:nvPr/>
        </p:nvPicPr>
        <p:blipFill>
          <a:blip r:embed="rId2"/>
          <a:stretch>
            <a:fillRect/>
          </a:stretch>
        </p:blipFill>
        <p:spPr>
          <a:xfrm>
            <a:off x="229101" y="1200150"/>
            <a:ext cx="4190499" cy="3238500"/>
          </a:xfrm>
          <a:prstGeom prst="rect">
            <a:avLst/>
          </a:prstGeom>
        </p:spPr>
      </p:pic>
      <p:pic>
        <p:nvPicPr>
          <p:cNvPr id="10" name="Picture 9">
            <a:extLst>
              <a:ext uri="{FF2B5EF4-FFF2-40B4-BE49-F238E27FC236}">
                <a16:creationId xmlns:a16="http://schemas.microsoft.com/office/drawing/2014/main" id="{4960F1F7-45EE-8B59-2A7F-27806479A113}"/>
              </a:ext>
            </a:extLst>
          </p:cNvPr>
          <p:cNvPicPr>
            <a:picLocks noChangeAspect="1"/>
          </p:cNvPicPr>
          <p:nvPr/>
        </p:nvPicPr>
        <p:blipFill>
          <a:blip r:embed="rId3"/>
          <a:stretch>
            <a:fillRect/>
          </a:stretch>
        </p:blipFill>
        <p:spPr>
          <a:xfrm>
            <a:off x="4724400" y="1200150"/>
            <a:ext cx="4127829" cy="3238500"/>
          </a:xfrm>
          <a:prstGeom prst="rect">
            <a:avLst/>
          </a:prstGeom>
        </p:spPr>
      </p:pic>
      <p:sp>
        <p:nvSpPr>
          <p:cNvPr id="2" name="Rectangle 1">
            <a:extLst>
              <a:ext uri="{FF2B5EF4-FFF2-40B4-BE49-F238E27FC236}">
                <a16:creationId xmlns:a16="http://schemas.microsoft.com/office/drawing/2014/main" id="{9546DCB2-B475-4C6A-7552-09E4252FFA23}"/>
              </a:ext>
            </a:extLst>
          </p:cNvPr>
          <p:cNvSpPr/>
          <p:nvPr/>
        </p:nvSpPr>
        <p:spPr>
          <a:xfrm>
            <a:off x="2362200" y="2571750"/>
            <a:ext cx="2057400" cy="228600"/>
          </a:xfrm>
          <a:prstGeom prst="rect">
            <a:avLst/>
          </a:prstGeom>
          <a:solidFill>
            <a:srgbClr val="C00000">
              <a:alpha val="10000"/>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a:extLst>
              <a:ext uri="{FF2B5EF4-FFF2-40B4-BE49-F238E27FC236}">
                <a16:creationId xmlns:a16="http://schemas.microsoft.com/office/drawing/2014/main" id="{947A5D73-A914-3502-1304-5EEFDE377BCD}"/>
              </a:ext>
            </a:extLst>
          </p:cNvPr>
          <p:cNvSpPr/>
          <p:nvPr/>
        </p:nvSpPr>
        <p:spPr>
          <a:xfrm>
            <a:off x="6794829" y="2647950"/>
            <a:ext cx="2057400" cy="228600"/>
          </a:xfrm>
          <a:prstGeom prst="rect">
            <a:avLst/>
          </a:prstGeom>
          <a:solidFill>
            <a:srgbClr val="C00000">
              <a:alpha val="10000"/>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69737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C590B-E702-EC5A-1997-5A2592A3CA61}"/>
              </a:ext>
            </a:extLst>
          </p:cNvPr>
          <p:cNvSpPr>
            <a:spLocks noGrp="1"/>
          </p:cNvSpPr>
          <p:nvPr>
            <p:ph type="title"/>
          </p:nvPr>
        </p:nvSpPr>
        <p:spPr/>
        <p:txBody>
          <a:bodyPr>
            <a:normAutofit fontScale="90000"/>
          </a:bodyPr>
          <a:lstStyle/>
          <a:p>
            <a:r>
              <a:rPr lang="en-US" dirty="0" err="1"/>
              <a:t>Uitleg</a:t>
            </a:r>
            <a:r>
              <a:rPr lang="en-US" dirty="0"/>
              <a:t> </a:t>
            </a:r>
            <a:r>
              <a:rPr lang="en-US" dirty="0" err="1"/>
              <a:t>gebruik</a:t>
            </a:r>
            <a:r>
              <a:rPr lang="en-US" dirty="0"/>
              <a:t> </a:t>
            </a:r>
            <a:r>
              <a:rPr lang="en-US" dirty="0" err="1"/>
              <a:t>toolkaart</a:t>
            </a:r>
            <a:r>
              <a:rPr lang="en-US" dirty="0"/>
              <a:t> </a:t>
            </a:r>
            <a:r>
              <a:rPr lang="en-US" dirty="0" err="1"/>
              <a:t>voor</a:t>
            </a:r>
            <a:r>
              <a:rPr lang="en-US" dirty="0"/>
              <a:t> </a:t>
            </a:r>
            <a:r>
              <a:rPr lang="en-US" dirty="0" err="1"/>
              <a:t>nodige</a:t>
            </a:r>
            <a:r>
              <a:rPr lang="en-US" dirty="0"/>
              <a:t> </a:t>
            </a:r>
            <a:r>
              <a:rPr lang="en-US" dirty="0" err="1"/>
              <a:t>uren</a:t>
            </a:r>
            <a:endParaRPr lang="en-US" dirty="0"/>
          </a:p>
        </p:txBody>
      </p:sp>
      <p:pic>
        <p:nvPicPr>
          <p:cNvPr id="9" name="Content Placeholder 8">
            <a:extLst>
              <a:ext uri="{FF2B5EF4-FFF2-40B4-BE49-F238E27FC236}">
                <a16:creationId xmlns:a16="http://schemas.microsoft.com/office/drawing/2014/main" id="{67724FE6-746C-E8C7-886B-68CCBE9DB3A4}"/>
              </a:ext>
            </a:extLst>
          </p:cNvPr>
          <p:cNvPicPr>
            <a:picLocks noGrp="1" noChangeAspect="1"/>
          </p:cNvPicPr>
          <p:nvPr>
            <p:ph idx="1"/>
          </p:nvPr>
        </p:nvPicPr>
        <p:blipFill>
          <a:blip r:embed="rId2"/>
          <a:stretch>
            <a:fillRect/>
          </a:stretch>
        </p:blipFill>
        <p:spPr>
          <a:xfrm>
            <a:off x="1012746" y="1123950"/>
            <a:ext cx="7118507" cy="3581400"/>
          </a:xfrm>
        </p:spPr>
      </p:pic>
    </p:spTree>
    <p:extLst>
      <p:ext uri="{BB962C8B-B14F-4D97-AF65-F5344CB8AC3E}">
        <p14:creationId xmlns:p14="http://schemas.microsoft.com/office/powerpoint/2010/main" val="112298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C31D04E-FC23-2BC8-569C-33B43F9060F2}"/>
              </a:ext>
            </a:extLst>
          </p:cNvPr>
          <p:cNvPicPr>
            <a:picLocks noChangeAspect="1"/>
          </p:cNvPicPr>
          <p:nvPr/>
        </p:nvPicPr>
        <p:blipFill>
          <a:blip r:embed="rId2"/>
          <a:srcRect l="50319"/>
          <a:stretch/>
        </p:blipFill>
        <p:spPr>
          <a:xfrm>
            <a:off x="6023820" y="834786"/>
            <a:ext cx="2525392" cy="3946764"/>
          </a:xfrm>
          <a:prstGeom prst="rect">
            <a:avLst/>
          </a:prstGeom>
        </p:spPr>
      </p:pic>
      <p:sp>
        <p:nvSpPr>
          <p:cNvPr id="27" name="Rectangle 26">
            <a:extLst>
              <a:ext uri="{FF2B5EF4-FFF2-40B4-BE49-F238E27FC236}">
                <a16:creationId xmlns:a16="http://schemas.microsoft.com/office/drawing/2014/main" id="{62935201-0942-AEF9-700D-A41EA781E931}"/>
              </a:ext>
            </a:extLst>
          </p:cNvPr>
          <p:cNvSpPr/>
          <p:nvPr/>
        </p:nvSpPr>
        <p:spPr>
          <a:xfrm>
            <a:off x="6019800" y="834786"/>
            <a:ext cx="2534142" cy="1692094"/>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2B7C9C0D-A749-588E-76F1-1B2955342F7C}"/>
              </a:ext>
            </a:extLst>
          </p:cNvPr>
          <p:cNvSpPr>
            <a:spLocks noGrp="1"/>
          </p:cNvSpPr>
          <p:nvPr>
            <p:ph type="title"/>
          </p:nvPr>
        </p:nvSpPr>
        <p:spPr/>
        <p:txBody>
          <a:bodyPr/>
          <a:lstStyle/>
          <a:p>
            <a:r>
              <a:rPr lang="nl-NL" dirty="0"/>
              <a:t>Verdeling uren op kaartjes</a:t>
            </a:r>
          </a:p>
        </p:txBody>
      </p:sp>
      <p:sp>
        <p:nvSpPr>
          <p:cNvPr id="3" name="Content Placeholder 2">
            <a:extLst>
              <a:ext uri="{FF2B5EF4-FFF2-40B4-BE49-F238E27FC236}">
                <a16:creationId xmlns:a16="http://schemas.microsoft.com/office/drawing/2014/main" id="{68759F0B-F254-ABC2-AA72-6ADB22E22CEC}"/>
              </a:ext>
            </a:extLst>
          </p:cNvPr>
          <p:cNvSpPr>
            <a:spLocks noGrp="1"/>
          </p:cNvSpPr>
          <p:nvPr>
            <p:ph idx="1"/>
          </p:nvPr>
        </p:nvSpPr>
        <p:spPr>
          <a:xfrm>
            <a:off x="914399" y="978716"/>
            <a:ext cx="2947219" cy="1828800"/>
          </a:xfrm>
        </p:spPr>
        <p:txBody>
          <a:bodyPr/>
          <a:lstStyle/>
          <a:p>
            <a:r>
              <a:rPr lang="nl-NL" dirty="0"/>
              <a:t>Stakeholders</a:t>
            </a:r>
          </a:p>
          <a:p>
            <a:r>
              <a:rPr lang="nl-NL" dirty="0"/>
              <a:t>Studenten</a:t>
            </a:r>
          </a:p>
          <a:p>
            <a:r>
              <a:rPr lang="nl-NL" dirty="0"/>
              <a:t>Zelf doen</a:t>
            </a:r>
          </a:p>
        </p:txBody>
      </p:sp>
      <p:sp>
        <p:nvSpPr>
          <p:cNvPr id="9" name="TextBox 8">
            <a:extLst>
              <a:ext uri="{FF2B5EF4-FFF2-40B4-BE49-F238E27FC236}">
                <a16:creationId xmlns:a16="http://schemas.microsoft.com/office/drawing/2014/main" id="{EC2CF1F2-8BE0-F2B8-8C47-7A61DDA1A912}"/>
              </a:ext>
            </a:extLst>
          </p:cNvPr>
          <p:cNvSpPr txBox="1"/>
          <p:nvPr/>
        </p:nvSpPr>
        <p:spPr>
          <a:xfrm>
            <a:off x="167148" y="4019748"/>
            <a:ext cx="4572000" cy="584775"/>
          </a:xfrm>
          <a:prstGeom prst="rect">
            <a:avLst/>
          </a:prstGeom>
          <a:noFill/>
        </p:spPr>
        <p:txBody>
          <a:bodyPr wrap="square">
            <a:spAutoFit/>
          </a:bodyPr>
          <a:lstStyle/>
          <a:p>
            <a:pPr marL="285750" indent="-285750">
              <a:buFont typeface="Arial" panose="020B0604020202020204" pitchFamily="34" charset="0"/>
              <a:buChar char="•"/>
            </a:pPr>
            <a:r>
              <a:rPr lang="nl-NL" sz="3200" dirty="0" err="1">
                <a:solidFill>
                  <a:schemeClr val="bg1"/>
                </a:solidFill>
              </a:rPr>
              <a:t>EnTranCe</a:t>
            </a:r>
            <a:r>
              <a:rPr lang="nl-NL" sz="3200" dirty="0">
                <a:solidFill>
                  <a:schemeClr val="bg1"/>
                </a:solidFill>
              </a:rPr>
              <a:t> </a:t>
            </a:r>
            <a:r>
              <a:rPr lang="nl-NL" sz="3200" dirty="0" err="1">
                <a:solidFill>
                  <a:schemeClr val="bg1"/>
                </a:solidFill>
              </a:rPr>
              <a:t>voledig</a:t>
            </a:r>
            <a:endParaRPr lang="nl-NL" sz="3200" dirty="0">
              <a:solidFill>
                <a:schemeClr val="bg1"/>
              </a:solidFill>
            </a:endParaRPr>
          </a:p>
        </p:txBody>
      </p:sp>
      <p:sp>
        <p:nvSpPr>
          <p:cNvPr id="11" name="TextBox 10">
            <a:extLst>
              <a:ext uri="{FF2B5EF4-FFF2-40B4-BE49-F238E27FC236}">
                <a16:creationId xmlns:a16="http://schemas.microsoft.com/office/drawing/2014/main" id="{E6438CCA-B2E4-6BD9-E25A-0EDC14B79547}"/>
              </a:ext>
            </a:extLst>
          </p:cNvPr>
          <p:cNvSpPr txBox="1"/>
          <p:nvPr/>
        </p:nvSpPr>
        <p:spPr>
          <a:xfrm>
            <a:off x="152400" y="3220384"/>
            <a:ext cx="5257800" cy="584775"/>
          </a:xfrm>
          <a:prstGeom prst="rect">
            <a:avLst/>
          </a:prstGeom>
          <a:noFill/>
        </p:spPr>
        <p:txBody>
          <a:bodyPr wrap="square">
            <a:spAutoFit/>
          </a:bodyPr>
          <a:lstStyle/>
          <a:p>
            <a:pPr marL="285750" indent="-285750">
              <a:buFont typeface="Arial" panose="020B0604020202020204" pitchFamily="34" charset="0"/>
              <a:buChar char="•"/>
            </a:pPr>
            <a:r>
              <a:rPr lang="nl-NL" sz="3200" dirty="0" err="1">
                <a:solidFill>
                  <a:schemeClr val="bg1"/>
                </a:solidFill>
              </a:rPr>
              <a:t>HanzePro</a:t>
            </a:r>
            <a:r>
              <a:rPr lang="nl-NL" sz="3200" dirty="0">
                <a:solidFill>
                  <a:schemeClr val="bg1"/>
                </a:solidFill>
              </a:rPr>
              <a:t> cursus (eenmalig) </a:t>
            </a:r>
          </a:p>
        </p:txBody>
      </p:sp>
      <p:cxnSp>
        <p:nvCxnSpPr>
          <p:cNvPr id="14" name="Straight Arrow Connector 13">
            <a:extLst>
              <a:ext uri="{FF2B5EF4-FFF2-40B4-BE49-F238E27FC236}">
                <a16:creationId xmlns:a16="http://schemas.microsoft.com/office/drawing/2014/main" id="{1A4397E2-71BF-F067-B9E0-2E55DADCF94C}"/>
              </a:ext>
            </a:extLst>
          </p:cNvPr>
          <p:cNvCxnSpPr>
            <a:cxnSpLocks/>
            <a:stCxn id="18" idx="1"/>
            <a:endCxn id="5" idx="1"/>
          </p:cNvCxnSpPr>
          <p:nvPr/>
        </p:nvCxnSpPr>
        <p:spPr>
          <a:xfrm>
            <a:off x="3719052" y="1893116"/>
            <a:ext cx="2310643" cy="774082"/>
          </a:xfrm>
          <a:prstGeom prst="bentConnector3">
            <a:avLst>
              <a:gd name="adj1" fmla="val 50000"/>
            </a:avLst>
          </a:prstGeom>
          <a:ln w="25400">
            <a:solidFill>
              <a:srgbClr val="F37116"/>
            </a:solidFill>
            <a:tailEnd type="triangle"/>
          </a:ln>
        </p:spPr>
        <p:style>
          <a:lnRef idx="1">
            <a:schemeClr val="accent1"/>
          </a:lnRef>
          <a:fillRef idx="0">
            <a:schemeClr val="accent1"/>
          </a:fillRef>
          <a:effectRef idx="0">
            <a:schemeClr val="accent1"/>
          </a:effectRef>
          <a:fontRef idx="minor">
            <a:schemeClr val="tx1"/>
          </a:fontRef>
        </p:style>
      </p:cxnSp>
      <p:sp>
        <p:nvSpPr>
          <p:cNvPr id="18" name="Left Brace 17">
            <a:extLst>
              <a:ext uri="{FF2B5EF4-FFF2-40B4-BE49-F238E27FC236}">
                <a16:creationId xmlns:a16="http://schemas.microsoft.com/office/drawing/2014/main" id="{C956BA3B-A927-2EDB-EAF4-A7440271D62E}"/>
              </a:ext>
            </a:extLst>
          </p:cNvPr>
          <p:cNvSpPr/>
          <p:nvPr/>
        </p:nvSpPr>
        <p:spPr>
          <a:xfrm flipH="1">
            <a:off x="3581400" y="1112066"/>
            <a:ext cx="137652" cy="1562099"/>
          </a:xfrm>
          <a:prstGeom prst="leftBrace">
            <a:avLst/>
          </a:prstGeom>
          <a:ln w="25400">
            <a:solidFill>
              <a:srgbClr val="F371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5" name="Left Brace 24">
            <a:extLst>
              <a:ext uri="{FF2B5EF4-FFF2-40B4-BE49-F238E27FC236}">
                <a16:creationId xmlns:a16="http://schemas.microsoft.com/office/drawing/2014/main" id="{84C48262-7A89-197F-081E-34D31815E680}"/>
              </a:ext>
            </a:extLst>
          </p:cNvPr>
          <p:cNvSpPr/>
          <p:nvPr/>
        </p:nvSpPr>
        <p:spPr>
          <a:xfrm flipH="1">
            <a:off x="5179545" y="3361311"/>
            <a:ext cx="137652" cy="353637"/>
          </a:xfrm>
          <a:prstGeom prst="leftBrace">
            <a:avLst/>
          </a:prstGeom>
          <a:ln w="25400">
            <a:solidFill>
              <a:srgbClr val="F371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8" name="Rectangle 27">
            <a:extLst>
              <a:ext uri="{FF2B5EF4-FFF2-40B4-BE49-F238E27FC236}">
                <a16:creationId xmlns:a16="http://schemas.microsoft.com/office/drawing/2014/main" id="{2393DF31-D4E1-D825-48EC-FCC27295CE4C}"/>
              </a:ext>
            </a:extLst>
          </p:cNvPr>
          <p:cNvSpPr/>
          <p:nvPr/>
        </p:nvSpPr>
        <p:spPr>
          <a:xfrm>
            <a:off x="6019800" y="2807516"/>
            <a:ext cx="2534142" cy="1974034"/>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4">
            <a:extLst>
              <a:ext uri="{FF2B5EF4-FFF2-40B4-BE49-F238E27FC236}">
                <a16:creationId xmlns:a16="http://schemas.microsoft.com/office/drawing/2014/main" id="{EE7789AB-DE42-441D-1BA4-FD20766A03B3}"/>
              </a:ext>
            </a:extLst>
          </p:cNvPr>
          <p:cNvSpPr/>
          <p:nvPr/>
        </p:nvSpPr>
        <p:spPr>
          <a:xfrm>
            <a:off x="6029695" y="2552898"/>
            <a:ext cx="747252" cy="228600"/>
          </a:xfrm>
          <a:prstGeom prst="rect">
            <a:avLst/>
          </a:prstGeom>
          <a:solidFill>
            <a:srgbClr val="C00000">
              <a:alpha val="10000"/>
            </a:srgbClr>
          </a:solidFill>
          <a:ln>
            <a:solidFill>
              <a:srgbClr val="F371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tangle 5">
            <a:extLst>
              <a:ext uri="{FF2B5EF4-FFF2-40B4-BE49-F238E27FC236}">
                <a16:creationId xmlns:a16="http://schemas.microsoft.com/office/drawing/2014/main" id="{497B69A8-22F4-56E2-0412-72BBB5023A70}"/>
              </a:ext>
            </a:extLst>
          </p:cNvPr>
          <p:cNvSpPr/>
          <p:nvPr/>
        </p:nvSpPr>
        <p:spPr>
          <a:xfrm>
            <a:off x="6880588" y="2552898"/>
            <a:ext cx="747252" cy="228600"/>
          </a:xfrm>
          <a:prstGeom prst="rect">
            <a:avLst/>
          </a:prstGeom>
          <a:solidFill>
            <a:srgbClr val="C00000">
              <a:alpha val="10000"/>
            </a:srgbClr>
          </a:solidFill>
          <a:ln>
            <a:solidFill>
              <a:srgbClr val="F371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a:extLst>
              <a:ext uri="{FF2B5EF4-FFF2-40B4-BE49-F238E27FC236}">
                <a16:creationId xmlns:a16="http://schemas.microsoft.com/office/drawing/2014/main" id="{B5887B5B-CF75-F252-ACA3-9D14C981B179}"/>
              </a:ext>
            </a:extLst>
          </p:cNvPr>
          <p:cNvSpPr/>
          <p:nvPr/>
        </p:nvSpPr>
        <p:spPr>
          <a:xfrm>
            <a:off x="7706054" y="2552898"/>
            <a:ext cx="823493" cy="228600"/>
          </a:xfrm>
          <a:prstGeom prst="rect">
            <a:avLst/>
          </a:prstGeom>
          <a:solidFill>
            <a:srgbClr val="C00000">
              <a:alpha val="10000"/>
            </a:srgbClr>
          </a:solidFill>
          <a:ln>
            <a:solidFill>
              <a:srgbClr val="F371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4" name="Straight Arrow Connector 13">
            <a:extLst>
              <a:ext uri="{FF2B5EF4-FFF2-40B4-BE49-F238E27FC236}">
                <a16:creationId xmlns:a16="http://schemas.microsoft.com/office/drawing/2014/main" id="{003771A2-6C35-3591-6B1E-992DC085F732}"/>
              </a:ext>
            </a:extLst>
          </p:cNvPr>
          <p:cNvCxnSpPr>
            <a:cxnSpLocks/>
            <a:stCxn id="25" idx="1"/>
            <a:endCxn id="6" idx="2"/>
          </p:cNvCxnSpPr>
          <p:nvPr/>
        </p:nvCxnSpPr>
        <p:spPr>
          <a:xfrm flipV="1">
            <a:off x="5317197" y="2781498"/>
            <a:ext cx="1937017" cy="756632"/>
          </a:xfrm>
          <a:prstGeom prst="bentConnector2">
            <a:avLst/>
          </a:prstGeom>
          <a:ln w="25400">
            <a:solidFill>
              <a:srgbClr val="F37116"/>
            </a:solidFill>
            <a:tailEnd type="triangle"/>
          </a:ln>
        </p:spPr>
        <p:style>
          <a:lnRef idx="1">
            <a:schemeClr val="accent1"/>
          </a:lnRef>
          <a:fillRef idx="0">
            <a:schemeClr val="accent1"/>
          </a:fillRef>
          <a:effectRef idx="0">
            <a:schemeClr val="accent1"/>
          </a:effectRef>
          <a:fontRef idx="minor">
            <a:schemeClr val="tx1"/>
          </a:fontRef>
        </p:style>
      </p:cxnSp>
      <p:sp>
        <p:nvSpPr>
          <p:cNvPr id="29" name="Left Brace 28">
            <a:extLst>
              <a:ext uri="{FF2B5EF4-FFF2-40B4-BE49-F238E27FC236}">
                <a16:creationId xmlns:a16="http://schemas.microsoft.com/office/drawing/2014/main" id="{40171088-D677-023B-CABD-CE8B1EAA72DD}"/>
              </a:ext>
            </a:extLst>
          </p:cNvPr>
          <p:cNvSpPr/>
          <p:nvPr/>
        </p:nvSpPr>
        <p:spPr>
          <a:xfrm flipH="1">
            <a:off x="3443748" y="4175093"/>
            <a:ext cx="137652" cy="353637"/>
          </a:xfrm>
          <a:prstGeom prst="leftBrace">
            <a:avLst/>
          </a:prstGeom>
          <a:ln w="25400">
            <a:solidFill>
              <a:srgbClr val="F371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30" name="Straight Arrow Connector 13">
            <a:extLst>
              <a:ext uri="{FF2B5EF4-FFF2-40B4-BE49-F238E27FC236}">
                <a16:creationId xmlns:a16="http://schemas.microsoft.com/office/drawing/2014/main" id="{7C274F2E-126E-D0DC-A4FE-BE27AEBD85AD}"/>
              </a:ext>
            </a:extLst>
          </p:cNvPr>
          <p:cNvCxnSpPr>
            <a:cxnSpLocks/>
            <a:stCxn id="29" idx="1"/>
            <a:endCxn id="7" idx="2"/>
          </p:cNvCxnSpPr>
          <p:nvPr/>
        </p:nvCxnSpPr>
        <p:spPr>
          <a:xfrm flipV="1">
            <a:off x="3581400" y="2781498"/>
            <a:ext cx="4536401" cy="1570414"/>
          </a:xfrm>
          <a:prstGeom prst="bentConnector2">
            <a:avLst/>
          </a:prstGeom>
          <a:ln w="25400">
            <a:solidFill>
              <a:srgbClr val="F3711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533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16B5B0BE-2C48-5768-D6F8-B42AAFD3302E}"/>
              </a:ext>
            </a:extLst>
          </p:cNvPr>
          <p:cNvPicPr>
            <a:picLocks noGrp="1" noChangeAspect="1"/>
          </p:cNvPicPr>
          <p:nvPr>
            <p:ph idx="1"/>
          </p:nvPr>
        </p:nvPicPr>
        <p:blipFill>
          <a:blip r:embed="rId2"/>
          <a:stretch>
            <a:fillRect/>
          </a:stretch>
        </p:blipFill>
        <p:spPr>
          <a:xfrm>
            <a:off x="2209800" y="44350"/>
            <a:ext cx="6858000" cy="4737200"/>
          </a:xfrm>
        </p:spPr>
      </p:pic>
      <p:pic>
        <p:nvPicPr>
          <p:cNvPr id="3" name="Picture 2">
            <a:extLst>
              <a:ext uri="{FF2B5EF4-FFF2-40B4-BE49-F238E27FC236}">
                <a16:creationId xmlns:a16="http://schemas.microsoft.com/office/drawing/2014/main" id="{709D48A8-C7D9-9B7F-4894-0F79187ACB00}"/>
              </a:ext>
            </a:extLst>
          </p:cNvPr>
          <p:cNvPicPr>
            <a:picLocks noChangeAspect="1"/>
          </p:cNvPicPr>
          <p:nvPr/>
        </p:nvPicPr>
        <p:blipFill>
          <a:blip r:embed="rId3"/>
          <a:srcRect r="49097"/>
          <a:stretch/>
        </p:blipFill>
        <p:spPr>
          <a:xfrm>
            <a:off x="449223" y="2533650"/>
            <a:ext cx="1480622" cy="2247900"/>
          </a:xfrm>
          <a:prstGeom prst="rect">
            <a:avLst/>
          </a:prstGeom>
        </p:spPr>
      </p:pic>
      <p:pic>
        <p:nvPicPr>
          <p:cNvPr id="4" name="Picture 3">
            <a:extLst>
              <a:ext uri="{FF2B5EF4-FFF2-40B4-BE49-F238E27FC236}">
                <a16:creationId xmlns:a16="http://schemas.microsoft.com/office/drawing/2014/main" id="{75A5892A-56F1-CCCB-DA33-6A466A73D708}"/>
              </a:ext>
            </a:extLst>
          </p:cNvPr>
          <p:cNvPicPr>
            <a:picLocks noChangeAspect="1"/>
          </p:cNvPicPr>
          <p:nvPr/>
        </p:nvPicPr>
        <p:blipFill>
          <a:blip r:embed="rId4"/>
          <a:srcRect r="50158"/>
          <a:stretch/>
        </p:blipFill>
        <p:spPr>
          <a:xfrm>
            <a:off x="449223" y="48545"/>
            <a:ext cx="1480621" cy="2330607"/>
          </a:xfrm>
          <a:prstGeom prst="rect">
            <a:avLst/>
          </a:prstGeom>
        </p:spPr>
      </p:pic>
      <p:pic>
        <p:nvPicPr>
          <p:cNvPr id="7" name="Picture 6">
            <a:extLst>
              <a:ext uri="{FF2B5EF4-FFF2-40B4-BE49-F238E27FC236}">
                <a16:creationId xmlns:a16="http://schemas.microsoft.com/office/drawing/2014/main" id="{F6568509-5229-7DC1-DEE7-F5FB65FBB787}"/>
              </a:ext>
            </a:extLst>
          </p:cNvPr>
          <p:cNvPicPr>
            <a:picLocks noChangeAspect="1"/>
          </p:cNvPicPr>
          <p:nvPr/>
        </p:nvPicPr>
        <p:blipFill>
          <a:blip r:embed="rId3"/>
          <a:srcRect r="49097"/>
          <a:stretch/>
        </p:blipFill>
        <p:spPr>
          <a:xfrm>
            <a:off x="4953000" y="1200150"/>
            <a:ext cx="351334" cy="533400"/>
          </a:xfrm>
          <a:prstGeom prst="rect">
            <a:avLst/>
          </a:prstGeom>
        </p:spPr>
      </p:pic>
      <p:pic>
        <p:nvPicPr>
          <p:cNvPr id="8" name="Picture 7">
            <a:extLst>
              <a:ext uri="{FF2B5EF4-FFF2-40B4-BE49-F238E27FC236}">
                <a16:creationId xmlns:a16="http://schemas.microsoft.com/office/drawing/2014/main" id="{4931CD56-6865-A043-F2C7-5313B5B5CC07}"/>
              </a:ext>
            </a:extLst>
          </p:cNvPr>
          <p:cNvPicPr>
            <a:picLocks noChangeAspect="1"/>
          </p:cNvPicPr>
          <p:nvPr/>
        </p:nvPicPr>
        <p:blipFill>
          <a:blip r:embed="rId4"/>
          <a:srcRect r="50158"/>
          <a:stretch/>
        </p:blipFill>
        <p:spPr>
          <a:xfrm>
            <a:off x="3810000" y="590550"/>
            <a:ext cx="304800" cy="479778"/>
          </a:xfrm>
          <a:prstGeom prst="rect">
            <a:avLst/>
          </a:prstGeom>
        </p:spPr>
      </p:pic>
      <p:pic>
        <p:nvPicPr>
          <p:cNvPr id="1026" name="Picture 2" descr="Board Game Cubes - Etsy">
            <a:extLst>
              <a:ext uri="{FF2B5EF4-FFF2-40B4-BE49-F238E27FC236}">
                <a16:creationId xmlns:a16="http://schemas.microsoft.com/office/drawing/2014/main" id="{ED158760-146E-4D5A-C18F-A6B0618899E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598" t="26814" r="17241" b="27209"/>
          <a:stretch/>
        </p:blipFill>
        <p:spPr bwMode="auto">
          <a:xfrm>
            <a:off x="5486400" y="3409950"/>
            <a:ext cx="1295400" cy="762000"/>
          </a:xfrm>
          <a:prstGeom prst="rect">
            <a:avLst/>
          </a:prstGeom>
          <a:noFill/>
          <a:ln w="22225">
            <a:solidFill>
              <a:srgbClr val="C00000"/>
            </a:solidFill>
          </a:ln>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19759D45-4330-3000-4C68-D9DCCBC1E8C1}"/>
              </a:ext>
            </a:extLst>
          </p:cNvPr>
          <p:cNvCxnSpPr>
            <a:stCxn id="1026" idx="0"/>
          </p:cNvCxnSpPr>
          <p:nvPr/>
        </p:nvCxnSpPr>
        <p:spPr>
          <a:xfrm flipH="1" flipV="1">
            <a:off x="3657600" y="133350"/>
            <a:ext cx="2476500" cy="3276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90FC0B6-7952-B759-F07A-1BDA7BFCB4E1}"/>
              </a:ext>
            </a:extLst>
          </p:cNvPr>
          <p:cNvCxnSpPr>
            <a:cxnSpLocks/>
          </p:cNvCxnSpPr>
          <p:nvPr/>
        </p:nvCxnSpPr>
        <p:spPr>
          <a:xfrm flipH="1" flipV="1">
            <a:off x="4895850" y="133350"/>
            <a:ext cx="1238250" cy="32766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C40E4DE-5AA0-DA6B-5DFE-7CCA8FE0B6F3}"/>
              </a:ext>
            </a:extLst>
          </p:cNvPr>
          <p:cNvSpPr txBox="1"/>
          <p:nvPr/>
        </p:nvSpPr>
        <p:spPr>
          <a:xfrm>
            <a:off x="4476750" y="2348984"/>
            <a:ext cx="990600" cy="369332"/>
          </a:xfrm>
          <a:prstGeom prst="rect">
            <a:avLst/>
          </a:prstGeom>
          <a:noFill/>
        </p:spPr>
        <p:txBody>
          <a:bodyPr wrap="square" rtlCol="0">
            <a:spAutoFit/>
          </a:bodyPr>
          <a:lstStyle/>
          <a:p>
            <a:r>
              <a:rPr lang="nl-NL" dirty="0"/>
              <a:t>Hanze</a:t>
            </a:r>
          </a:p>
        </p:txBody>
      </p:sp>
      <p:cxnSp>
        <p:nvCxnSpPr>
          <p:cNvPr id="14" name="Straight Connector 13">
            <a:extLst>
              <a:ext uri="{FF2B5EF4-FFF2-40B4-BE49-F238E27FC236}">
                <a16:creationId xmlns:a16="http://schemas.microsoft.com/office/drawing/2014/main" id="{1842DDFC-FBC5-BF82-348E-E1983C82D7BD}"/>
              </a:ext>
            </a:extLst>
          </p:cNvPr>
          <p:cNvCxnSpPr/>
          <p:nvPr/>
        </p:nvCxnSpPr>
        <p:spPr>
          <a:xfrm>
            <a:off x="5181600" y="2533650"/>
            <a:ext cx="304800" cy="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6F3860D-FCB6-5444-1BAB-F9B552343DF2}"/>
              </a:ext>
            </a:extLst>
          </p:cNvPr>
          <p:cNvSpPr txBox="1"/>
          <p:nvPr/>
        </p:nvSpPr>
        <p:spPr>
          <a:xfrm>
            <a:off x="6134100" y="2533650"/>
            <a:ext cx="990600" cy="369332"/>
          </a:xfrm>
          <a:prstGeom prst="rect">
            <a:avLst/>
          </a:prstGeom>
          <a:noFill/>
        </p:spPr>
        <p:txBody>
          <a:bodyPr wrap="square" rtlCol="0">
            <a:spAutoFit/>
          </a:bodyPr>
          <a:lstStyle/>
          <a:p>
            <a:r>
              <a:rPr lang="nl-NL" dirty="0"/>
              <a:t>EC?</a:t>
            </a:r>
          </a:p>
        </p:txBody>
      </p:sp>
      <p:cxnSp>
        <p:nvCxnSpPr>
          <p:cNvPr id="16" name="Straight Connector 15">
            <a:extLst>
              <a:ext uri="{FF2B5EF4-FFF2-40B4-BE49-F238E27FC236}">
                <a16:creationId xmlns:a16="http://schemas.microsoft.com/office/drawing/2014/main" id="{FFFDE673-D7C7-D493-2E53-46D5CC26E0B5}"/>
              </a:ext>
            </a:extLst>
          </p:cNvPr>
          <p:cNvCxnSpPr/>
          <p:nvPr/>
        </p:nvCxnSpPr>
        <p:spPr>
          <a:xfrm>
            <a:off x="5867400" y="2718316"/>
            <a:ext cx="304800" cy="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345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E72D5-7F88-468E-95C5-92628C8AD538}"/>
              </a:ext>
            </a:extLst>
          </p:cNvPr>
          <p:cNvSpPr>
            <a:spLocks noGrp="1"/>
          </p:cNvSpPr>
          <p:nvPr>
            <p:ph type="ctrTitle"/>
          </p:nvPr>
        </p:nvSpPr>
        <p:spPr/>
        <p:txBody>
          <a:bodyPr>
            <a:normAutofit fontScale="90000"/>
          </a:bodyPr>
          <a:lstStyle/>
          <a:p>
            <a:r>
              <a:rPr lang="nl-NL" sz="8000" dirty="0">
                <a:solidFill>
                  <a:schemeClr val="bg1"/>
                </a:solidFill>
              </a:rPr>
              <a:t>VRAGEN?</a:t>
            </a:r>
          </a:p>
        </p:txBody>
      </p:sp>
      <p:sp>
        <p:nvSpPr>
          <p:cNvPr id="5" name="Subtitle 4">
            <a:extLst>
              <a:ext uri="{FF2B5EF4-FFF2-40B4-BE49-F238E27FC236}">
                <a16:creationId xmlns:a16="http://schemas.microsoft.com/office/drawing/2014/main" id="{23FACC7D-F494-390B-8C6C-6E44D13798BD}"/>
              </a:ext>
            </a:extLst>
          </p:cNvPr>
          <p:cNvSpPr>
            <a:spLocks noGrp="1"/>
          </p:cNvSpPr>
          <p:nvPr>
            <p:ph type="subTitle" idx="1"/>
          </p:nvPr>
        </p:nvSpPr>
        <p:spPr/>
        <p:txBody>
          <a:bodyPr>
            <a:normAutofit fontScale="92500" lnSpcReduction="20000"/>
          </a:bodyPr>
          <a:lstStyle/>
          <a:p>
            <a:r>
              <a:rPr lang="en-N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NL" sz="1800">
              <a:solidFill>
                <a:schemeClr val="bg1"/>
              </a:solidFill>
              <a:effectLst/>
              <a:latin typeface="Calibri" panose="020F0502020204030204" pitchFamily="34" charset="0"/>
              <a:ea typeface="Calibri" panose="020F0502020204030204" pitchFamily="34" charset="0"/>
            </a:endParaRPr>
          </a:p>
          <a:p>
            <a:r>
              <a:rPr lang="en-US" sz="2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Dr. Ing. Frank Pierie</a:t>
            </a:r>
            <a:endParaRPr lang="en-NL" sz="2800">
              <a:solidFill>
                <a:schemeClr val="bg1"/>
              </a:solidFill>
              <a:effectLst/>
              <a:latin typeface="Calibri" panose="020F0502020204030204" pitchFamily="34" charset="0"/>
              <a:ea typeface="Calibri" panose="020F0502020204030204" pitchFamily="34" charset="0"/>
            </a:endParaRPr>
          </a:p>
          <a:p>
            <a:r>
              <a:rPr lang="en-US" sz="1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NL" sz="1600">
              <a:solidFill>
                <a:schemeClr val="bg1"/>
              </a:solidFill>
              <a:effectLst/>
              <a:latin typeface="Calibri" panose="020F0502020204030204" pitchFamily="34" charset="0"/>
              <a:ea typeface="Calibri" panose="020F0502020204030204" pitchFamily="34" charset="0"/>
            </a:endParaRPr>
          </a:p>
          <a:p>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Senior researcher | Lecturer | Hanze University of Applied Sciences | Hanze Research Centre - Energy | </a:t>
            </a:r>
            <a:r>
              <a:rPr lang="en-US" sz="180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EnTranCe</a:t>
            </a: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 Mail address: Hanze University of applied science, P.O. box 3037, 9701 DA Groningen, The Netherlands |Visiting address: </a:t>
            </a:r>
            <a:r>
              <a:rPr lang="en-US" sz="180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Nijenborgh</a:t>
            </a: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6, 9747 AG Groningen|</a:t>
            </a:r>
            <a:b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  +31 (0)50 595 4640 |M:  +31 (0)6 510 67 674 | E:  </a:t>
            </a:r>
            <a:r>
              <a:rPr lang="en-US" sz="1800" u="sng">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f.pierie@pl.hanze.nl</a:t>
            </a:r>
            <a:r>
              <a:rPr lang="en-US"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NL">
              <a:solidFill>
                <a:schemeClr val="bg1"/>
              </a:solidFill>
            </a:endParaRPr>
          </a:p>
        </p:txBody>
      </p:sp>
      <p:sp>
        <p:nvSpPr>
          <p:cNvPr id="3" name="Tijdelijke aanduiding voor dianummer 2">
            <a:extLst>
              <a:ext uri="{FF2B5EF4-FFF2-40B4-BE49-F238E27FC236}">
                <a16:creationId xmlns:a16="http://schemas.microsoft.com/office/drawing/2014/main" id="{E5010838-3B01-A138-F5EC-F4FAFE665C4D}"/>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4243424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8C1DF-9471-47C5-8BBB-645AF52BD84A}"/>
              </a:ext>
            </a:extLst>
          </p:cNvPr>
          <p:cNvSpPr>
            <a:spLocks noGrp="1"/>
          </p:cNvSpPr>
          <p:nvPr>
            <p:ph type="title"/>
          </p:nvPr>
        </p:nvSpPr>
        <p:spPr/>
        <p:txBody>
          <a:bodyPr/>
          <a:lstStyle/>
          <a:p>
            <a:r>
              <a:rPr lang="nl-NL" dirty="0"/>
              <a:t>Nu: Veel spelers maar geen team!</a:t>
            </a:r>
          </a:p>
        </p:txBody>
      </p:sp>
      <p:pic>
        <p:nvPicPr>
          <p:cNvPr id="4098" name="Picture 2" descr="Image result for fc knudde">
            <a:extLst>
              <a:ext uri="{FF2B5EF4-FFF2-40B4-BE49-F238E27FC236}">
                <a16:creationId xmlns:a16="http://schemas.microsoft.com/office/drawing/2014/main" id="{A9F7CFDB-3771-4511-9891-2C266BFFA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335" y="914400"/>
            <a:ext cx="5739465" cy="38572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ikkie terug jaap">
            <a:extLst>
              <a:ext uri="{FF2B5EF4-FFF2-40B4-BE49-F238E27FC236}">
                <a16:creationId xmlns:a16="http://schemas.microsoft.com/office/drawing/2014/main" id="{01716C20-BC7F-45AB-99E7-E72217DCE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14400"/>
            <a:ext cx="3199293" cy="166651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590B44E0-420C-4B09-9B50-665BF60AFC13}"/>
              </a:ext>
            </a:extLst>
          </p:cNvPr>
          <p:cNvCxnSpPr/>
          <p:nvPr/>
        </p:nvCxnSpPr>
        <p:spPr>
          <a:xfrm>
            <a:off x="2514600" y="1809750"/>
            <a:ext cx="5562600" cy="2209800"/>
          </a:xfrm>
          <a:prstGeom prst="straightConnector1">
            <a:avLst/>
          </a:prstGeom>
          <a:ln w="50800">
            <a:solidFill>
              <a:srgbClr val="F37116"/>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Tekstvak 5">
            <a:extLst>
              <a:ext uri="{FF2B5EF4-FFF2-40B4-BE49-F238E27FC236}">
                <a16:creationId xmlns:a16="http://schemas.microsoft.com/office/drawing/2014/main" id="{8F2BFA8A-E6A6-453A-8843-4884CF0CD749}"/>
              </a:ext>
            </a:extLst>
          </p:cNvPr>
          <p:cNvSpPr txBox="1"/>
          <p:nvPr/>
        </p:nvSpPr>
        <p:spPr>
          <a:xfrm>
            <a:off x="131907" y="2780217"/>
            <a:ext cx="2992293" cy="1077218"/>
          </a:xfrm>
          <a:prstGeom prst="rect">
            <a:avLst/>
          </a:prstGeom>
          <a:noFill/>
        </p:spPr>
        <p:txBody>
          <a:bodyPr wrap="square" rtlCol="0">
            <a:spAutoFit/>
          </a:bodyPr>
          <a:lstStyle/>
          <a:p>
            <a:r>
              <a:rPr lang="en-US" sz="3200" b="1" dirty="0">
                <a:solidFill>
                  <a:schemeClr val="accent6">
                    <a:lumMod val="75000"/>
                  </a:schemeClr>
                </a:solidFill>
              </a:rPr>
              <a:t>En ze </a:t>
            </a:r>
            <a:r>
              <a:rPr lang="en-US" sz="3200" b="1" dirty="0" err="1">
                <a:solidFill>
                  <a:schemeClr val="accent6">
                    <a:lumMod val="75000"/>
                  </a:schemeClr>
                </a:solidFill>
              </a:rPr>
              <a:t>begrijpen</a:t>
            </a:r>
            <a:r>
              <a:rPr lang="en-US" sz="3200" b="1" dirty="0">
                <a:solidFill>
                  <a:schemeClr val="accent6">
                    <a:lumMod val="75000"/>
                  </a:schemeClr>
                </a:solidFill>
              </a:rPr>
              <a:t> </a:t>
            </a:r>
            <a:r>
              <a:rPr lang="en-US" sz="3200" b="1" dirty="0" err="1">
                <a:solidFill>
                  <a:schemeClr val="accent6">
                    <a:lumMod val="75000"/>
                  </a:schemeClr>
                </a:solidFill>
              </a:rPr>
              <a:t>elkaar</a:t>
            </a:r>
            <a:r>
              <a:rPr lang="en-US" sz="3200" b="1" dirty="0">
                <a:solidFill>
                  <a:schemeClr val="accent6">
                    <a:lumMod val="75000"/>
                  </a:schemeClr>
                </a:solidFill>
              </a:rPr>
              <a:t> </a:t>
            </a:r>
            <a:r>
              <a:rPr lang="en-US" sz="3200" b="1" dirty="0" err="1">
                <a:solidFill>
                  <a:schemeClr val="accent6">
                    <a:lumMod val="75000"/>
                  </a:schemeClr>
                </a:solidFill>
              </a:rPr>
              <a:t>ook</a:t>
            </a:r>
            <a:r>
              <a:rPr lang="en-US" sz="3200" b="1" dirty="0">
                <a:solidFill>
                  <a:schemeClr val="accent6">
                    <a:lumMod val="75000"/>
                  </a:schemeClr>
                </a:solidFill>
              </a:rPr>
              <a:t> </a:t>
            </a:r>
            <a:r>
              <a:rPr lang="en-US" sz="3200" b="1" dirty="0" err="1">
                <a:solidFill>
                  <a:schemeClr val="accent6">
                    <a:lumMod val="75000"/>
                  </a:schemeClr>
                </a:solidFill>
              </a:rPr>
              <a:t>niet</a:t>
            </a:r>
            <a:r>
              <a:rPr lang="en-US" sz="3200" b="1" dirty="0">
                <a:solidFill>
                  <a:schemeClr val="accent6">
                    <a:lumMod val="75000"/>
                  </a:schemeClr>
                </a:solidFill>
              </a:rPr>
              <a:t>!</a:t>
            </a:r>
          </a:p>
        </p:txBody>
      </p:sp>
      <p:cxnSp>
        <p:nvCxnSpPr>
          <p:cNvPr id="8" name="Rechte verbindingslijn met pijl 24">
            <a:extLst>
              <a:ext uri="{FF2B5EF4-FFF2-40B4-BE49-F238E27FC236}">
                <a16:creationId xmlns:a16="http://schemas.microsoft.com/office/drawing/2014/main" id="{4DCC241F-CD94-4A40-98A9-FC95EE750449}"/>
              </a:ext>
            </a:extLst>
          </p:cNvPr>
          <p:cNvCxnSpPr>
            <a:cxnSpLocks/>
            <a:stCxn id="7" idx="3"/>
          </p:cNvCxnSpPr>
          <p:nvPr/>
        </p:nvCxnSpPr>
        <p:spPr>
          <a:xfrm flipV="1">
            <a:off x="3124200" y="2908413"/>
            <a:ext cx="2171700" cy="410413"/>
          </a:xfrm>
          <a:prstGeom prst="straightConnector1">
            <a:avLst/>
          </a:prstGeom>
          <a:ln w="31750">
            <a:solidFill>
              <a:srgbClr val="F37116"/>
            </a:solidFill>
            <a:headEnd type="triangl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96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47BB-4F1E-48BD-BD8E-CC713F521DEC}"/>
              </a:ext>
            </a:extLst>
          </p:cNvPr>
          <p:cNvSpPr>
            <a:spLocks noGrp="1"/>
          </p:cNvSpPr>
          <p:nvPr>
            <p:ph type="title"/>
          </p:nvPr>
        </p:nvSpPr>
        <p:spPr>
          <a:xfrm>
            <a:off x="152400" y="-19050"/>
            <a:ext cx="8839200" cy="683568"/>
          </a:xfrm>
        </p:spPr>
        <p:txBody>
          <a:bodyPr>
            <a:normAutofit fontScale="90000"/>
          </a:bodyPr>
          <a:lstStyle/>
          <a:p>
            <a:pPr algn="l"/>
            <a:r>
              <a:rPr lang="nl-NL" dirty="0"/>
              <a:t>Dus als we naar duurzaam willen?</a:t>
            </a:r>
          </a:p>
        </p:txBody>
      </p:sp>
      <p:cxnSp>
        <p:nvCxnSpPr>
          <p:cNvPr id="4" name="Rechte verbindingslijn met pijl 24">
            <a:extLst>
              <a:ext uri="{FF2B5EF4-FFF2-40B4-BE49-F238E27FC236}">
                <a16:creationId xmlns:a16="http://schemas.microsoft.com/office/drawing/2014/main" id="{DB389C35-FD32-456D-B8C7-72B9B87146EB}"/>
              </a:ext>
            </a:extLst>
          </p:cNvPr>
          <p:cNvCxnSpPr>
            <a:cxnSpLocks/>
            <a:endCxn id="6" idx="3"/>
          </p:cNvCxnSpPr>
          <p:nvPr/>
        </p:nvCxnSpPr>
        <p:spPr>
          <a:xfrm flipH="1">
            <a:off x="496821" y="971550"/>
            <a:ext cx="7885180" cy="3592004"/>
          </a:xfrm>
          <a:prstGeom prst="straightConnector1">
            <a:avLst/>
          </a:prstGeom>
          <a:ln w="38100">
            <a:solidFill>
              <a:schemeClr val="bg1"/>
            </a:solidFill>
            <a:headEnd type="triangle"/>
            <a:tailEnd type="oval"/>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971E6B8A-3AEC-4C1C-8F93-E22AB7E53BF8}"/>
              </a:ext>
            </a:extLst>
          </p:cNvPr>
          <p:cNvSpPr txBox="1"/>
          <p:nvPr/>
        </p:nvSpPr>
        <p:spPr>
          <a:xfrm>
            <a:off x="76200" y="4332721"/>
            <a:ext cx="420621" cy="461665"/>
          </a:xfrm>
          <a:prstGeom prst="rect">
            <a:avLst/>
          </a:prstGeom>
          <a:noFill/>
        </p:spPr>
        <p:txBody>
          <a:bodyPr wrap="square" rtlCol="0">
            <a:spAutoFit/>
          </a:bodyPr>
          <a:lstStyle/>
          <a:p>
            <a:r>
              <a:rPr lang="nl-NL" sz="2400" b="1" dirty="0">
                <a:solidFill>
                  <a:schemeClr val="bg1"/>
                </a:solidFill>
              </a:rPr>
              <a:t>A</a:t>
            </a:r>
          </a:p>
        </p:txBody>
      </p:sp>
      <p:sp>
        <p:nvSpPr>
          <p:cNvPr id="8" name="Tekstvak 5">
            <a:extLst>
              <a:ext uri="{FF2B5EF4-FFF2-40B4-BE49-F238E27FC236}">
                <a16:creationId xmlns:a16="http://schemas.microsoft.com/office/drawing/2014/main" id="{9D9CE5D1-1081-45A1-9B54-F6073B69A426}"/>
              </a:ext>
            </a:extLst>
          </p:cNvPr>
          <p:cNvSpPr txBox="1"/>
          <p:nvPr/>
        </p:nvSpPr>
        <p:spPr>
          <a:xfrm>
            <a:off x="7391400" y="509885"/>
            <a:ext cx="1752600" cy="461665"/>
          </a:xfrm>
          <a:prstGeom prst="rect">
            <a:avLst/>
          </a:prstGeom>
          <a:noFill/>
        </p:spPr>
        <p:txBody>
          <a:bodyPr wrap="square" rtlCol="0">
            <a:spAutoFit/>
          </a:bodyPr>
          <a:lstStyle/>
          <a:p>
            <a:r>
              <a:rPr lang="nl-NL" sz="2400" b="1" dirty="0">
                <a:solidFill>
                  <a:srgbClr val="F37116"/>
                </a:solidFill>
              </a:rPr>
              <a:t>Duurzaam</a:t>
            </a:r>
          </a:p>
        </p:txBody>
      </p:sp>
      <p:sp>
        <p:nvSpPr>
          <p:cNvPr id="3" name="TextBox 2">
            <a:extLst>
              <a:ext uri="{FF2B5EF4-FFF2-40B4-BE49-F238E27FC236}">
                <a16:creationId xmlns:a16="http://schemas.microsoft.com/office/drawing/2014/main" id="{20321E73-0140-4AEE-8FA5-2450A299B15B}"/>
              </a:ext>
            </a:extLst>
          </p:cNvPr>
          <p:cNvSpPr txBox="1"/>
          <p:nvPr/>
        </p:nvSpPr>
        <p:spPr>
          <a:xfrm rot="20143371">
            <a:off x="612072" y="2274536"/>
            <a:ext cx="7538491" cy="523220"/>
          </a:xfrm>
          <a:prstGeom prst="rect">
            <a:avLst/>
          </a:prstGeom>
          <a:noFill/>
        </p:spPr>
        <p:txBody>
          <a:bodyPr wrap="square" rtlCol="0">
            <a:spAutoFit/>
          </a:bodyPr>
          <a:lstStyle/>
          <a:p>
            <a:r>
              <a:rPr lang="nl-NL" sz="2800" b="1" dirty="0">
                <a:solidFill>
                  <a:schemeClr val="bg1"/>
                </a:solidFill>
              </a:rPr>
              <a:t>Hoe krijgen we iedereen op dezelfde lijn??</a:t>
            </a:r>
          </a:p>
        </p:txBody>
      </p:sp>
    </p:spTree>
    <p:extLst>
      <p:ext uri="{BB962C8B-B14F-4D97-AF65-F5344CB8AC3E}">
        <p14:creationId xmlns:p14="http://schemas.microsoft.com/office/powerpoint/2010/main" val="243209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47BB-4F1E-48BD-BD8E-CC713F521DEC}"/>
              </a:ext>
            </a:extLst>
          </p:cNvPr>
          <p:cNvSpPr>
            <a:spLocks noGrp="1"/>
          </p:cNvSpPr>
          <p:nvPr>
            <p:ph type="title"/>
          </p:nvPr>
        </p:nvSpPr>
        <p:spPr>
          <a:xfrm>
            <a:off x="152400" y="-95250"/>
            <a:ext cx="8839200" cy="857250"/>
          </a:xfrm>
        </p:spPr>
        <p:txBody>
          <a:bodyPr>
            <a:normAutofit/>
          </a:bodyPr>
          <a:lstStyle/>
          <a:p>
            <a:pPr algn="l"/>
            <a:r>
              <a:rPr lang="nl-NL" sz="3600" dirty="0"/>
              <a:t>Hoe zien we die lijn?</a:t>
            </a:r>
          </a:p>
        </p:txBody>
      </p:sp>
      <p:cxnSp>
        <p:nvCxnSpPr>
          <p:cNvPr id="4" name="Rechte verbindingslijn met pijl 24">
            <a:extLst>
              <a:ext uri="{FF2B5EF4-FFF2-40B4-BE49-F238E27FC236}">
                <a16:creationId xmlns:a16="http://schemas.microsoft.com/office/drawing/2014/main" id="{DB389C35-FD32-456D-B8C7-72B9B87146EB}"/>
              </a:ext>
            </a:extLst>
          </p:cNvPr>
          <p:cNvCxnSpPr>
            <a:cxnSpLocks/>
            <a:endCxn id="6" idx="3"/>
          </p:cNvCxnSpPr>
          <p:nvPr/>
        </p:nvCxnSpPr>
        <p:spPr>
          <a:xfrm flipH="1">
            <a:off x="496821" y="971550"/>
            <a:ext cx="7885180" cy="3592004"/>
          </a:xfrm>
          <a:prstGeom prst="straightConnector1">
            <a:avLst/>
          </a:prstGeom>
          <a:ln w="38100">
            <a:solidFill>
              <a:schemeClr val="bg1"/>
            </a:solidFill>
            <a:headEnd type="triangle"/>
            <a:tailEnd type="oval"/>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971E6B8A-3AEC-4C1C-8F93-E22AB7E53BF8}"/>
              </a:ext>
            </a:extLst>
          </p:cNvPr>
          <p:cNvSpPr txBox="1"/>
          <p:nvPr/>
        </p:nvSpPr>
        <p:spPr>
          <a:xfrm>
            <a:off x="76200" y="4332721"/>
            <a:ext cx="420621" cy="461665"/>
          </a:xfrm>
          <a:prstGeom prst="rect">
            <a:avLst/>
          </a:prstGeom>
          <a:noFill/>
        </p:spPr>
        <p:txBody>
          <a:bodyPr wrap="square" rtlCol="0">
            <a:spAutoFit/>
          </a:bodyPr>
          <a:lstStyle/>
          <a:p>
            <a:r>
              <a:rPr lang="nl-NL" sz="2400" b="1" dirty="0">
                <a:solidFill>
                  <a:schemeClr val="bg1"/>
                </a:solidFill>
              </a:rPr>
              <a:t>A</a:t>
            </a:r>
          </a:p>
        </p:txBody>
      </p:sp>
      <p:sp>
        <p:nvSpPr>
          <p:cNvPr id="8" name="Tekstvak 5">
            <a:extLst>
              <a:ext uri="{FF2B5EF4-FFF2-40B4-BE49-F238E27FC236}">
                <a16:creationId xmlns:a16="http://schemas.microsoft.com/office/drawing/2014/main" id="{9D9CE5D1-1081-45A1-9B54-F6073B69A426}"/>
              </a:ext>
            </a:extLst>
          </p:cNvPr>
          <p:cNvSpPr txBox="1"/>
          <p:nvPr/>
        </p:nvSpPr>
        <p:spPr>
          <a:xfrm>
            <a:off x="7467600" y="509885"/>
            <a:ext cx="1676400" cy="461665"/>
          </a:xfrm>
          <a:prstGeom prst="rect">
            <a:avLst/>
          </a:prstGeom>
          <a:noFill/>
        </p:spPr>
        <p:txBody>
          <a:bodyPr wrap="square" rtlCol="0">
            <a:spAutoFit/>
          </a:bodyPr>
          <a:lstStyle/>
          <a:p>
            <a:r>
              <a:rPr lang="nl-NL" sz="2400" b="1" dirty="0">
                <a:solidFill>
                  <a:srgbClr val="F37116"/>
                </a:solidFill>
              </a:rPr>
              <a:t>Duurzaam</a:t>
            </a:r>
          </a:p>
        </p:txBody>
      </p:sp>
      <p:sp>
        <p:nvSpPr>
          <p:cNvPr id="11" name="Tekstvak 5">
            <a:extLst>
              <a:ext uri="{FF2B5EF4-FFF2-40B4-BE49-F238E27FC236}">
                <a16:creationId xmlns:a16="http://schemas.microsoft.com/office/drawing/2014/main" id="{26FC42AB-D5C8-43D0-83E4-665C1CC550F2}"/>
              </a:ext>
            </a:extLst>
          </p:cNvPr>
          <p:cNvSpPr txBox="1"/>
          <p:nvPr/>
        </p:nvSpPr>
        <p:spPr>
          <a:xfrm>
            <a:off x="7093585" y="1809750"/>
            <a:ext cx="1981200" cy="461665"/>
          </a:xfrm>
          <a:prstGeom prst="rect">
            <a:avLst/>
          </a:prstGeom>
          <a:noFill/>
        </p:spPr>
        <p:txBody>
          <a:bodyPr wrap="square" rtlCol="0">
            <a:spAutoFit/>
          </a:bodyPr>
          <a:lstStyle/>
          <a:p>
            <a:r>
              <a:rPr lang="nl-NL" sz="2400" b="1">
                <a:solidFill>
                  <a:schemeClr val="bg1"/>
                </a:solidFill>
              </a:rPr>
              <a:t>Duidelijk doel</a:t>
            </a:r>
            <a:endParaRPr lang="nl-NL" sz="2400">
              <a:solidFill>
                <a:schemeClr val="bg1"/>
              </a:solidFill>
            </a:endParaRPr>
          </a:p>
        </p:txBody>
      </p:sp>
      <p:cxnSp>
        <p:nvCxnSpPr>
          <p:cNvPr id="12" name="Connector: Elbow 11">
            <a:extLst>
              <a:ext uri="{FF2B5EF4-FFF2-40B4-BE49-F238E27FC236}">
                <a16:creationId xmlns:a16="http://schemas.microsoft.com/office/drawing/2014/main" id="{6E1DB9D9-745E-47EC-950C-BBA6A1408816}"/>
              </a:ext>
            </a:extLst>
          </p:cNvPr>
          <p:cNvCxnSpPr>
            <a:cxnSpLocks/>
            <a:stCxn id="35" idx="1"/>
          </p:cNvCxnSpPr>
          <p:nvPr/>
        </p:nvCxnSpPr>
        <p:spPr>
          <a:xfrm rot="10800000" flipV="1">
            <a:off x="496834" y="1441025"/>
            <a:ext cx="493769" cy="3035724"/>
          </a:xfrm>
          <a:prstGeom prst="bentConnector2">
            <a:avLst/>
          </a:prstGeom>
          <a:ln>
            <a:solidFill>
              <a:schemeClr val="bg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EC561FA8-A01D-4991-843E-895731E8546B}"/>
              </a:ext>
            </a:extLst>
          </p:cNvPr>
          <p:cNvCxnSpPr>
            <a:cxnSpLocks/>
            <a:stCxn id="11" idx="0"/>
          </p:cNvCxnSpPr>
          <p:nvPr/>
        </p:nvCxnSpPr>
        <p:spPr>
          <a:xfrm rot="5400000" flipH="1" flipV="1">
            <a:off x="7845317" y="1311168"/>
            <a:ext cx="737450" cy="259715"/>
          </a:xfrm>
          <a:prstGeom prst="bentConnector3">
            <a:avLst>
              <a:gd name="adj1" fmla="val 50000"/>
            </a:avLst>
          </a:prstGeom>
          <a:ln>
            <a:solidFill>
              <a:schemeClr val="bg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8" name="Tekstvak 5">
            <a:extLst>
              <a:ext uri="{FF2B5EF4-FFF2-40B4-BE49-F238E27FC236}">
                <a16:creationId xmlns:a16="http://schemas.microsoft.com/office/drawing/2014/main" id="{4595EDBD-AEDE-43A7-9420-4C5CBAC8220B}"/>
              </a:ext>
            </a:extLst>
          </p:cNvPr>
          <p:cNvSpPr txBox="1"/>
          <p:nvPr/>
        </p:nvSpPr>
        <p:spPr>
          <a:xfrm>
            <a:off x="3505201" y="1733550"/>
            <a:ext cx="2133600" cy="830997"/>
          </a:xfrm>
          <a:prstGeom prst="rect">
            <a:avLst/>
          </a:prstGeom>
          <a:noFill/>
        </p:spPr>
        <p:txBody>
          <a:bodyPr wrap="square" rtlCol="0">
            <a:spAutoFit/>
          </a:bodyPr>
          <a:lstStyle/>
          <a:p>
            <a:r>
              <a:rPr lang="nl-NL" sz="2400" b="1" dirty="0">
                <a:solidFill>
                  <a:schemeClr val="bg1"/>
                </a:solidFill>
              </a:rPr>
              <a:t>Voorbereiding</a:t>
            </a:r>
          </a:p>
          <a:p>
            <a:r>
              <a:rPr lang="nl-NL" sz="2400" dirty="0">
                <a:solidFill>
                  <a:schemeClr val="bg1"/>
                </a:solidFill>
              </a:rPr>
              <a:t>(Plan)</a:t>
            </a:r>
          </a:p>
        </p:txBody>
      </p:sp>
      <p:cxnSp>
        <p:nvCxnSpPr>
          <p:cNvPr id="19" name="Connector: Elbow 18">
            <a:extLst>
              <a:ext uri="{FF2B5EF4-FFF2-40B4-BE49-F238E27FC236}">
                <a16:creationId xmlns:a16="http://schemas.microsoft.com/office/drawing/2014/main" id="{D072A21C-AC5E-4DD6-932A-6EFFEDC071DC}"/>
              </a:ext>
            </a:extLst>
          </p:cNvPr>
          <p:cNvCxnSpPr>
            <a:cxnSpLocks/>
            <a:stCxn id="18" idx="1"/>
          </p:cNvCxnSpPr>
          <p:nvPr/>
        </p:nvCxnSpPr>
        <p:spPr>
          <a:xfrm rot="10800000" flipV="1">
            <a:off x="3352801" y="2149049"/>
            <a:ext cx="152401" cy="1091862"/>
          </a:xfrm>
          <a:prstGeom prst="bentConnector2">
            <a:avLst/>
          </a:prstGeom>
          <a:ln>
            <a:solidFill>
              <a:schemeClr val="bg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2" name="Tekstvak 5">
            <a:extLst>
              <a:ext uri="{FF2B5EF4-FFF2-40B4-BE49-F238E27FC236}">
                <a16:creationId xmlns:a16="http://schemas.microsoft.com/office/drawing/2014/main" id="{D993E704-5CC3-4723-B9E0-2BFDF5852CFA}"/>
              </a:ext>
            </a:extLst>
          </p:cNvPr>
          <p:cNvSpPr txBox="1"/>
          <p:nvPr/>
        </p:nvSpPr>
        <p:spPr>
          <a:xfrm>
            <a:off x="1524000" y="3721953"/>
            <a:ext cx="2590800" cy="830997"/>
          </a:xfrm>
          <a:prstGeom prst="rect">
            <a:avLst/>
          </a:prstGeom>
          <a:noFill/>
        </p:spPr>
        <p:txBody>
          <a:bodyPr wrap="square" rtlCol="0">
            <a:spAutoFit/>
          </a:bodyPr>
          <a:lstStyle/>
          <a:p>
            <a:pPr algn="r"/>
            <a:r>
              <a:rPr lang="nl-NL" sz="2400" b="1" dirty="0">
                <a:solidFill>
                  <a:schemeClr val="bg1"/>
                </a:solidFill>
              </a:rPr>
              <a:t>Tegenslagen</a:t>
            </a:r>
          </a:p>
          <a:p>
            <a:pPr algn="r"/>
            <a:r>
              <a:rPr lang="nl-NL" sz="2400" dirty="0">
                <a:solidFill>
                  <a:schemeClr val="bg1"/>
                </a:solidFill>
              </a:rPr>
              <a:t>(Hoe doen we dit?)</a:t>
            </a:r>
          </a:p>
        </p:txBody>
      </p:sp>
      <p:cxnSp>
        <p:nvCxnSpPr>
          <p:cNvPr id="23" name="Connector: Elbow 22">
            <a:extLst>
              <a:ext uri="{FF2B5EF4-FFF2-40B4-BE49-F238E27FC236}">
                <a16:creationId xmlns:a16="http://schemas.microsoft.com/office/drawing/2014/main" id="{18F60874-BD71-43C9-916E-05F5AAB21B61}"/>
              </a:ext>
            </a:extLst>
          </p:cNvPr>
          <p:cNvCxnSpPr>
            <a:cxnSpLocks/>
            <a:stCxn id="22" idx="3"/>
          </p:cNvCxnSpPr>
          <p:nvPr/>
        </p:nvCxnSpPr>
        <p:spPr>
          <a:xfrm flipV="1">
            <a:off x="4114800" y="2952750"/>
            <a:ext cx="228600" cy="1184702"/>
          </a:xfrm>
          <a:prstGeom prst="bentConnector2">
            <a:avLst/>
          </a:prstGeom>
          <a:ln>
            <a:solidFill>
              <a:schemeClr val="bg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8" name="Tekstvak 5">
            <a:extLst>
              <a:ext uri="{FF2B5EF4-FFF2-40B4-BE49-F238E27FC236}">
                <a16:creationId xmlns:a16="http://schemas.microsoft.com/office/drawing/2014/main" id="{5F2B5D32-AEC1-40E7-AC90-D1D50E1C94AC}"/>
              </a:ext>
            </a:extLst>
          </p:cNvPr>
          <p:cNvSpPr txBox="1"/>
          <p:nvPr/>
        </p:nvSpPr>
        <p:spPr>
          <a:xfrm>
            <a:off x="3505200" y="742950"/>
            <a:ext cx="2438400" cy="830997"/>
          </a:xfrm>
          <a:prstGeom prst="rect">
            <a:avLst/>
          </a:prstGeom>
          <a:noFill/>
        </p:spPr>
        <p:txBody>
          <a:bodyPr wrap="square" rtlCol="0">
            <a:spAutoFit/>
          </a:bodyPr>
          <a:lstStyle/>
          <a:p>
            <a:pPr algn="r"/>
            <a:r>
              <a:rPr lang="nl-NL" sz="2400" b="1" dirty="0">
                <a:solidFill>
                  <a:schemeClr val="bg1"/>
                </a:solidFill>
              </a:rPr>
              <a:t>Blijf navigeren</a:t>
            </a:r>
          </a:p>
          <a:p>
            <a:pPr algn="r"/>
            <a:r>
              <a:rPr lang="nl-NL" sz="2400" dirty="0">
                <a:solidFill>
                  <a:schemeClr val="bg1"/>
                </a:solidFill>
              </a:rPr>
              <a:t>(Monitoring)</a:t>
            </a:r>
          </a:p>
        </p:txBody>
      </p:sp>
      <p:cxnSp>
        <p:nvCxnSpPr>
          <p:cNvPr id="29" name="Connector: Elbow 28">
            <a:extLst>
              <a:ext uri="{FF2B5EF4-FFF2-40B4-BE49-F238E27FC236}">
                <a16:creationId xmlns:a16="http://schemas.microsoft.com/office/drawing/2014/main" id="{04F7093A-D020-4381-9A23-4926E1B298D7}"/>
              </a:ext>
            </a:extLst>
          </p:cNvPr>
          <p:cNvCxnSpPr>
            <a:cxnSpLocks/>
            <a:stCxn id="28" idx="3"/>
          </p:cNvCxnSpPr>
          <p:nvPr/>
        </p:nvCxnSpPr>
        <p:spPr>
          <a:xfrm>
            <a:off x="5943600" y="1158449"/>
            <a:ext cx="228600" cy="737451"/>
          </a:xfrm>
          <a:prstGeom prst="bentConnector2">
            <a:avLst/>
          </a:prstGeom>
          <a:ln>
            <a:solidFill>
              <a:schemeClr val="bg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5" name="Tekstvak 5">
            <a:extLst>
              <a:ext uri="{FF2B5EF4-FFF2-40B4-BE49-F238E27FC236}">
                <a16:creationId xmlns:a16="http://schemas.microsoft.com/office/drawing/2014/main" id="{94E30F4D-0206-480B-908F-8AE62BDEFB19}"/>
              </a:ext>
            </a:extLst>
          </p:cNvPr>
          <p:cNvSpPr txBox="1"/>
          <p:nvPr/>
        </p:nvSpPr>
        <p:spPr>
          <a:xfrm>
            <a:off x="990602" y="1025526"/>
            <a:ext cx="2362198" cy="830997"/>
          </a:xfrm>
          <a:prstGeom prst="rect">
            <a:avLst/>
          </a:prstGeom>
          <a:noFill/>
        </p:spPr>
        <p:txBody>
          <a:bodyPr wrap="square" rtlCol="0">
            <a:spAutoFit/>
          </a:bodyPr>
          <a:lstStyle/>
          <a:p>
            <a:r>
              <a:rPr lang="nl-NL" sz="2400" b="1">
                <a:solidFill>
                  <a:schemeClr val="bg1"/>
                </a:solidFill>
              </a:rPr>
              <a:t>Iedereen mee</a:t>
            </a:r>
          </a:p>
          <a:p>
            <a:r>
              <a:rPr lang="nl-NL" sz="2400" dirty="0">
                <a:solidFill>
                  <a:schemeClr val="bg1"/>
                </a:solidFill>
              </a:rPr>
              <a:t>(Bewustwording)</a:t>
            </a:r>
          </a:p>
        </p:txBody>
      </p:sp>
      <p:sp>
        <p:nvSpPr>
          <p:cNvPr id="37" name="Tekstvak 5">
            <a:extLst>
              <a:ext uri="{FF2B5EF4-FFF2-40B4-BE49-F238E27FC236}">
                <a16:creationId xmlns:a16="http://schemas.microsoft.com/office/drawing/2014/main" id="{0D0602AD-E8FB-4B7A-985C-08D90B96D03A}"/>
              </a:ext>
            </a:extLst>
          </p:cNvPr>
          <p:cNvSpPr txBox="1"/>
          <p:nvPr/>
        </p:nvSpPr>
        <p:spPr>
          <a:xfrm>
            <a:off x="1181102" y="2040582"/>
            <a:ext cx="1981200" cy="1569660"/>
          </a:xfrm>
          <a:prstGeom prst="rect">
            <a:avLst/>
          </a:prstGeom>
          <a:noFill/>
        </p:spPr>
        <p:txBody>
          <a:bodyPr wrap="square" rtlCol="0">
            <a:spAutoFit/>
          </a:bodyPr>
          <a:lstStyle/>
          <a:p>
            <a:r>
              <a:rPr lang="nl-NL" sz="2400" b="1" dirty="0">
                <a:solidFill>
                  <a:schemeClr val="bg1"/>
                </a:solidFill>
              </a:rPr>
              <a:t>Gezamenlijk</a:t>
            </a:r>
          </a:p>
          <a:p>
            <a:r>
              <a:rPr lang="nl-NL" sz="2400" dirty="0">
                <a:solidFill>
                  <a:schemeClr val="bg1"/>
                </a:solidFill>
              </a:rPr>
              <a:t>Bedrijf of gemeente of</a:t>
            </a:r>
          </a:p>
          <a:p>
            <a:r>
              <a:rPr lang="nl-NL" sz="2400" dirty="0">
                <a:solidFill>
                  <a:schemeClr val="bg1"/>
                </a:solidFill>
              </a:rPr>
              <a:t>bewoner</a:t>
            </a:r>
          </a:p>
        </p:txBody>
      </p:sp>
      <p:cxnSp>
        <p:nvCxnSpPr>
          <p:cNvPr id="39" name="Connector: Elbow 38">
            <a:extLst>
              <a:ext uri="{FF2B5EF4-FFF2-40B4-BE49-F238E27FC236}">
                <a16:creationId xmlns:a16="http://schemas.microsoft.com/office/drawing/2014/main" id="{BCF2D30C-AA16-4C51-8623-2337CB876E01}"/>
              </a:ext>
            </a:extLst>
          </p:cNvPr>
          <p:cNvCxnSpPr>
            <a:cxnSpLocks/>
            <a:stCxn id="37" idx="1"/>
          </p:cNvCxnSpPr>
          <p:nvPr/>
        </p:nvCxnSpPr>
        <p:spPr>
          <a:xfrm rot="10800000" flipV="1">
            <a:off x="952502" y="2825411"/>
            <a:ext cx="228600" cy="1407717"/>
          </a:xfrm>
          <a:prstGeom prst="bentConnector2">
            <a:avLst/>
          </a:prstGeom>
          <a:ln>
            <a:solidFill>
              <a:schemeClr val="bg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 name="Thought Bubble: Cloud 2">
            <a:extLst>
              <a:ext uri="{FF2B5EF4-FFF2-40B4-BE49-F238E27FC236}">
                <a16:creationId xmlns:a16="http://schemas.microsoft.com/office/drawing/2014/main" id="{DA6C27FD-DDD5-4492-B9CB-AB49B5872194}"/>
              </a:ext>
            </a:extLst>
          </p:cNvPr>
          <p:cNvSpPr/>
          <p:nvPr/>
        </p:nvSpPr>
        <p:spPr>
          <a:xfrm>
            <a:off x="7543800" y="2571750"/>
            <a:ext cx="1371600" cy="685800"/>
          </a:xfrm>
          <a:prstGeom prst="cloudCallout">
            <a:avLst>
              <a:gd name="adj1" fmla="val 60119"/>
              <a:gd name="adj2" fmla="val 1037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a:t>
            </a:r>
          </a:p>
        </p:txBody>
      </p:sp>
    </p:spTree>
    <p:extLst>
      <p:ext uri="{BB962C8B-B14F-4D97-AF65-F5344CB8AC3E}">
        <p14:creationId xmlns:p14="http://schemas.microsoft.com/office/powerpoint/2010/main" val="191865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8"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EA540-5351-4B76-90CB-135E7AC4E615}"/>
              </a:ext>
            </a:extLst>
          </p:cNvPr>
          <p:cNvSpPr>
            <a:spLocks noGrp="1"/>
          </p:cNvSpPr>
          <p:nvPr>
            <p:ph type="ctrTitle"/>
          </p:nvPr>
        </p:nvSpPr>
        <p:spPr/>
        <p:txBody>
          <a:bodyPr>
            <a:normAutofit/>
          </a:bodyPr>
          <a:lstStyle/>
          <a:p>
            <a:r>
              <a:rPr lang="nl-NL" sz="4800"/>
              <a:t>De Energie Transitie Routekaart</a:t>
            </a:r>
          </a:p>
        </p:txBody>
      </p:sp>
      <p:sp>
        <p:nvSpPr>
          <p:cNvPr id="39937" name="Tijdelijke aanduiding voor inhoud 2"/>
          <p:cNvSpPr>
            <a:spLocks noGrp="1"/>
          </p:cNvSpPr>
          <p:nvPr>
            <p:ph type="subTitle" idx="1"/>
          </p:nvPr>
        </p:nvSpPr>
        <p:spPr bwMode="auto">
          <a:noFill/>
        </p:spPr>
        <p:txBody>
          <a:bodyPr vert="horz" wrap="square" lIns="68580" tIns="34290" rIns="68580" bIns="34290" numCol="1" anchor="ctr" anchorCtr="0" compatLnSpc="1">
            <a:prstTxWarp prst="textNoShape">
              <a:avLst/>
            </a:prstTxWarp>
            <a:normAutofit/>
          </a:bodyPr>
          <a:lstStyle/>
          <a:p>
            <a:pPr marL="0" indent="0">
              <a:buNone/>
            </a:pPr>
            <a:r>
              <a:rPr lang="nl-NL" altLang="en-US" b="1" dirty="0">
                <a:solidFill>
                  <a:schemeClr val="bg1"/>
                </a:solidFill>
                <a:latin typeface="Arial" panose="020B0604020202020204" pitchFamily="34" charset="0"/>
                <a:cs typeface="Arial" panose="020B0604020202020204" pitchFamily="34" charset="0"/>
              </a:rPr>
              <a:t>Een nieuwe aanpak voor de ondersteuning van belanghebbenden in de energietransitie</a:t>
            </a:r>
            <a:endParaRPr lang="nl-NL"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6574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4229-95AF-1983-4C25-43B1601EB70F}"/>
              </a:ext>
            </a:extLst>
          </p:cNvPr>
          <p:cNvSpPr>
            <a:spLocks noGrp="1"/>
          </p:cNvSpPr>
          <p:nvPr>
            <p:ph type="title"/>
          </p:nvPr>
        </p:nvSpPr>
        <p:spPr/>
        <p:txBody>
          <a:bodyPr/>
          <a:lstStyle/>
          <a:p>
            <a:r>
              <a:rPr lang="nl-NL" noProof="0"/>
              <a:t>Beschrijving van de ETR</a:t>
            </a:r>
          </a:p>
        </p:txBody>
      </p:sp>
      <p:sp>
        <p:nvSpPr>
          <p:cNvPr id="3" name="Content Placeholder 2">
            <a:extLst>
              <a:ext uri="{FF2B5EF4-FFF2-40B4-BE49-F238E27FC236}">
                <a16:creationId xmlns:a16="http://schemas.microsoft.com/office/drawing/2014/main" id="{8FE05622-7A41-58DD-06EF-21FD17DBB872}"/>
              </a:ext>
            </a:extLst>
          </p:cNvPr>
          <p:cNvSpPr>
            <a:spLocks noGrp="1"/>
          </p:cNvSpPr>
          <p:nvPr>
            <p:ph idx="1"/>
          </p:nvPr>
        </p:nvSpPr>
        <p:spPr>
          <a:xfrm>
            <a:off x="152400" y="971550"/>
            <a:ext cx="8839200" cy="3810000"/>
          </a:xfrm>
        </p:spPr>
        <p:txBody>
          <a:bodyPr>
            <a:noAutofit/>
          </a:bodyPr>
          <a:lstStyle/>
          <a:p>
            <a:pPr algn="just">
              <a:buNone/>
            </a:pPr>
            <a:r>
              <a:rPr lang="nl-NL" sz="1800" b="1" i="1" dirty="0">
                <a:effectLst/>
                <a:uFill>
                  <a:solidFill>
                    <a:srgbClr val="000000"/>
                  </a:solidFill>
                </a:uFill>
                <a:latin typeface="Calibri" panose="020F0502020204030204" pitchFamily="34" charset="0"/>
                <a:ea typeface="Arial Unicode MS"/>
                <a:cs typeface="Calibri" panose="020F0502020204030204" pitchFamily="34" charset="0"/>
              </a:rPr>
              <a:t>De Energie Transitie Routekaart (ETR) </a:t>
            </a:r>
            <a:r>
              <a:rPr lang="nl-NL" sz="1800" dirty="0">
                <a:effectLst/>
                <a:uFill>
                  <a:solidFill>
                    <a:srgbClr val="000000"/>
                  </a:solidFill>
                </a:uFill>
                <a:latin typeface="Calibri" panose="020F0502020204030204" pitchFamily="34" charset="0"/>
                <a:ea typeface="Arial Unicode MS"/>
                <a:cs typeface="Calibri" panose="020F0502020204030204" pitchFamily="34" charset="0"/>
              </a:rPr>
              <a:t>is een strategische aanpak om de overgang van fossiele brandstoffen naar hernieuwbare energiebronnen te begeleiden. De ETR bestaat uit twee hoofdonderdelen:</a:t>
            </a:r>
            <a:endParaRPr lang="nl-NL" sz="1800" dirty="0">
              <a:effectLst/>
              <a:uFill>
                <a:solidFill>
                  <a:srgbClr val="000000"/>
                </a:solidFill>
              </a:uFill>
              <a:latin typeface="Calibri" panose="020F0502020204030204" pitchFamily="34" charset="0"/>
              <a:ea typeface="Arial Unicode MS"/>
              <a:cs typeface="Arial" panose="020B0604020202020204" pitchFamily="34" charset="0"/>
            </a:endParaRPr>
          </a:p>
          <a:p>
            <a:pPr marL="342900" lvl="0" indent="-342900" algn="just">
              <a:buFont typeface="+mj-lt"/>
              <a:buAutoNum type="arabicPeriod"/>
              <a:tabLst>
                <a:tab pos="457200" algn="l"/>
              </a:tabLst>
            </a:pPr>
            <a:r>
              <a:rPr lang="nl-NL" sz="1800" b="1" i="1" dirty="0">
                <a:effectLst/>
                <a:uFill>
                  <a:solidFill>
                    <a:srgbClr val="000000"/>
                  </a:solidFill>
                </a:uFill>
                <a:latin typeface="Calibri" panose="020F0502020204030204" pitchFamily="34" charset="0"/>
                <a:ea typeface="Arial Unicode MS"/>
                <a:cs typeface="Calibri" panose="020F0502020204030204" pitchFamily="34" charset="0"/>
              </a:rPr>
              <a:t>ETR Proces:</a:t>
            </a:r>
            <a:r>
              <a:rPr lang="nl-NL" sz="1800" i="1" dirty="0">
                <a:effectLst/>
                <a:uFill>
                  <a:solidFill>
                    <a:srgbClr val="000000"/>
                  </a:solidFill>
                </a:uFill>
                <a:latin typeface="Calibri" panose="020F0502020204030204" pitchFamily="34" charset="0"/>
                <a:ea typeface="Arial Unicode MS"/>
                <a:cs typeface="Calibri" panose="020F0502020204030204" pitchFamily="34" charset="0"/>
              </a:rPr>
              <a:t> </a:t>
            </a:r>
            <a:r>
              <a:rPr lang="nl-NL" sz="1800" dirty="0">
                <a:effectLst/>
                <a:uFill>
                  <a:solidFill>
                    <a:srgbClr val="000000"/>
                  </a:solidFill>
                </a:uFill>
                <a:latin typeface="Calibri" panose="020F0502020204030204" pitchFamily="34" charset="0"/>
                <a:ea typeface="Arial Unicode MS"/>
                <a:cs typeface="Calibri" panose="020F0502020204030204" pitchFamily="34" charset="0"/>
              </a:rPr>
              <a:t>Hierbij worden energiecoöperaties (</a:t>
            </a:r>
            <a:r>
              <a:rPr lang="nl-NL" sz="1800" dirty="0" err="1">
                <a:effectLst/>
                <a:uFill>
                  <a:solidFill>
                    <a:srgbClr val="000000"/>
                  </a:solidFill>
                </a:uFill>
                <a:latin typeface="Calibri" panose="020F0502020204030204" pitchFamily="34" charset="0"/>
                <a:ea typeface="Arial Unicode MS"/>
                <a:cs typeface="Calibri" panose="020F0502020204030204" pitchFamily="34" charset="0"/>
              </a:rPr>
              <a:t>EC's</a:t>
            </a:r>
            <a:r>
              <a:rPr lang="nl-NL" sz="1800" dirty="0">
                <a:effectLst/>
                <a:uFill>
                  <a:solidFill>
                    <a:srgbClr val="000000"/>
                  </a:solidFill>
                </a:uFill>
                <a:latin typeface="Calibri" panose="020F0502020204030204" pitchFamily="34" charset="0"/>
                <a:ea typeface="Arial Unicode MS"/>
                <a:cs typeface="Calibri" panose="020F0502020204030204" pitchFamily="34" charset="0"/>
              </a:rPr>
              <a:t>) begeleid tijdens een vraagstuk of project, zoals een Wijk Uitvoeringsplan of een Warmtevisie. In dit proces wordt gekeken naar de doelstellingen, de betrokken stakeholders, de samenwerking en hoe het planningsproces optimaal ondersteund kan worden.</a:t>
            </a:r>
            <a:endParaRPr lang="nl-NL" sz="1800" dirty="0">
              <a:effectLst/>
              <a:uFill>
                <a:solidFill>
                  <a:srgbClr val="000000"/>
                </a:solidFill>
              </a:uFill>
              <a:latin typeface="Calibri" panose="020F0502020204030204" pitchFamily="34" charset="0"/>
              <a:ea typeface="Arial Unicode MS"/>
              <a:cs typeface="Arial" panose="020B0604020202020204" pitchFamily="34" charset="0"/>
            </a:endParaRPr>
          </a:p>
          <a:p>
            <a:pPr marL="342900" lvl="0" indent="-342900" algn="just">
              <a:buFont typeface="+mj-lt"/>
              <a:buAutoNum type="arabicPeriod"/>
              <a:tabLst>
                <a:tab pos="457200" algn="l"/>
              </a:tabLst>
            </a:pPr>
            <a:r>
              <a:rPr lang="nl-NL" sz="1800" b="1" i="1" dirty="0">
                <a:effectLst/>
                <a:uFill>
                  <a:solidFill>
                    <a:srgbClr val="000000"/>
                  </a:solidFill>
                </a:uFill>
                <a:latin typeface="Calibri" panose="020F0502020204030204" pitchFamily="34" charset="0"/>
                <a:ea typeface="Arial Unicode MS"/>
                <a:cs typeface="Calibri" panose="020F0502020204030204" pitchFamily="34" charset="0"/>
              </a:rPr>
              <a:t>Toolbox:</a:t>
            </a:r>
            <a:r>
              <a:rPr lang="nl-NL" sz="1800" i="1" dirty="0">
                <a:effectLst/>
                <a:uFill>
                  <a:solidFill>
                    <a:srgbClr val="000000"/>
                  </a:solidFill>
                </a:uFill>
                <a:latin typeface="Calibri" panose="020F0502020204030204" pitchFamily="34" charset="0"/>
                <a:ea typeface="Arial Unicode MS"/>
                <a:cs typeface="Calibri" panose="020F0502020204030204" pitchFamily="34" charset="0"/>
              </a:rPr>
              <a:t> </a:t>
            </a:r>
            <a:r>
              <a:rPr lang="nl-NL" sz="1800" dirty="0">
                <a:effectLst/>
                <a:uFill>
                  <a:solidFill>
                    <a:srgbClr val="000000"/>
                  </a:solidFill>
                </a:uFill>
                <a:latin typeface="Calibri" panose="020F0502020204030204" pitchFamily="34" charset="0"/>
                <a:ea typeface="Arial Unicode MS"/>
                <a:cs typeface="Calibri" panose="020F0502020204030204" pitchFamily="34" charset="0"/>
              </a:rPr>
              <a:t>Deze bestaat uit tools, methoden en kennis die door de stakeholders zelf toegepast kunnen worden om deelvraagstukken aan te pakken en het planningsproces te ondersteunen. Denk hierbij aan tools die bewustwording en draagvlak vergroten, of tools die technische wijkanalyses kunnen uitvoeren.</a:t>
            </a:r>
            <a:endParaRPr lang="nl-NL" sz="1800" dirty="0">
              <a:effectLst/>
              <a:uFill>
                <a:solidFill>
                  <a:srgbClr val="000000"/>
                </a:solidFill>
              </a:uFill>
              <a:latin typeface="Calibri" panose="020F050202020403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372119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E69C-5F3D-27B8-4959-3E59181D2AF0}"/>
              </a:ext>
            </a:extLst>
          </p:cNvPr>
          <p:cNvSpPr>
            <a:spLocks noGrp="1"/>
          </p:cNvSpPr>
          <p:nvPr>
            <p:ph type="title"/>
          </p:nvPr>
        </p:nvSpPr>
        <p:spPr>
          <a:xfrm>
            <a:off x="0" y="19050"/>
            <a:ext cx="4781550" cy="952500"/>
          </a:xfrm>
        </p:spPr>
        <p:txBody>
          <a:bodyPr>
            <a:normAutofit/>
          </a:bodyPr>
          <a:lstStyle/>
          <a:p>
            <a:pPr algn="l"/>
            <a:r>
              <a:rPr lang="nl-NL" sz="3200" dirty="0"/>
              <a:t>1. De ETR aanpak</a:t>
            </a:r>
          </a:p>
        </p:txBody>
      </p:sp>
      <p:pic>
        <p:nvPicPr>
          <p:cNvPr id="11" name="Content Placeholder 10">
            <a:extLst>
              <a:ext uri="{FF2B5EF4-FFF2-40B4-BE49-F238E27FC236}">
                <a16:creationId xmlns:a16="http://schemas.microsoft.com/office/drawing/2014/main" id="{16B5B0BE-2C48-5768-D6F8-B42AAFD3302E}"/>
              </a:ext>
            </a:extLst>
          </p:cNvPr>
          <p:cNvPicPr>
            <a:picLocks noGrp="1" noChangeAspect="1"/>
          </p:cNvPicPr>
          <p:nvPr>
            <p:ph idx="1"/>
          </p:nvPr>
        </p:nvPicPr>
        <p:blipFill>
          <a:blip r:embed="rId2"/>
          <a:stretch>
            <a:fillRect/>
          </a:stretch>
        </p:blipFill>
        <p:spPr>
          <a:xfrm>
            <a:off x="3166200" y="423813"/>
            <a:ext cx="5867399" cy="4052937"/>
          </a:xfrm>
        </p:spPr>
      </p:pic>
      <p:sp>
        <p:nvSpPr>
          <p:cNvPr id="3" name="TextBox 2">
            <a:extLst>
              <a:ext uri="{FF2B5EF4-FFF2-40B4-BE49-F238E27FC236}">
                <a16:creationId xmlns:a16="http://schemas.microsoft.com/office/drawing/2014/main" id="{221A23C9-5CF2-2638-2550-967744B2B61B}"/>
              </a:ext>
            </a:extLst>
          </p:cNvPr>
          <p:cNvSpPr txBox="1"/>
          <p:nvPr/>
        </p:nvSpPr>
        <p:spPr>
          <a:xfrm>
            <a:off x="83681" y="819150"/>
            <a:ext cx="3048000" cy="3693319"/>
          </a:xfrm>
          <a:prstGeom prst="rect">
            <a:avLst/>
          </a:prstGeom>
          <a:noFill/>
        </p:spPr>
        <p:txBody>
          <a:bodyPr wrap="square" rtlCol="0">
            <a:spAutoFit/>
          </a:bodyPr>
          <a:lstStyle/>
          <a:p>
            <a:r>
              <a:rPr lang="nl-NL" b="1" noProof="0" dirty="0">
                <a:solidFill>
                  <a:schemeClr val="bg1"/>
                </a:solidFill>
              </a:rPr>
              <a:t>Hiernaast een ETR plannings-kaart waar een doel gesteld kan worden en waar dan een pad uitgestippeld kan worden om dat doel te behalen ondersteund met kennis en tools uit de ETR toolbox. </a:t>
            </a:r>
          </a:p>
          <a:p>
            <a:endParaRPr lang="nl-NL" b="1" dirty="0">
              <a:solidFill>
                <a:schemeClr val="bg1"/>
              </a:solidFill>
            </a:endParaRPr>
          </a:p>
          <a:p>
            <a:r>
              <a:rPr lang="nl-NL" b="1" noProof="0" dirty="0">
                <a:solidFill>
                  <a:schemeClr val="bg1"/>
                </a:solidFill>
              </a:rPr>
              <a:t>De ETR planningskaart wordt vaak als eerste ingezet gezamenlijk met de belanghebbenden bij een nieuw vraagstuk.</a:t>
            </a:r>
          </a:p>
        </p:txBody>
      </p:sp>
      <p:sp>
        <p:nvSpPr>
          <p:cNvPr id="4" name="TextBox 3">
            <a:extLst>
              <a:ext uri="{FF2B5EF4-FFF2-40B4-BE49-F238E27FC236}">
                <a16:creationId xmlns:a16="http://schemas.microsoft.com/office/drawing/2014/main" id="{BA579618-D3B0-3439-4179-43ECEBCF257B}"/>
              </a:ext>
            </a:extLst>
          </p:cNvPr>
          <p:cNvSpPr txBox="1"/>
          <p:nvPr/>
        </p:nvSpPr>
        <p:spPr>
          <a:xfrm>
            <a:off x="117776" y="4549973"/>
            <a:ext cx="8950024" cy="307777"/>
          </a:xfrm>
          <a:prstGeom prst="rect">
            <a:avLst/>
          </a:prstGeom>
          <a:noFill/>
        </p:spPr>
        <p:txBody>
          <a:bodyPr wrap="square" rtlCol="0">
            <a:spAutoFit/>
          </a:bodyPr>
          <a:lstStyle/>
          <a:p>
            <a:r>
              <a:rPr lang="nl-NL" sz="1400" b="1" noProof="0" dirty="0">
                <a:solidFill>
                  <a:schemeClr val="bg1"/>
                </a:solidFill>
              </a:rPr>
              <a:t>*Verder in de presentatie volgt een aanvullende uitleg over de inzet van de ETR Planningskaart.   </a:t>
            </a:r>
          </a:p>
        </p:txBody>
      </p:sp>
    </p:spTree>
    <p:extLst>
      <p:ext uri="{BB962C8B-B14F-4D97-AF65-F5344CB8AC3E}">
        <p14:creationId xmlns:p14="http://schemas.microsoft.com/office/powerpoint/2010/main" val="103470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EACC33-4751-8BFC-6B1B-06D8D0C16D96}"/>
              </a:ext>
            </a:extLst>
          </p:cNvPr>
          <p:cNvSpPr>
            <a:spLocks noGrp="1"/>
          </p:cNvSpPr>
          <p:nvPr>
            <p:ph type="title"/>
          </p:nvPr>
        </p:nvSpPr>
        <p:spPr>
          <a:xfrm>
            <a:off x="152400" y="57150"/>
            <a:ext cx="8839200" cy="609600"/>
          </a:xfrm>
        </p:spPr>
        <p:txBody>
          <a:bodyPr>
            <a:normAutofit fontScale="90000"/>
          </a:bodyPr>
          <a:lstStyle/>
          <a:p>
            <a:r>
              <a:rPr lang="nl-NL" dirty="0"/>
              <a:t>2. De Toolbox met de tools</a:t>
            </a:r>
          </a:p>
        </p:txBody>
      </p:sp>
      <p:pic>
        <p:nvPicPr>
          <p:cNvPr id="8" name="Picture 7">
            <a:extLst>
              <a:ext uri="{FF2B5EF4-FFF2-40B4-BE49-F238E27FC236}">
                <a16:creationId xmlns:a16="http://schemas.microsoft.com/office/drawing/2014/main" id="{6D80DA5C-6CC4-08FA-6467-5A363D777BE7}"/>
              </a:ext>
            </a:extLst>
          </p:cNvPr>
          <p:cNvPicPr>
            <a:picLocks noChangeAspect="1"/>
          </p:cNvPicPr>
          <p:nvPr/>
        </p:nvPicPr>
        <p:blipFill>
          <a:blip r:embed="rId2"/>
          <a:stretch>
            <a:fillRect/>
          </a:stretch>
        </p:blipFill>
        <p:spPr>
          <a:xfrm>
            <a:off x="229101" y="1449029"/>
            <a:ext cx="4190499" cy="3238500"/>
          </a:xfrm>
          <a:prstGeom prst="rect">
            <a:avLst/>
          </a:prstGeom>
        </p:spPr>
      </p:pic>
      <p:sp>
        <p:nvSpPr>
          <p:cNvPr id="2" name="Rectangle 1">
            <a:extLst>
              <a:ext uri="{FF2B5EF4-FFF2-40B4-BE49-F238E27FC236}">
                <a16:creationId xmlns:a16="http://schemas.microsoft.com/office/drawing/2014/main" id="{FF4F5352-78A4-DDC1-77DE-5451B5584803}"/>
              </a:ext>
            </a:extLst>
          </p:cNvPr>
          <p:cNvSpPr/>
          <p:nvPr/>
        </p:nvSpPr>
        <p:spPr>
          <a:xfrm>
            <a:off x="219269" y="1466850"/>
            <a:ext cx="4200331" cy="3238500"/>
          </a:xfrm>
          <a:prstGeom prst="rect">
            <a:avLst/>
          </a:prstGeom>
          <a:solidFill>
            <a:srgbClr val="FF0000">
              <a:alpha val="10000"/>
            </a:srgbClr>
          </a:solidFill>
          <a:ln w="50800">
            <a:solidFill>
              <a:srgbClr val="F371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5">
            <a:extLst>
              <a:ext uri="{FF2B5EF4-FFF2-40B4-BE49-F238E27FC236}">
                <a16:creationId xmlns:a16="http://schemas.microsoft.com/office/drawing/2014/main" id="{8B38773A-5ACB-F699-3CA6-A2A83E8D09B0}"/>
              </a:ext>
            </a:extLst>
          </p:cNvPr>
          <p:cNvPicPr>
            <a:picLocks noChangeAspect="1"/>
          </p:cNvPicPr>
          <p:nvPr/>
        </p:nvPicPr>
        <p:blipFill>
          <a:blip r:embed="rId3"/>
          <a:stretch>
            <a:fillRect/>
          </a:stretch>
        </p:blipFill>
        <p:spPr>
          <a:xfrm>
            <a:off x="4662002" y="1464392"/>
            <a:ext cx="4162160" cy="3223137"/>
          </a:xfrm>
          <a:prstGeom prst="rect">
            <a:avLst/>
          </a:prstGeom>
        </p:spPr>
      </p:pic>
      <p:sp>
        <p:nvSpPr>
          <p:cNvPr id="4" name="TextBox 3">
            <a:extLst>
              <a:ext uri="{FF2B5EF4-FFF2-40B4-BE49-F238E27FC236}">
                <a16:creationId xmlns:a16="http://schemas.microsoft.com/office/drawing/2014/main" id="{63958A44-85CA-2F82-41C9-8E16043901B3}"/>
              </a:ext>
            </a:extLst>
          </p:cNvPr>
          <p:cNvSpPr txBox="1"/>
          <p:nvPr/>
        </p:nvSpPr>
        <p:spPr>
          <a:xfrm>
            <a:off x="219269" y="659309"/>
            <a:ext cx="8595061" cy="646331"/>
          </a:xfrm>
          <a:prstGeom prst="rect">
            <a:avLst/>
          </a:prstGeom>
          <a:noFill/>
        </p:spPr>
        <p:txBody>
          <a:bodyPr wrap="square" rtlCol="0">
            <a:spAutoFit/>
          </a:bodyPr>
          <a:lstStyle/>
          <a:p>
            <a:pPr algn="ctr"/>
            <a:r>
              <a:rPr lang="nl-NL" b="1" noProof="0" dirty="0">
                <a:solidFill>
                  <a:schemeClr val="bg1"/>
                </a:solidFill>
              </a:rPr>
              <a:t>Hieronder volgt een uitleg van de toolbox kaarten en een paar voorbeelden van tools die nu al in de Energie Transitie routekaart zitten, beginnend bij de toolkaarten zelf.</a:t>
            </a:r>
          </a:p>
        </p:txBody>
      </p:sp>
    </p:spTree>
    <p:extLst>
      <p:ext uri="{BB962C8B-B14F-4D97-AF65-F5344CB8AC3E}">
        <p14:creationId xmlns:p14="http://schemas.microsoft.com/office/powerpoint/2010/main" val="183771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jabloon EnTranCe CoE Energy NL.pptx [Read-Only]" id="{0F042021-E075-4478-AAE0-27FBAA88F4E3}" vid="{201A4199-44DF-450E-9C7F-79017CAB95A8}"/>
    </a:ext>
  </a:extLst>
</a:theme>
</file>

<file path=ppt/theme/theme4.xml><?xml version="1.0" encoding="utf-8"?>
<a:theme xmlns:a="http://schemas.openxmlformats.org/drawingml/2006/main" name="4 - Vervolg met beeld en tekst">
  <a:themeElements>
    <a:clrScheme name="Hanze Hogeschool">
      <a:dk1>
        <a:srgbClr val="000000"/>
      </a:dk1>
      <a:lt1>
        <a:srgbClr val="FFFFFF"/>
      </a:lt1>
      <a:dk2>
        <a:srgbClr val="CF7B00"/>
      </a:dk2>
      <a:lt2>
        <a:srgbClr val="3E3E41"/>
      </a:lt2>
      <a:accent1>
        <a:srgbClr val="FEFFFF"/>
      </a:accent1>
      <a:accent2>
        <a:srgbClr val="FEFFFF"/>
      </a:accent2>
      <a:accent3>
        <a:srgbClr val="FEFFFF"/>
      </a:accent3>
      <a:accent4>
        <a:srgbClr val="FEFFFF"/>
      </a:accent4>
      <a:accent5>
        <a:srgbClr val="FEFFFF"/>
      </a:accent5>
      <a:accent6>
        <a:srgbClr val="FEFFFF"/>
      </a:accent6>
      <a:hlink>
        <a:srgbClr val="D07C00"/>
      </a:hlink>
      <a:folHlink>
        <a:srgbClr val="3E3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jabloon EnTranCe CoE Energy NL.pptx [Read-Only]" id="{0F042021-E075-4478-AAE0-27FBAA88F4E3}" vid="{2E49548C-E1E8-4297-ABA5-C6D47806933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5FE957C2CA7646A9640F1287A54432" ma:contentTypeVersion="6" ma:contentTypeDescription="Een nieuw document maken." ma:contentTypeScope="" ma:versionID="895ec8b8297caed5c299efb324f28a42">
  <xsd:schema xmlns:xsd="http://www.w3.org/2001/XMLSchema" xmlns:xs="http://www.w3.org/2001/XMLSchema" xmlns:p="http://schemas.microsoft.com/office/2006/metadata/properties" xmlns:ns2="8502c250-3fc1-418a-b0ae-573ed2add31c" xmlns:ns3="ee08a369-1f99-46e7-84a6-830c88119805" targetNamespace="http://schemas.microsoft.com/office/2006/metadata/properties" ma:root="true" ma:fieldsID="7d6ab52a3015a610e9e8897c60a97bde" ns2:_="" ns3:_="">
    <xsd:import namespace="8502c250-3fc1-418a-b0ae-573ed2add31c"/>
    <xsd:import namespace="ee08a369-1f99-46e7-84a6-830c8811980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2c250-3fc1-418a-b0ae-573ed2add3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08a369-1f99-46e7-84a6-830c88119805"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387EF4-0575-456A-B9BA-851B186C1199}">
  <ds:schemaRefs>
    <ds:schemaRef ds:uri="ee08a369-1f99-46e7-84a6-830c88119805"/>
    <ds:schemaRef ds:uri="http://schemas.openxmlformats.org/package/2006/metadata/core-properties"/>
    <ds:schemaRef ds:uri="http://schemas.microsoft.com/office/2006/documentManagement/types"/>
    <ds:schemaRef ds:uri="http://purl.org/dc/elements/1.1/"/>
    <ds:schemaRef ds:uri="http://purl.org/dc/dcmitype/"/>
    <ds:schemaRef ds:uri="http://www.w3.org/XML/1998/namespace"/>
    <ds:schemaRef ds:uri="8502c250-3fc1-418a-b0ae-573ed2add31c"/>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31B64B5-0954-4918-A1AD-BBA11CCA4A8A}">
  <ds:schemaRefs>
    <ds:schemaRef ds:uri="http://schemas.microsoft.com/sharepoint/v3/contenttype/forms"/>
  </ds:schemaRefs>
</ds:datastoreItem>
</file>

<file path=customXml/itemProps3.xml><?xml version="1.0" encoding="utf-8"?>
<ds:datastoreItem xmlns:ds="http://schemas.openxmlformats.org/officeDocument/2006/customXml" ds:itemID="{5AC7D965-2501-4CBB-A9D6-3895B47B51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02c250-3fc1-418a-b0ae-573ed2add31c"/>
    <ds:schemaRef ds:uri="ee08a369-1f99-46e7-84a6-830c881198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627</Words>
  <Application>Microsoft Office PowerPoint</Application>
  <PresentationFormat>On-screen Show (16:9)</PresentationFormat>
  <Paragraphs>84</Paragraphs>
  <Slides>26</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26</vt:i4>
      </vt:variant>
    </vt:vector>
  </HeadingPairs>
  <TitlesOfParts>
    <vt:vector size="34" baseType="lpstr">
      <vt:lpstr>Arial</vt:lpstr>
      <vt:lpstr>Calibri</vt:lpstr>
      <vt:lpstr>Segoe UI</vt:lpstr>
      <vt:lpstr>Custom Design</vt:lpstr>
      <vt:lpstr>Office Theme</vt:lpstr>
      <vt:lpstr>4_Aangepast ontwerp</vt:lpstr>
      <vt:lpstr>4 - Vervolg met beeld en tekst</vt:lpstr>
      <vt:lpstr>3_Aangepast ontwerp</vt:lpstr>
      <vt:lpstr>Voorstel project CO-DISYDE ‘De Energie Transitie Routekaart’</vt:lpstr>
      <vt:lpstr>Waarom de Energy Transitie Routekaart?</vt:lpstr>
      <vt:lpstr>Nu: Veel spelers maar geen team!</vt:lpstr>
      <vt:lpstr>Dus als we naar duurzaam willen?</vt:lpstr>
      <vt:lpstr>Hoe zien we die lijn?</vt:lpstr>
      <vt:lpstr>De Energie Transitie Routekaart</vt:lpstr>
      <vt:lpstr>Beschrijving van de ETR</vt:lpstr>
      <vt:lpstr>1. De ETR aanpak</vt:lpstr>
      <vt:lpstr>2. De Toolbox met de tools</vt:lpstr>
      <vt:lpstr>Uitleg elementen toolkaart</vt:lpstr>
      <vt:lpstr>Type kaarten in de toolbox</vt:lpstr>
      <vt:lpstr>Voorbeelden van tools</vt:lpstr>
      <vt:lpstr>Voorbeeld 1: De We-Energy game</vt:lpstr>
      <vt:lpstr>Een voorbeeld: de We Energy Game</vt:lpstr>
      <vt:lpstr>Voorbeeld 2: De We-Energy Tool</vt:lpstr>
      <vt:lpstr>We-Energy Tool: PowerNodes</vt:lpstr>
      <vt:lpstr>Met scenario planner voor simpeler gebruik</vt:lpstr>
      <vt:lpstr>We-Energy Tool in actie</vt:lpstr>
      <vt:lpstr>Voorbeeld van inzet We-Energy Planner</vt:lpstr>
      <vt:lpstr>Voorbeeld van de toolbox aanpak</vt:lpstr>
      <vt:lpstr>PowerPoint Presentation</vt:lpstr>
      <vt:lpstr>Benodigde uren stakeholders</vt:lpstr>
      <vt:lpstr>Uitleg gebruik toolkaart voor nodige uren</vt:lpstr>
      <vt:lpstr>Verdeling uren op kaartjes</vt:lpstr>
      <vt:lpstr>PowerPoint Presentation</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Pierie</dc:creator>
  <cp:lastModifiedBy>Pierie F, Frank</cp:lastModifiedBy>
  <cp:revision>32</cp:revision>
  <dcterms:created xsi:type="dcterms:W3CDTF">2006-08-16T00:00:00Z</dcterms:created>
  <dcterms:modified xsi:type="dcterms:W3CDTF">2025-05-31T15:20:34Z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0x010100AE5FE957C2CA7646A9640F1287A54432</vt:lpwstr>
  </property>
  <property fmtid="{D5CDD505-2E9C-101B-9397-08002B2CF9AE}" pid="3" name="MediaServiceImageTags">
    <vt:lpwstr/>
  </property>
</Properties>
</file>