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3"/>
  </p:notesMasterIdLst>
  <p:sldIdLst>
    <p:sldId id="271" r:id="rId5"/>
    <p:sldId id="269" r:id="rId6"/>
    <p:sldId id="315" r:id="rId7"/>
    <p:sldId id="316" r:id="rId8"/>
    <p:sldId id="273" r:id="rId9"/>
    <p:sldId id="275" r:id="rId10"/>
    <p:sldId id="290" r:id="rId11"/>
    <p:sldId id="291" r:id="rId12"/>
    <p:sldId id="297" r:id="rId13"/>
    <p:sldId id="281" r:id="rId14"/>
    <p:sldId id="267" r:id="rId15"/>
    <p:sldId id="310" r:id="rId16"/>
    <p:sldId id="301" r:id="rId17"/>
    <p:sldId id="262" r:id="rId18"/>
    <p:sldId id="266" r:id="rId19"/>
    <p:sldId id="309" r:id="rId20"/>
    <p:sldId id="264" r:id="rId21"/>
    <p:sldId id="313" r:id="rId22"/>
    <p:sldId id="314" r:id="rId23"/>
    <p:sldId id="307" r:id="rId24"/>
    <p:sldId id="306" r:id="rId25"/>
    <p:sldId id="308" r:id="rId26"/>
    <p:sldId id="302" r:id="rId27"/>
    <p:sldId id="280" r:id="rId28"/>
    <p:sldId id="303" r:id="rId29"/>
    <p:sldId id="304" r:id="rId30"/>
    <p:sldId id="293" r:id="rId31"/>
    <p:sldId id="286" r:id="rId32"/>
    <p:sldId id="294" r:id="rId33"/>
    <p:sldId id="282" r:id="rId34"/>
    <p:sldId id="268" r:id="rId35"/>
    <p:sldId id="283" r:id="rId36"/>
    <p:sldId id="265" r:id="rId37"/>
    <p:sldId id="287" r:id="rId38"/>
    <p:sldId id="274" r:id="rId39"/>
    <p:sldId id="284" r:id="rId40"/>
    <p:sldId id="295" r:id="rId41"/>
    <p:sldId id="296" r:id="rId42"/>
    <p:sldId id="299" r:id="rId43"/>
    <p:sldId id="300" r:id="rId44"/>
    <p:sldId id="288" r:id="rId45"/>
    <p:sldId id="277" r:id="rId46"/>
    <p:sldId id="278" r:id="rId47"/>
    <p:sldId id="279" r:id="rId48"/>
    <p:sldId id="289" r:id="rId49"/>
    <p:sldId id="298" r:id="rId50"/>
    <p:sldId id="311" r:id="rId51"/>
    <p:sldId id="312" r:id="rId52"/>
  </p:sldIdLst>
  <p:sldSz cx="9906000" cy="6858000" type="A4"/>
  <p:notesSz cx="6670675"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078"/>
    <a:srgbClr val="F4A261"/>
    <a:srgbClr val="B8D7A2"/>
    <a:srgbClr val="9D0505"/>
    <a:srgbClr val="CC5D12"/>
    <a:srgbClr val="78A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4B3A43-B3F9-488B-A96B-C751A65DFDFD}" v="20" dt="2026-03-14T13:38:09.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93" autoAdjust="0"/>
    <p:restoredTop sz="94660"/>
  </p:normalViewPr>
  <p:slideViewPr>
    <p:cSldViewPr snapToGrid="0">
      <p:cViewPr varScale="1">
        <p:scale>
          <a:sx n="149" d="100"/>
          <a:sy n="149" d="100"/>
        </p:scale>
        <p:origin x="21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ie F, Frank" userId="36331533-03dd-46b6-8d8a-21867d89439c" providerId="ADAL" clId="{25286124-A0AE-47FD-81D9-6CCE30F098F5}"/>
    <pc:docChg chg="custSel addSld modSld">
      <pc:chgData name="Pierie F, Frank" userId="36331533-03dd-46b6-8d8a-21867d89439c" providerId="ADAL" clId="{25286124-A0AE-47FD-81D9-6CCE30F098F5}" dt="2026-02-16T14:45:26.820" v="324" actId="1036"/>
      <pc:docMkLst>
        <pc:docMk/>
      </pc:docMkLst>
      <pc:sldChg chg="delSp">
        <pc:chgData name="Pierie F, Frank" userId="36331533-03dd-46b6-8d8a-21867d89439c" providerId="ADAL" clId="{25286124-A0AE-47FD-81D9-6CCE30F098F5}" dt="2026-02-16T14:40:39.931" v="94" actId="21"/>
        <pc:sldMkLst>
          <pc:docMk/>
          <pc:sldMk cId="2296877106" sldId="264"/>
        </pc:sldMkLst>
      </pc:sldChg>
      <pc:sldChg chg="modSp mod">
        <pc:chgData name="Pierie F, Frank" userId="36331533-03dd-46b6-8d8a-21867d89439c" providerId="ADAL" clId="{25286124-A0AE-47FD-81D9-6CCE30F098F5}" dt="2026-02-16T14:37:44.924" v="5" actId="20577"/>
        <pc:sldMkLst>
          <pc:docMk/>
          <pc:sldMk cId="2203386161" sldId="301"/>
        </pc:sldMkLst>
        <pc:spChg chg="mod">
          <ac:chgData name="Pierie F, Frank" userId="36331533-03dd-46b6-8d8a-21867d89439c" providerId="ADAL" clId="{25286124-A0AE-47FD-81D9-6CCE30F098F5}" dt="2026-02-16T14:37:44.924" v="5" actId="20577"/>
          <ac:spMkLst>
            <pc:docMk/>
            <pc:sldMk cId="2203386161" sldId="301"/>
            <ac:spMk id="4" creationId="{F2B86EB9-D5FE-CA9A-BD39-498EEC36A0D5}"/>
          </ac:spMkLst>
        </pc:spChg>
      </pc:sldChg>
      <pc:sldChg chg="modSp add mod">
        <pc:chgData name="Pierie F, Frank" userId="36331533-03dd-46b6-8d8a-21867d89439c" providerId="ADAL" clId="{25286124-A0AE-47FD-81D9-6CCE30F098F5}" dt="2026-02-16T14:37:51.973" v="9" actId="20577"/>
        <pc:sldMkLst>
          <pc:docMk/>
          <pc:sldMk cId="3683453998" sldId="313"/>
        </pc:sldMkLst>
        <pc:spChg chg="mod">
          <ac:chgData name="Pierie F, Frank" userId="36331533-03dd-46b6-8d8a-21867d89439c" providerId="ADAL" clId="{25286124-A0AE-47FD-81D9-6CCE30F098F5}" dt="2026-02-16T14:37:51.973" v="9" actId="20577"/>
          <ac:spMkLst>
            <pc:docMk/>
            <pc:sldMk cId="3683453998" sldId="313"/>
            <ac:spMk id="4" creationId="{1E98697E-526B-7CD3-DF3E-C029EC6C836F}"/>
          </ac:spMkLst>
        </pc:spChg>
      </pc:sldChg>
      <pc:sldChg chg="addSp delSp modSp add mod">
        <pc:chgData name="Pierie F, Frank" userId="36331533-03dd-46b6-8d8a-21867d89439c" providerId="ADAL" clId="{25286124-A0AE-47FD-81D9-6CCE30F098F5}" dt="2026-02-16T14:45:26.820" v="324" actId="1036"/>
        <pc:sldMkLst>
          <pc:docMk/>
          <pc:sldMk cId="3537653423" sldId="314"/>
        </pc:sldMkLst>
        <pc:spChg chg="mod">
          <ac:chgData name="Pierie F, Frank" userId="36331533-03dd-46b6-8d8a-21867d89439c" providerId="ADAL" clId="{25286124-A0AE-47FD-81D9-6CCE30F098F5}" dt="2026-02-16T14:41:07.560" v="274" actId="1037"/>
          <ac:spMkLst>
            <pc:docMk/>
            <pc:sldMk cId="3537653423" sldId="314"/>
            <ac:spMk id="6" creationId="{C99DD628-D1F1-43C0-8E80-9740E7B337B5}"/>
          </ac:spMkLst>
        </pc:spChg>
        <pc:spChg chg="mod">
          <ac:chgData name="Pierie F, Frank" userId="36331533-03dd-46b6-8d8a-21867d89439c" providerId="ADAL" clId="{25286124-A0AE-47FD-81D9-6CCE30F098F5}" dt="2026-02-16T14:41:07.560" v="274" actId="1037"/>
          <ac:spMkLst>
            <pc:docMk/>
            <pc:sldMk cId="3537653423" sldId="314"/>
            <ac:spMk id="8" creationId="{9E7C12E1-31E0-FD3C-B717-1A9909BB0B24}"/>
          </ac:spMkLst>
        </pc:spChg>
        <pc:spChg chg="mod">
          <ac:chgData name="Pierie F, Frank" userId="36331533-03dd-46b6-8d8a-21867d89439c" providerId="ADAL" clId="{25286124-A0AE-47FD-81D9-6CCE30F098F5}" dt="2026-02-16T14:41:07.560" v="274" actId="1037"/>
          <ac:spMkLst>
            <pc:docMk/>
            <pc:sldMk cId="3537653423" sldId="314"/>
            <ac:spMk id="10" creationId="{596DA70F-94CE-B8C9-0D19-EFAD9A1C9312}"/>
          </ac:spMkLst>
        </pc:spChg>
        <pc:spChg chg="mod">
          <ac:chgData name="Pierie F, Frank" userId="36331533-03dd-46b6-8d8a-21867d89439c" providerId="ADAL" clId="{25286124-A0AE-47FD-81D9-6CCE30F098F5}" dt="2026-02-16T14:38:31.955" v="83" actId="20577"/>
          <ac:spMkLst>
            <pc:docMk/>
            <pc:sldMk cId="3537653423" sldId="314"/>
            <ac:spMk id="13" creationId="{F9B42451-6DFC-609A-7A86-50288AE0396E}"/>
          </ac:spMkLst>
        </pc:spChg>
        <pc:spChg chg="mod">
          <ac:chgData name="Pierie F, Frank" userId="36331533-03dd-46b6-8d8a-21867d89439c" providerId="ADAL" clId="{25286124-A0AE-47FD-81D9-6CCE30F098F5}" dt="2026-02-16T14:41:07.560" v="274" actId="1037"/>
          <ac:spMkLst>
            <pc:docMk/>
            <pc:sldMk cId="3537653423" sldId="314"/>
            <ac:spMk id="15" creationId="{158C2F4E-C263-AA02-6D74-8CEDCADAC9B8}"/>
          </ac:spMkLst>
        </pc:spChg>
        <pc:spChg chg="mod">
          <ac:chgData name="Pierie F, Frank" userId="36331533-03dd-46b6-8d8a-21867d89439c" providerId="ADAL" clId="{25286124-A0AE-47FD-81D9-6CCE30F098F5}" dt="2026-02-16T14:41:07.560" v="274" actId="1037"/>
          <ac:spMkLst>
            <pc:docMk/>
            <pc:sldMk cId="3537653423" sldId="314"/>
            <ac:spMk id="16" creationId="{459157C8-34D1-E7A0-FB16-04241C4DAB96}"/>
          </ac:spMkLst>
        </pc:spChg>
        <pc:spChg chg="mod">
          <ac:chgData name="Pierie F, Frank" userId="36331533-03dd-46b6-8d8a-21867d89439c" providerId="ADAL" clId="{25286124-A0AE-47FD-81D9-6CCE30F098F5}" dt="2026-02-16T14:41:07.560" v="274" actId="1037"/>
          <ac:spMkLst>
            <pc:docMk/>
            <pc:sldMk cId="3537653423" sldId="314"/>
            <ac:spMk id="17" creationId="{5839A6D7-BC97-1108-E843-AE42C5D7A3A4}"/>
          </ac:spMkLst>
        </pc:spChg>
        <pc:spChg chg="mod">
          <ac:chgData name="Pierie F, Frank" userId="36331533-03dd-46b6-8d8a-21867d89439c" providerId="ADAL" clId="{25286124-A0AE-47FD-81D9-6CCE30F098F5}" dt="2026-02-16T14:40:11.030" v="90"/>
          <ac:spMkLst>
            <pc:docMk/>
            <pc:sldMk cId="3537653423" sldId="314"/>
            <ac:spMk id="18" creationId="{133647B6-2325-44AF-9256-64D2B08BDED5}"/>
          </ac:spMkLst>
        </pc:spChg>
        <pc:spChg chg="mod">
          <ac:chgData name="Pierie F, Frank" userId="36331533-03dd-46b6-8d8a-21867d89439c" providerId="ADAL" clId="{25286124-A0AE-47FD-81D9-6CCE30F098F5}" dt="2026-02-16T14:44:20.334" v="302" actId="14100"/>
          <ac:spMkLst>
            <pc:docMk/>
            <pc:sldMk cId="3537653423" sldId="314"/>
            <ac:spMk id="19" creationId="{A94D8A7B-B29B-E32E-8776-DA1879E5F6F6}"/>
          </ac:spMkLst>
        </pc:spChg>
        <pc:spChg chg="mod">
          <ac:chgData name="Pierie F, Frank" userId="36331533-03dd-46b6-8d8a-21867d89439c" providerId="ADAL" clId="{25286124-A0AE-47FD-81D9-6CCE30F098F5}" dt="2026-02-16T14:44:17.252" v="301" actId="14100"/>
          <ac:spMkLst>
            <pc:docMk/>
            <pc:sldMk cId="3537653423" sldId="314"/>
            <ac:spMk id="20" creationId="{23B0CF3C-7821-9BC2-2993-5BB66F2AEBA7}"/>
          </ac:spMkLst>
        </pc:spChg>
        <pc:spChg chg="mod">
          <ac:chgData name="Pierie F, Frank" userId="36331533-03dd-46b6-8d8a-21867d89439c" providerId="ADAL" clId="{25286124-A0AE-47FD-81D9-6CCE30F098F5}" dt="2026-02-16T14:42:07.974" v="284" actId="20577"/>
          <ac:spMkLst>
            <pc:docMk/>
            <pc:sldMk cId="3537653423" sldId="314"/>
            <ac:spMk id="120" creationId="{22D55CC8-EB74-CDC8-34DF-891EBE02637B}"/>
          </ac:spMkLst>
        </pc:spChg>
        <pc:spChg chg="add mod">
          <ac:chgData name="Pierie F, Frank" userId="36331533-03dd-46b6-8d8a-21867d89439c" providerId="ADAL" clId="{25286124-A0AE-47FD-81D9-6CCE30F098F5}" dt="2026-02-16T14:43:52.503" v="298" actId="207"/>
          <ac:spMkLst>
            <pc:docMk/>
            <pc:sldMk cId="3537653423" sldId="314"/>
            <ac:spMk id="1052" creationId="{A5F1ACCA-36C1-A0A4-9DB6-2DADDC0160B6}"/>
          </ac:spMkLst>
        </pc:spChg>
        <pc:spChg chg="add mod">
          <ac:chgData name="Pierie F, Frank" userId="36331533-03dd-46b6-8d8a-21867d89439c" providerId="ADAL" clId="{25286124-A0AE-47FD-81D9-6CCE30F098F5}" dt="2026-02-16T14:41:01.586" v="270" actId="1035"/>
          <ac:spMkLst>
            <pc:docMk/>
            <pc:sldMk cId="3537653423" sldId="314"/>
            <ac:spMk id="1053" creationId="{76B4E4C4-62AC-AFEF-FA4D-D1FC19D00B1C}"/>
          </ac:spMkLst>
        </pc:spChg>
        <pc:spChg chg="add mod">
          <ac:chgData name="Pierie F, Frank" userId="36331533-03dd-46b6-8d8a-21867d89439c" providerId="ADAL" clId="{25286124-A0AE-47FD-81D9-6CCE30F098F5}" dt="2026-02-16T14:41:01.586" v="270" actId="1035"/>
          <ac:spMkLst>
            <pc:docMk/>
            <pc:sldMk cId="3537653423" sldId="314"/>
            <ac:spMk id="1054" creationId="{E41A5A33-279D-95A4-2B15-861A93FA9DB8}"/>
          </ac:spMkLst>
        </pc:spChg>
        <pc:spChg chg="mod">
          <ac:chgData name="Pierie F, Frank" userId="36331533-03dd-46b6-8d8a-21867d89439c" providerId="ADAL" clId="{25286124-A0AE-47FD-81D9-6CCE30F098F5}" dt="2026-02-16T14:43:52.503" v="298" actId="207"/>
          <ac:spMkLst>
            <pc:docMk/>
            <pc:sldMk cId="3537653423" sldId="314"/>
            <ac:spMk id="1055" creationId="{9B5F9B33-0D82-6B2F-027C-AE7A0551100D}"/>
          </ac:spMkLst>
        </pc:spChg>
        <pc:spChg chg="add mod">
          <ac:chgData name="Pierie F, Frank" userId="36331533-03dd-46b6-8d8a-21867d89439c" providerId="ADAL" clId="{25286124-A0AE-47FD-81D9-6CCE30F098F5}" dt="2026-02-16T14:41:01.586" v="270" actId="1035"/>
          <ac:spMkLst>
            <pc:docMk/>
            <pc:sldMk cId="3537653423" sldId="314"/>
            <ac:spMk id="1058" creationId="{91077D3F-3809-B06E-3ED6-3685DEA31C4F}"/>
          </ac:spMkLst>
        </pc:spChg>
        <pc:spChg chg="add mod">
          <ac:chgData name="Pierie F, Frank" userId="36331533-03dd-46b6-8d8a-21867d89439c" providerId="ADAL" clId="{25286124-A0AE-47FD-81D9-6CCE30F098F5}" dt="2026-02-16T14:41:01.586" v="270" actId="1035"/>
          <ac:spMkLst>
            <pc:docMk/>
            <pc:sldMk cId="3537653423" sldId="314"/>
            <ac:spMk id="1060" creationId="{0C7A26AC-9012-A9C2-8F4D-44A51EE09E92}"/>
          </ac:spMkLst>
        </pc:spChg>
        <pc:spChg chg="add mod">
          <ac:chgData name="Pierie F, Frank" userId="36331533-03dd-46b6-8d8a-21867d89439c" providerId="ADAL" clId="{25286124-A0AE-47FD-81D9-6CCE30F098F5}" dt="2026-02-16T14:41:01.586" v="270" actId="1035"/>
          <ac:spMkLst>
            <pc:docMk/>
            <pc:sldMk cId="3537653423" sldId="314"/>
            <ac:spMk id="1061" creationId="{056F20BC-25C6-41FD-263A-6B11992C48F2}"/>
          </ac:spMkLst>
        </pc:spChg>
        <pc:spChg chg="add mod">
          <ac:chgData name="Pierie F, Frank" userId="36331533-03dd-46b6-8d8a-21867d89439c" providerId="ADAL" clId="{25286124-A0AE-47FD-81D9-6CCE30F098F5}" dt="2026-02-16T14:41:01.586" v="270" actId="1035"/>
          <ac:spMkLst>
            <pc:docMk/>
            <pc:sldMk cId="3537653423" sldId="314"/>
            <ac:spMk id="1062" creationId="{EFFD68B7-0E97-45AC-606D-8054C8C72F75}"/>
          </ac:spMkLst>
        </pc:spChg>
        <pc:spChg chg="mod">
          <ac:chgData name="Pierie F, Frank" userId="36331533-03dd-46b6-8d8a-21867d89439c" providerId="ADAL" clId="{25286124-A0AE-47FD-81D9-6CCE30F098F5}" dt="2026-02-16T14:43:19.835" v="290" actId="478"/>
          <ac:spMkLst>
            <pc:docMk/>
            <pc:sldMk cId="3537653423" sldId="314"/>
            <ac:spMk id="1066" creationId="{F87B6344-7115-1353-D8DB-732747B256AC}"/>
          </ac:spMkLst>
        </pc:spChg>
        <pc:spChg chg="mod">
          <ac:chgData name="Pierie F, Frank" userId="36331533-03dd-46b6-8d8a-21867d89439c" providerId="ADAL" clId="{25286124-A0AE-47FD-81D9-6CCE30F098F5}" dt="2026-02-16T14:43:19.835" v="290" actId="478"/>
          <ac:spMkLst>
            <pc:docMk/>
            <pc:sldMk cId="3537653423" sldId="314"/>
            <ac:spMk id="1067" creationId="{79EFC0A7-F830-8195-A19C-BFABDEB26A99}"/>
          </ac:spMkLst>
        </pc:spChg>
        <pc:spChg chg="mod">
          <ac:chgData name="Pierie F, Frank" userId="36331533-03dd-46b6-8d8a-21867d89439c" providerId="ADAL" clId="{25286124-A0AE-47FD-81D9-6CCE30F098F5}" dt="2026-02-16T14:43:19.835" v="290" actId="478"/>
          <ac:spMkLst>
            <pc:docMk/>
            <pc:sldMk cId="3537653423" sldId="314"/>
            <ac:spMk id="1068" creationId="{B984D86D-B3AA-3CBF-3A36-DEA736B56AF9}"/>
          </ac:spMkLst>
        </pc:spChg>
        <pc:spChg chg="add mod">
          <ac:chgData name="Pierie F, Frank" userId="36331533-03dd-46b6-8d8a-21867d89439c" providerId="ADAL" clId="{25286124-A0AE-47FD-81D9-6CCE30F098F5}" dt="2026-02-16T14:43:00.307" v="289"/>
          <ac:spMkLst>
            <pc:docMk/>
            <pc:sldMk cId="3537653423" sldId="314"/>
            <ac:spMk id="1074" creationId="{378BA9FA-134D-6E1D-02C7-FFC46445430C}"/>
          </ac:spMkLst>
        </pc:spChg>
        <pc:spChg chg="mod">
          <ac:chgData name="Pierie F, Frank" userId="36331533-03dd-46b6-8d8a-21867d89439c" providerId="ADAL" clId="{25286124-A0AE-47FD-81D9-6CCE30F098F5}" dt="2026-02-16T14:41:07.560" v="274" actId="1037"/>
          <ac:spMkLst>
            <pc:docMk/>
            <pc:sldMk cId="3537653423" sldId="314"/>
            <ac:spMk id="1075" creationId="{67026A3E-05CB-72F0-C1A0-D403FA4F4535}"/>
          </ac:spMkLst>
        </pc:spChg>
        <pc:spChg chg="mod">
          <ac:chgData name="Pierie F, Frank" userId="36331533-03dd-46b6-8d8a-21867d89439c" providerId="ADAL" clId="{25286124-A0AE-47FD-81D9-6CCE30F098F5}" dt="2026-02-16T14:41:07.560" v="274" actId="1037"/>
          <ac:spMkLst>
            <pc:docMk/>
            <pc:sldMk cId="3537653423" sldId="314"/>
            <ac:spMk id="1083" creationId="{5F34031E-670F-ED42-37F6-DC88B8111EAB}"/>
          </ac:spMkLst>
        </pc:spChg>
        <pc:spChg chg="mod">
          <ac:chgData name="Pierie F, Frank" userId="36331533-03dd-46b6-8d8a-21867d89439c" providerId="ADAL" clId="{25286124-A0AE-47FD-81D9-6CCE30F098F5}" dt="2026-02-16T14:41:07.560" v="274" actId="1037"/>
          <ac:spMkLst>
            <pc:docMk/>
            <pc:sldMk cId="3537653423" sldId="314"/>
            <ac:spMk id="1085" creationId="{BBE683A1-C7C2-20F5-A6B7-C54A7C88CEE4}"/>
          </ac:spMkLst>
        </pc:spChg>
        <pc:spChg chg="mod">
          <ac:chgData name="Pierie F, Frank" userId="36331533-03dd-46b6-8d8a-21867d89439c" providerId="ADAL" clId="{25286124-A0AE-47FD-81D9-6CCE30F098F5}" dt="2026-02-16T14:43:23.067" v="291" actId="478"/>
          <ac:spMkLst>
            <pc:docMk/>
            <pc:sldMk cId="3537653423" sldId="314"/>
            <ac:spMk id="1115" creationId="{4D75D420-1314-B9D4-22FD-16C5CEB9662D}"/>
          </ac:spMkLst>
        </pc:spChg>
        <pc:spChg chg="mod">
          <ac:chgData name="Pierie F, Frank" userId="36331533-03dd-46b6-8d8a-21867d89439c" providerId="ADAL" clId="{25286124-A0AE-47FD-81D9-6CCE30F098F5}" dt="2026-02-16T14:43:23.067" v="291" actId="478"/>
          <ac:spMkLst>
            <pc:docMk/>
            <pc:sldMk cId="3537653423" sldId="314"/>
            <ac:spMk id="1116" creationId="{DB703EDB-30BD-4124-064D-02ED0B909B06}"/>
          </ac:spMkLst>
        </pc:spChg>
        <pc:spChg chg="mod">
          <ac:chgData name="Pierie F, Frank" userId="36331533-03dd-46b6-8d8a-21867d89439c" providerId="ADAL" clId="{25286124-A0AE-47FD-81D9-6CCE30F098F5}" dt="2026-02-16T14:43:23.067" v="291" actId="478"/>
          <ac:spMkLst>
            <pc:docMk/>
            <pc:sldMk cId="3537653423" sldId="314"/>
            <ac:spMk id="1117" creationId="{5F733B7E-E951-D02A-DAE0-CF1F12D74995}"/>
          </ac:spMkLst>
        </pc:spChg>
        <pc:grpChg chg="mod">
          <ac:chgData name="Pierie F, Frank" userId="36331533-03dd-46b6-8d8a-21867d89439c" providerId="ADAL" clId="{25286124-A0AE-47FD-81D9-6CCE30F098F5}" dt="2026-02-16T14:43:19.835" v="290" actId="478"/>
          <ac:grpSpMkLst>
            <pc:docMk/>
            <pc:sldMk cId="3537653423" sldId="314"/>
            <ac:grpSpMk id="1065" creationId="{850F7837-4EF7-3B9D-8990-92B866D4B80C}"/>
          </ac:grpSpMkLst>
        </pc:grpChg>
        <pc:grpChg chg="mod">
          <ac:chgData name="Pierie F, Frank" userId="36331533-03dd-46b6-8d8a-21867d89439c" providerId="ADAL" clId="{25286124-A0AE-47FD-81D9-6CCE30F098F5}" dt="2026-02-16T14:40:15.986" v="91" actId="478"/>
          <ac:grpSpMkLst>
            <pc:docMk/>
            <pc:sldMk cId="3537653423" sldId="314"/>
            <ac:grpSpMk id="1098" creationId="{A756AB21-3A71-3FEC-1856-C5059C0ABF20}"/>
          </ac:grpSpMkLst>
        </pc:grpChg>
        <pc:grpChg chg="mod">
          <ac:chgData name="Pierie F, Frank" userId="36331533-03dd-46b6-8d8a-21867d89439c" providerId="ADAL" clId="{25286124-A0AE-47FD-81D9-6CCE30F098F5}" dt="2026-02-16T14:43:23.067" v="291" actId="478"/>
          <ac:grpSpMkLst>
            <pc:docMk/>
            <pc:sldMk cId="3537653423" sldId="314"/>
            <ac:grpSpMk id="1114" creationId="{3699F812-3272-68C0-C67C-3811CBCE82B2}"/>
          </ac:grpSpMkLst>
        </pc:grpChg>
        <pc:picChg chg="mod">
          <ac:chgData name="Pierie F, Frank" userId="36331533-03dd-46b6-8d8a-21867d89439c" providerId="ADAL" clId="{25286124-A0AE-47FD-81D9-6CCE30F098F5}" dt="2026-02-16T14:43:19.835" v="290" actId="478"/>
          <ac:picMkLst>
            <pc:docMk/>
            <pc:sldMk cId="3537653423" sldId="314"/>
            <ac:picMk id="2" creationId="{7CDBAFD6-4AD1-4A6C-13E6-B274464FD330}"/>
          </ac:picMkLst>
        </pc:picChg>
        <pc:picChg chg="add mod">
          <ac:chgData name="Pierie F, Frank" userId="36331533-03dd-46b6-8d8a-21867d89439c" providerId="ADAL" clId="{25286124-A0AE-47FD-81D9-6CCE30F098F5}" dt="2026-02-16T14:41:22.600" v="277" actId="1076"/>
          <ac:picMkLst>
            <pc:docMk/>
            <pc:sldMk cId="3537653423" sldId="314"/>
            <ac:picMk id="21" creationId="{F25B4E23-EA4D-FBA4-B8F7-F996A288A772}"/>
          </ac:picMkLst>
        </pc:picChg>
        <pc:picChg chg="add mod">
          <ac:chgData name="Pierie F, Frank" userId="36331533-03dd-46b6-8d8a-21867d89439c" providerId="ADAL" clId="{25286124-A0AE-47FD-81D9-6CCE30F098F5}" dt="2026-02-16T14:45:26.820" v="324" actId="1036"/>
          <ac:picMkLst>
            <pc:docMk/>
            <pc:sldMk cId="3537653423" sldId="314"/>
            <ac:picMk id="27" creationId="{E5FE0734-D1FB-E99F-795B-3B8315DE4D7D}"/>
          </ac:picMkLst>
        </pc:picChg>
        <pc:picChg chg="mod">
          <ac:chgData name="Pierie F, Frank" userId="36331533-03dd-46b6-8d8a-21867d89439c" providerId="ADAL" clId="{25286124-A0AE-47FD-81D9-6CCE30F098F5}" dt="2026-02-16T14:43:19.835" v="290" actId="478"/>
          <ac:picMkLst>
            <pc:docMk/>
            <pc:sldMk cId="3537653423" sldId="314"/>
            <ac:picMk id="1069" creationId="{2074EB36-F06E-6CFD-F8AE-7D71F8D12287}"/>
          </ac:picMkLst>
        </pc:picChg>
        <pc:picChg chg="mod">
          <ac:chgData name="Pierie F, Frank" userId="36331533-03dd-46b6-8d8a-21867d89439c" providerId="ADAL" clId="{25286124-A0AE-47FD-81D9-6CCE30F098F5}" dt="2026-02-16T14:40:15.986" v="91" actId="478"/>
          <ac:picMkLst>
            <pc:docMk/>
            <pc:sldMk cId="3537653423" sldId="314"/>
            <ac:picMk id="1087" creationId="{603B90DD-B8CB-E2F0-585D-5FB6E50FB965}"/>
          </ac:picMkLst>
        </pc:picChg>
        <pc:picChg chg="mod">
          <ac:chgData name="Pierie F, Frank" userId="36331533-03dd-46b6-8d8a-21867d89439c" providerId="ADAL" clId="{25286124-A0AE-47FD-81D9-6CCE30F098F5}" dt="2026-02-16T14:40:15.986" v="91" actId="478"/>
          <ac:picMkLst>
            <pc:docMk/>
            <pc:sldMk cId="3537653423" sldId="314"/>
            <ac:picMk id="1090" creationId="{5D3AC241-80A9-E5D7-CCBD-7AFABDB2BCF8}"/>
          </ac:picMkLst>
        </pc:picChg>
        <pc:picChg chg="mod">
          <ac:chgData name="Pierie F, Frank" userId="36331533-03dd-46b6-8d8a-21867d89439c" providerId="ADAL" clId="{25286124-A0AE-47FD-81D9-6CCE30F098F5}" dt="2026-02-16T14:43:23.067" v="291" actId="478"/>
          <ac:picMkLst>
            <pc:docMk/>
            <pc:sldMk cId="3537653423" sldId="314"/>
            <ac:picMk id="1118" creationId="{94D0FE1B-BA7F-A041-8869-43EEFAC49289}"/>
          </ac:picMkLst>
        </pc:picChg>
        <pc:picChg chg="mod">
          <ac:chgData name="Pierie F, Frank" userId="36331533-03dd-46b6-8d8a-21867d89439c" providerId="ADAL" clId="{25286124-A0AE-47FD-81D9-6CCE30F098F5}" dt="2026-02-16T14:43:23.067" v="291" actId="478"/>
          <ac:picMkLst>
            <pc:docMk/>
            <pc:sldMk cId="3537653423" sldId="314"/>
            <ac:picMk id="1120" creationId="{9B02DE0D-B084-68E5-B305-9BDB04F791EA}"/>
          </ac:picMkLst>
        </pc:picChg>
      </pc:sldChg>
    </pc:docChg>
  </pc:docChgLst>
  <pc:docChgLst>
    <pc:chgData name="Pierie F, Frank" userId="36331533-03dd-46b6-8d8a-21867d89439c" providerId="ADAL" clId="{9028EE67-E774-4BEC-A86F-5225D3C0D244}"/>
    <pc:docChg chg="custSel addSld modSld">
      <pc:chgData name="Pierie F, Frank" userId="36331533-03dd-46b6-8d8a-21867d89439c" providerId="ADAL" clId="{9028EE67-E774-4BEC-A86F-5225D3C0D244}" dt="2026-03-14T13:38:54.927" v="670" actId="1035"/>
      <pc:docMkLst>
        <pc:docMk/>
      </pc:docMkLst>
      <pc:sldChg chg="addSp delSp modSp mod">
        <pc:chgData name="Pierie F, Frank" userId="36331533-03dd-46b6-8d8a-21867d89439c" providerId="ADAL" clId="{9028EE67-E774-4BEC-A86F-5225D3C0D244}" dt="2026-03-12T08:55:24.545" v="4" actId="14100"/>
        <pc:sldMkLst>
          <pc:docMk/>
          <pc:sldMk cId="591260601" sldId="262"/>
        </pc:sldMkLst>
        <pc:picChg chg="add mod">
          <ac:chgData name="Pierie F, Frank" userId="36331533-03dd-46b6-8d8a-21867d89439c" providerId="ADAL" clId="{9028EE67-E774-4BEC-A86F-5225D3C0D244}" dt="2026-03-12T08:55:24.545" v="4" actId="14100"/>
          <ac:picMkLst>
            <pc:docMk/>
            <pc:sldMk cId="591260601" sldId="262"/>
            <ac:picMk id="12" creationId="{AB04AE7D-870B-B446-5B5D-A0C45DB9089E}"/>
          </ac:picMkLst>
        </pc:picChg>
      </pc:sldChg>
      <pc:sldChg chg="addSp delSp modSp mod">
        <pc:chgData name="Pierie F, Frank" userId="36331533-03dd-46b6-8d8a-21867d89439c" providerId="ADAL" clId="{9028EE67-E774-4BEC-A86F-5225D3C0D244}" dt="2026-03-14T12:57:19.694" v="518" actId="790"/>
        <pc:sldMkLst>
          <pc:docMk/>
          <pc:sldMk cId="2296877106" sldId="264"/>
        </pc:sldMkLst>
        <pc:spChg chg="add mod">
          <ac:chgData name="Pierie F, Frank" userId="36331533-03dd-46b6-8d8a-21867d89439c" providerId="ADAL" clId="{9028EE67-E774-4BEC-A86F-5225D3C0D244}" dt="2026-03-14T12:52:07.149" v="381" actId="1076"/>
          <ac:spMkLst>
            <pc:docMk/>
            <pc:sldMk cId="2296877106" sldId="264"/>
            <ac:spMk id="32" creationId="{143B09BC-0E35-4425-5BF8-F4791C16885B}"/>
          </ac:spMkLst>
        </pc:spChg>
        <pc:spChg chg="add mod">
          <ac:chgData name="Pierie F, Frank" userId="36331533-03dd-46b6-8d8a-21867d89439c" providerId="ADAL" clId="{9028EE67-E774-4BEC-A86F-5225D3C0D244}" dt="2026-03-14T12:52:07.149" v="381" actId="1076"/>
          <ac:spMkLst>
            <pc:docMk/>
            <pc:sldMk cId="2296877106" sldId="264"/>
            <ac:spMk id="36" creationId="{BAB9B6B1-84FB-CD37-C738-BD14F27B9FFE}"/>
          </ac:spMkLst>
        </pc:spChg>
        <pc:spChg chg="add mod">
          <ac:chgData name="Pierie F, Frank" userId="36331533-03dd-46b6-8d8a-21867d89439c" providerId="ADAL" clId="{9028EE67-E774-4BEC-A86F-5225D3C0D244}" dt="2026-03-14T12:52:07.149" v="381" actId="1076"/>
          <ac:spMkLst>
            <pc:docMk/>
            <pc:sldMk cId="2296877106" sldId="264"/>
            <ac:spMk id="40" creationId="{BA7F9C78-4105-3FDA-6E33-FF059C5C48A4}"/>
          </ac:spMkLst>
        </pc:spChg>
        <pc:spChg chg="mod">
          <ac:chgData name="Pierie F, Frank" userId="36331533-03dd-46b6-8d8a-21867d89439c" providerId="ADAL" clId="{9028EE67-E774-4BEC-A86F-5225D3C0D244}" dt="2026-03-14T12:57:00.921" v="517" actId="20577"/>
          <ac:spMkLst>
            <pc:docMk/>
            <pc:sldMk cId="2296877106" sldId="264"/>
            <ac:spMk id="43" creationId="{9E9021AB-1D99-B854-DE9D-15E90F9B440A}"/>
          </ac:spMkLst>
        </pc:spChg>
        <pc:spChg chg="add mod">
          <ac:chgData name="Pierie F, Frank" userId="36331533-03dd-46b6-8d8a-21867d89439c" providerId="ADAL" clId="{9028EE67-E774-4BEC-A86F-5225D3C0D244}" dt="2026-03-14T12:52:07.149" v="381" actId="1076"/>
          <ac:spMkLst>
            <pc:docMk/>
            <pc:sldMk cId="2296877106" sldId="264"/>
            <ac:spMk id="44" creationId="{A228D945-8A76-709F-C896-99084F0AFFCD}"/>
          </ac:spMkLst>
        </pc:spChg>
        <pc:spChg chg="add mod">
          <ac:chgData name="Pierie F, Frank" userId="36331533-03dd-46b6-8d8a-21867d89439c" providerId="ADAL" clId="{9028EE67-E774-4BEC-A86F-5225D3C0D244}" dt="2026-03-14T12:52:07.149" v="381" actId="1076"/>
          <ac:spMkLst>
            <pc:docMk/>
            <pc:sldMk cId="2296877106" sldId="264"/>
            <ac:spMk id="45" creationId="{4B5E29C6-7A82-64CB-2B07-81E08F85CBC3}"/>
          </ac:spMkLst>
        </pc:spChg>
        <pc:spChg chg="add mod">
          <ac:chgData name="Pierie F, Frank" userId="36331533-03dd-46b6-8d8a-21867d89439c" providerId="ADAL" clId="{9028EE67-E774-4BEC-A86F-5225D3C0D244}" dt="2026-03-14T12:52:07.149" v="381" actId="1076"/>
          <ac:spMkLst>
            <pc:docMk/>
            <pc:sldMk cId="2296877106" sldId="264"/>
            <ac:spMk id="50" creationId="{5320A3FA-7D0C-49F8-6886-633DF213823E}"/>
          </ac:spMkLst>
        </pc:spChg>
        <pc:spChg chg="mod">
          <ac:chgData name="Pierie F, Frank" userId="36331533-03dd-46b6-8d8a-21867d89439c" providerId="ADAL" clId="{9028EE67-E774-4BEC-A86F-5225D3C0D244}" dt="2026-03-14T12:57:19.694" v="518" actId="790"/>
          <ac:spMkLst>
            <pc:docMk/>
            <pc:sldMk cId="2296877106" sldId="264"/>
            <ac:spMk id="52" creationId="{24D007A4-70AE-04C4-A831-963B28DC70CC}"/>
          </ac:spMkLst>
        </pc:spChg>
        <pc:spChg chg="add mod">
          <ac:chgData name="Pierie F, Frank" userId="36331533-03dd-46b6-8d8a-21867d89439c" providerId="ADAL" clId="{9028EE67-E774-4BEC-A86F-5225D3C0D244}" dt="2026-03-14T12:52:07.149" v="381" actId="1076"/>
          <ac:spMkLst>
            <pc:docMk/>
            <pc:sldMk cId="2296877106" sldId="264"/>
            <ac:spMk id="53" creationId="{DF3EBB7A-4E20-64CB-8D9D-CCD060FA425E}"/>
          </ac:spMkLst>
        </pc:spChg>
        <pc:spChg chg="add mod">
          <ac:chgData name="Pierie F, Frank" userId="36331533-03dd-46b6-8d8a-21867d89439c" providerId="ADAL" clId="{9028EE67-E774-4BEC-A86F-5225D3C0D244}" dt="2026-03-14T12:52:07.149" v="381" actId="1076"/>
          <ac:spMkLst>
            <pc:docMk/>
            <pc:sldMk cId="2296877106" sldId="264"/>
            <ac:spMk id="7170" creationId="{B4313FB7-BE93-1A95-A39A-1D6D3D16EE4C}"/>
          </ac:spMkLst>
        </pc:spChg>
        <pc:spChg chg="add mod">
          <ac:chgData name="Pierie F, Frank" userId="36331533-03dd-46b6-8d8a-21867d89439c" providerId="ADAL" clId="{9028EE67-E774-4BEC-A86F-5225D3C0D244}" dt="2026-03-14T12:52:07.149" v="381" actId="1076"/>
          <ac:spMkLst>
            <pc:docMk/>
            <pc:sldMk cId="2296877106" sldId="264"/>
            <ac:spMk id="7179" creationId="{A9D2406E-7CF0-0A4F-28ED-BBA13EB3C24F}"/>
          </ac:spMkLst>
        </pc:spChg>
        <pc:spChg chg="mod">
          <ac:chgData name="Pierie F, Frank" userId="36331533-03dd-46b6-8d8a-21867d89439c" providerId="ADAL" clId="{9028EE67-E774-4BEC-A86F-5225D3C0D244}" dt="2026-03-14T12:52:07.149" v="381" actId="1076"/>
          <ac:spMkLst>
            <pc:docMk/>
            <pc:sldMk cId="2296877106" sldId="264"/>
            <ac:spMk id="7186" creationId="{40170038-C33A-15D2-0F56-51158AECB31E}"/>
          </ac:spMkLst>
        </pc:spChg>
        <pc:picChg chg="del">
          <ac:chgData name="Pierie F, Frank" userId="36331533-03dd-46b6-8d8a-21867d89439c" providerId="ADAL" clId="{9028EE67-E774-4BEC-A86F-5225D3C0D244}" dt="2026-03-14T12:53:23.885" v="480" actId="478"/>
          <ac:picMkLst>
            <pc:docMk/>
            <pc:sldMk cId="2296877106" sldId="264"/>
            <ac:picMk id="7182" creationId="{746F08F1-98A5-BD2D-5D43-C0552DAB0342}"/>
          </ac:picMkLst>
        </pc:picChg>
        <pc:picChg chg="del">
          <ac:chgData name="Pierie F, Frank" userId="36331533-03dd-46b6-8d8a-21867d89439c" providerId="ADAL" clId="{9028EE67-E774-4BEC-A86F-5225D3C0D244}" dt="2026-03-14T12:54:30.425" v="507" actId="478"/>
          <ac:picMkLst>
            <pc:docMk/>
            <pc:sldMk cId="2296877106" sldId="264"/>
            <ac:picMk id="7183" creationId="{1D20137C-2133-5EF5-E98F-2B6DBD728D09}"/>
          </ac:picMkLst>
        </pc:picChg>
        <pc:picChg chg="add mod modCrop">
          <ac:chgData name="Pierie F, Frank" userId="36331533-03dd-46b6-8d8a-21867d89439c" providerId="ADAL" clId="{9028EE67-E774-4BEC-A86F-5225D3C0D244}" dt="2026-03-14T12:54:05.693" v="506" actId="1035"/>
          <ac:picMkLst>
            <pc:docMk/>
            <pc:sldMk cId="2296877106" sldId="264"/>
            <ac:picMk id="7192" creationId="{8BBD4913-F46D-C2DA-DF0A-989201489A73}"/>
          </ac:picMkLst>
        </pc:picChg>
        <pc:picChg chg="add mod">
          <ac:chgData name="Pierie F, Frank" userId="36331533-03dd-46b6-8d8a-21867d89439c" providerId="ADAL" clId="{9028EE67-E774-4BEC-A86F-5225D3C0D244}" dt="2026-03-14T12:56:16.134" v="515" actId="1037"/>
          <ac:picMkLst>
            <pc:docMk/>
            <pc:sldMk cId="2296877106" sldId="264"/>
            <ac:picMk id="7194" creationId="{700331E6-907B-11AC-23F1-5E496862F35C}"/>
          </ac:picMkLst>
        </pc:picChg>
      </pc:sldChg>
      <pc:sldChg chg="addSp delSp modSp mod">
        <pc:chgData name="Pierie F, Frank" userId="36331533-03dd-46b6-8d8a-21867d89439c" providerId="ADAL" clId="{9028EE67-E774-4BEC-A86F-5225D3C0D244}" dt="2026-03-14T13:38:54.927" v="670" actId="1035"/>
        <pc:sldMkLst>
          <pc:docMk/>
          <pc:sldMk cId="2669223847" sldId="303"/>
        </pc:sldMkLst>
        <pc:spChg chg="add mod">
          <ac:chgData name="Pierie F, Frank" userId="36331533-03dd-46b6-8d8a-21867d89439c" providerId="ADAL" clId="{9028EE67-E774-4BEC-A86F-5225D3C0D244}" dt="2026-03-14T13:35:05.738" v="519"/>
          <ac:spMkLst>
            <pc:docMk/>
            <pc:sldMk cId="2669223847" sldId="303"/>
            <ac:spMk id="29" creationId="{BB68A6A8-49E7-AFB3-8EC4-EE6DE38BE697}"/>
          </ac:spMkLst>
        </pc:spChg>
        <pc:spChg chg="add mod">
          <ac:chgData name="Pierie F, Frank" userId="36331533-03dd-46b6-8d8a-21867d89439c" providerId="ADAL" clId="{9028EE67-E774-4BEC-A86F-5225D3C0D244}" dt="2026-03-14T13:35:05.738" v="519"/>
          <ac:spMkLst>
            <pc:docMk/>
            <pc:sldMk cId="2669223847" sldId="303"/>
            <ac:spMk id="41" creationId="{1E96760E-85A1-0DA6-36D6-704CCF571159}"/>
          </ac:spMkLst>
        </pc:spChg>
        <pc:spChg chg="add mod">
          <ac:chgData name="Pierie F, Frank" userId="36331533-03dd-46b6-8d8a-21867d89439c" providerId="ADAL" clId="{9028EE67-E774-4BEC-A86F-5225D3C0D244}" dt="2026-03-14T13:35:05.738" v="519"/>
          <ac:spMkLst>
            <pc:docMk/>
            <pc:sldMk cId="2669223847" sldId="303"/>
            <ac:spMk id="42" creationId="{1E69AE14-3CB0-55E5-9701-2F7DD56F7187}"/>
          </ac:spMkLst>
        </pc:spChg>
        <pc:spChg chg="add mod">
          <ac:chgData name="Pierie F, Frank" userId="36331533-03dd-46b6-8d8a-21867d89439c" providerId="ADAL" clId="{9028EE67-E774-4BEC-A86F-5225D3C0D244}" dt="2026-03-14T13:35:05.738" v="519"/>
          <ac:spMkLst>
            <pc:docMk/>
            <pc:sldMk cId="2669223847" sldId="303"/>
            <ac:spMk id="43" creationId="{69A999A1-092F-3194-04DD-16BCEDE1541B}"/>
          </ac:spMkLst>
        </pc:spChg>
        <pc:spChg chg="add mod">
          <ac:chgData name="Pierie F, Frank" userId="36331533-03dd-46b6-8d8a-21867d89439c" providerId="ADAL" clId="{9028EE67-E774-4BEC-A86F-5225D3C0D244}" dt="2026-03-14T13:35:05.738" v="519"/>
          <ac:spMkLst>
            <pc:docMk/>
            <pc:sldMk cId="2669223847" sldId="303"/>
            <ac:spMk id="45" creationId="{B6AB895A-6B84-F584-E7F1-E41A40F7B7FE}"/>
          </ac:spMkLst>
        </pc:spChg>
        <pc:spChg chg="mod">
          <ac:chgData name="Pierie F, Frank" userId="36331533-03dd-46b6-8d8a-21867d89439c" providerId="ADAL" clId="{9028EE67-E774-4BEC-A86F-5225D3C0D244}" dt="2026-03-14T13:35:25.745" v="535" actId="20577"/>
          <ac:spMkLst>
            <pc:docMk/>
            <pc:sldMk cId="2669223847" sldId="303"/>
            <ac:spMk id="48" creationId="{F81BD297-E2E5-6C7D-1B68-E099DE556ECD}"/>
          </ac:spMkLst>
        </pc:spChg>
        <pc:spChg chg="add mod">
          <ac:chgData name="Pierie F, Frank" userId="36331533-03dd-46b6-8d8a-21867d89439c" providerId="ADAL" clId="{9028EE67-E774-4BEC-A86F-5225D3C0D244}" dt="2026-03-14T13:35:05.738" v="519"/>
          <ac:spMkLst>
            <pc:docMk/>
            <pc:sldMk cId="2669223847" sldId="303"/>
            <ac:spMk id="50" creationId="{0903E9E6-F3CB-F5CF-DE9C-2BBE3537EEDB}"/>
          </ac:spMkLst>
        </pc:spChg>
        <pc:spChg chg="add mod">
          <ac:chgData name="Pierie F, Frank" userId="36331533-03dd-46b6-8d8a-21867d89439c" providerId="ADAL" clId="{9028EE67-E774-4BEC-A86F-5225D3C0D244}" dt="2026-03-14T13:37:23.367" v="563" actId="20577"/>
          <ac:spMkLst>
            <pc:docMk/>
            <pc:sldMk cId="2669223847" sldId="303"/>
            <ac:spMk id="53" creationId="{27964D85-DF4B-BAF4-CEFE-53F1644752DB}"/>
          </ac:spMkLst>
        </pc:spChg>
        <pc:spChg chg="mod">
          <ac:chgData name="Pierie F, Frank" userId="36331533-03dd-46b6-8d8a-21867d89439c" providerId="ADAL" clId="{9028EE67-E774-4BEC-A86F-5225D3C0D244}" dt="2026-03-14T13:37:58.821" v="652" actId="20577"/>
          <ac:spMkLst>
            <pc:docMk/>
            <pc:sldMk cId="2669223847" sldId="303"/>
            <ac:spMk id="56" creationId="{4B73B7AD-271F-570E-8C5A-846F0187E5D9}"/>
          </ac:spMkLst>
        </pc:spChg>
        <pc:spChg chg="add mod">
          <ac:chgData name="Pierie F, Frank" userId="36331533-03dd-46b6-8d8a-21867d89439c" providerId="ADAL" clId="{9028EE67-E774-4BEC-A86F-5225D3C0D244}" dt="2026-03-14T13:35:05.738" v="519"/>
          <ac:spMkLst>
            <pc:docMk/>
            <pc:sldMk cId="2669223847" sldId="303"/>
            <ac:spMk id="58" creationId="{BC82B5EA-30E9-2446-1498-4D134F4DAFE7}"/>
          </ac:spMkLst>
        </pc:spChg>
        <pc:spChg chg="mod">
          <ac:chgData name="Pierie F, Frank" userId="36331533-03dd-46b6-8d8a-21867d89439c" providerId="ADAL" clId="{9028EE67-E774-4BEC-A86F-5225D3C0D244}" dt="2026-03-14T13:38:54.927" v="670" actId="1035"/>
          <ac:spMkLst>
            <pc:docMk/>
            <pc:sldMk cId="2669223847" sldId="303"/>
            <ac:spMk id="59" creationId="{E62807E5-AA74-0A85-E1AF-1299A4007121}"/>
          </ac:spMkLst>
        </pc:spChg>
        <pc:spChg chg="mod">
          <ac:chgData name="Pierie F, Frank" userId="36331533-03dd-46b6-8d8a-21867d89439c" providerId="ADAL" clId="{9028EE67-E774-4BEC-A86F-5225D3C0D244}" dt="2026-03-14T13:35:05.738" v="519"/>
          <ac:spMkLst>
            <pc:docMk/>
            <pc:sldMk cId="2669223847" sldId="303"/>
            <ac:spMk id="63" creationId="{2D065C9F-CE67-29D7-594D-031C4F23AC67}"/>
          </ac:spMkLst>
        </pc:spChg>
        <pc:spChg chg="mod">
          <ac:chgData name="Pierie F, Frank" userId="36331533-03dd-46b6-8d8a-21867d89439c" providerId="ADAL" clId="{9028EE67-E774-4BEC-A86F-5225D3C0D244}" dt="2026-03-14T13:35:05.738" v="519"/>
          <ac:spMkLst>
            <pc:docMk/>
            <pc:sldMk cId="2669223847" sldId="303"/>
            <ac:spMk id="7169" creationId="{095DA0F5-E7DD-F369-B762-493901764D30}"/>
          </ac:spMkLst>
        </pc:spChg>
        <pc:picChg chg="del">
          <ac:chgData name="Pierie F, Frank" userId="36331533-03dd-46b6-8d8a-21867d89439c" providerId="ADAL" clId="{9028EE67-E774-4BEC-A86F-5225D3C0D244}" dt="2026-03-14T13:35:20.166" v="534" actId="478"/>
          <ac:picMkLst>
            <pc:docMk/>
            <pc:sldMk cId="2669223847" sldId="303"/>
            <ac:picMk id="7173" creationId="{546DCFB1-9F6A-3101-D3DE-E2138819C1E5}"/>
          </ac:picMkLst>
        </pc:picChg>
        <pc:picChg chg="del">
          <ac:chgData name="Pierie F, Frank" userId="36331533-03dd-46b6-8d8a-21867d89439c" providerId="ADAL" clId="{9028EE67-E774-4BEC-A86F-5225D3C0D244}" dt="2026-03-14T13:36:56.018" v="536" actId="478"/>
          <ac:picMkLst>
            <pc:docMk/>
            <pc:sldMk cId="2669223847" sldId="303"/>
            <ac:picMk id="7174" creationId="{C87F4AAB-B3D1-30CB-266B-1AEF80BD462D}"/>
          </ac:picMkLst>
        </pc:picChg>
        <pc:picChg chg="add mod">
          <ac:chgData name="Pierie F, Frank" userId="36331533-03dd-46b6-8d8a-21867d89439c" providerId="ADAL" clId="{9028EE67-E774-4BEC-A86F-5225D3C0D244}" dt="2026-03-14T13:37:10.490" v="556" actId="1035"/>
          <ac:picMkLst>
            <pc:docMk/>
            <pc:sldMk cId="2669223847" sldId="303"/>
            <ac:picMk id="7176" creationId="{01A9EBD1-76A0-38AB-4B92-088082506AE6}"/>
          </ac:picMkLst>
        </pc:picChg>
        <pc:picChg chg="add mod modCrop">
          <ac:chgData name="Pierie F, Frank" userId="36331533-03dd-46b6-8d8a-21867d89439c" providerId="ADAL" clId="{9028EE67-E774-4BEC-A86F-5225D3C0D244}" dt="2026-03-14T13:38:29.502" v="666" actId="1036"/>
          <ac:picMkLst>
            <pc:docMk/>
            <pc:sldMk cId="2669223847" sldId="303"/>
            <ac:picMk id="7177" creationId="{EEFA98EC-50BD-FF53-BEA1-0B42F97A61FF}"/>
          </ac:picMkLst>
        </pc:picChg>
      </pc:sldChg>
      <pc:sldChg chg="addSp delSp modSp add mod">
        <pc:chgData name="Pierie F, Frank" userId="36331533-03dd-46b6-8d8a-21867d89439c" providerId="ADAL" clId="{9028EE67-E774-4BEC-A86F-5225D3C0D244}" dt="2026-03-14T12:51:36.015" v="361"/>
        <pc:sldMkLst>
          <pc:docMk/>
          <pc:sldMk cId="957083069" sldId="315"/>
        </pc:sldMkLst>
        <pc:spChg chg="mod">
          <ac:chgData name="Pierie F, Frank" userId="36331533-03dd-46b6-8d8a-21867d89439c" providerId="ADAL" clId="{9028EE67-E774-4BEC-A86F-5225D3C0D244}" dt="2026-03-12T11:10:08.778" v="8" actId="20577"/>
          <ac:spMkLst>
            <pc:docMk/>
            <pc:sldMk cId="957083069" sldId="315"/>
            <ac:spMk id="5" creationId="{CC7E7DF1-E88A-9FA2-0145-A0071B8D91FA}"/>
          </ac:spMkLst>
        </pc:spChg>
        <pc:spChg chg="mod">
          <ac:chgData name="Pierie F, Frank" userId="36331533-03dd-46b6-8d8a-21867d89439c" providerId="ADAL" clId="{9028EE67-E774-4BEC-A86F-5225D3C0D244}" dt="2026-03-12T11:13:21.456" v="123" actId="20577"/>
          <ac:spMkLst>
            <pc:docMk/>
            <pc:sldMk cId="957083069" sldId="315"/>
            <ac:spMk id="7" creationId="{E5084407-0952-19D9-93ED-BBC6D7A5C87F}"/>
          </ac:spMkLst>
        </pc:spChg>
        <pc:spChg chg="mod">
          <ac:chgData name="Pierie F, Frank" userId="36331533-03dd-46b6-8d8a-21867d89439c" providerId="ADAL" clId="{9028EE67-E774-4BEC-A86F-5225D3C0D244}" dt="2026-03-12T11:13:37.363" v="130" actId="20577"/>
          <ac:spMkLst>
            <pc:docMk/>
            <pc:sldMk cId="957083069" sldId="315"/>
            <ac:spMk id="13" creationId="{43F43FB5-60C3-7946-DFB0-521BFAF37CDC}"/>
          </ac:spMkLst>
        </pc:spChg>
        <pc:spChg chg="mod">
          <ac:chgData name="Pierie F, Frank" userId="36331533-03dd-46b6-8d8a-21867d89439c" providerId="ADAL" clId="{9028EE67-E774-4BEC-A86F-5225D3C0D244}" dt="2026-03-12T11:19:00.521" v="308" actId="1038"/>
          <ac:spMkLst>
            <pc:docMk/>
            <pc:sldMk cId="957083069" sldId="315"/>
            <ac:spMk id="17" creationId="{433657DD-1461-F043-1B2B-FC5E98027B57}"/>
          </ac:spMkLst>
        </pc:spChg>
        <pc:spChg chg="mod">
          <ac:chgData name="Pierie F, Frank" userId="36331533-03dd-46b6-8d8a-21867d89439c" providerId="ADAL" clId="{9028EE67-E774-4BEC-A86F-5225D3C0D244}" dt="2026-03-14T12:51:34.598" v="360"/>
          <ac:spMkLst>
            <pc:docMk/>
            <pc:sldMk cId="957083069" sldId="315"/>
            <ac:spMk id="75" creationId="{B2B33C62-2E07-3B6F-4A2A-EFE28C757557}"/>
          </ac:spMkLst>
        </pc:spChg>
        <pc:spChg chg="mod">
          <ac:chgData name="Pierie F, Frank" userId="36331533-03dd-46b6-8d8a-21867d89439c" providerId="ADAL" clId="{9028EE67-E774-4BEC-A86F-5225D3C0D244}" dt="2026-03-12T11:15:08.939" v="203"/>
          <ac:spMkLst>
            <pc:docMk/>
            <pc:sldMk cId="957083069" sldId="315"/>
            <ac:spMk id="82" creationId="{272E8397-4AAF-CA02-1313-F7F83FF7C7EF}"/>
          </ac:spMkLst>
        </pc:spChg>
        <pc:spChg chg="mod">
          <ac:chgData name="Pierie F, Frank" userId="36331533-03dd-46b6-8d8a-21867d89439c" providerId="ADAL" clId="{9028EE67-E774-4BEC-A86F-5225D3C0D244}" dt="2026-03-12T11:18:39.515" v="301" actId="404"/>
          <ac:spMkLst>
            <pc:docMk/>
            <pc:sldMk cId="957083069" sldId="315"/>
            <ac:spMk id="86" creationId="{2BF35EDE-037E-BB6A-B0AC-F517A23574FF}"/>
          </ac:spMkLst>
        </pc:spChg>
        <pc:spChg chg="mod">
          <ac:chgData name="Pierie F, Frank" userId="36331533-03dd-46b6-8d8a-21867d89439c" providerId="ADAL" clId="{9028EE67-E774-4BEC-A86F-5225D3C0D244}" dt="2026-03-14T12:51:32.675" v="359"/>
          <ac:spMkLst>
            <pc:docMk/>
            <pc:sldMk cId="957083069" sldId="315"/>
            <ac:spMk id="93" creationId="{157F320A-3BD4-AD76-4295-0A5195C6A9F0}"/>
          </ac:spMkLst>
        </pc:spChg>
        <pc:spChg chg="mod">
          <ac:chgData name="Pierie F, Frank" userId="36331533-03dd-46b6-8d8a-21867d89439c" providerId="ADAL" clId="{9028EE67-E774-4BEC-A86F-5225D3C0D244}" dt="2026-03-12T11:19:24.088" v="309"/>
          <ac:spMkLst>
            <pc:docMk/>
            <pc:sldMk cId="957083069" sldId="315"/>
            <ac:spMk id="100" creationId="{B1CE1477-CCA1-D151-AD66-25A562EA3261}"/>
          </ac:spMkLst>
        </pc:spChg>
        <pc:spChg chg="mod">
          <ac:chgData name="Pierie F, Frank" userId="36331533-03dd-46b6-8d8a-21867d89439c" providerId="ADAL" clId="{9028EE67-E774-4BEC-A86F-5225D3C0D244}" dt="2026-03-12T11:19:43.819" v="318" actId="1035"/>
          <ac:spMkLst>
            <pc:docMk/>
            <pc:sldMk cId="957083069" sldId="315"/>
            <ac:spMk id="104" creationId="{2F5C551B-60B7-76ED-1D32-20E6F30C4906}"/>
          </ac:spMkLst>
        </pc:spChg>
        <pc:spChg chg="mod">
          <ac:chgData name="Pierie F, Frank" userId="36331533-03dd-46b6-8d8a-21867d89439c" providerId="ADAL" clId="{9028EE67-E774-4BEC-A86F-5225D3C0D244}" dt="2026-03-12T12:07:24.688" v="358" actId="20577"/>
          <ac:spMkLst>
            <pc:docMk/>
            <pc:sldMk cId="957083069" sldId="315"/>
            <ac:spMk id="105" creationId="{D6F1923A-39E3-7BC6-C35D-677B682B5DEB}"/>
          </ac:spMkLst>
        </pc:spChg>
        <pc:spChg chg="mod">
          <ac:chgData name="Pierie F, Frank" userId="36331533-03dd-46b6-8d8a-21867d89439c" providerId="ADAL" clId="{9028EE67-E774-4BEC-A86F-5225D3C0D244}" dt="2026-03-14T12:51:36.015" v="361"/>
          <ac:spMkLst>
            <pc:docMk/>
            <pc:sldMk cId="957083069" sldId="315"/>
            <ac:spMk id="111" creationId="{52727CDB-3765-4E7B-F818-8A0B5F45F3B2}"/>
          </ac:spMkLst>
        </pc:spChg>
        <pc:spChg chg="mod">
          <ac:chgData name="Pierie F, Frank" userId="36331533-03dd-46b6-8d8a-21867d89439c" providerId="ADAL" clId="{9028EE67-E774-4BEC-A86F-5225D3C0D244}" dt="2026-03-12T11:15:42.191" v="248" actId="20577"/>
          <ac:spMkLst>
            <pc:docMk/>
            <pc:sldMk cId="957083069" sldId="315"/>
            <ac:spMk id="118" creationId="{7BF3E80D-674F-FB60-BB61-E1E127393907}"/>
          </ac:spMkLst>
        </pc:spChg>
        <pc:spChg chg="mod">
          <ac:chgData name="Pierie F, Frank" userId="36331533-03dd-46b6-8d8a-21867d89439c" providerId="ADAL" clId="{9028EE67-E774-4BEC-A86F-5225D3C0D244}" dt="2026-03-12T11:15:49.011" v="260" actId="20577"/>
          <ac:spMkLst>
            <pc:docMk/>
            <pc:sldMk cId="957083069" sldId="315"/>
            <ac:spMk id="122" creationId="{EE045115-0AB9-76DE-0C8F-C53E4867D92C}"/>
          </ac:spMkLst>
        </pc:spChg>
        <pc:spChg chg="mod">
          <ac:chgData name="Pierie F, Frank" userId="36331533-03dd-46b6-8d8a-21867d89439c" providerId="ADAL" clId="{9028EE67-E774-4BEC-A86F-5225D3C0D244}" dt="2026-03-12T11:15:56.518" v="276" actId="20577"/>
          <ac:spMkLst>
            <pc:docMk/>
            <pc:sldMk cId="957083069" sldId="315"/>
            <ac:spMk id="123" creationId="{F1C4C571-2B3E-5A1C-38D4-1E4D19127417}"/>
          </ac:spMkLst>
        </pc:spChg>
        <pc:picChg chg="add mod">
          <ac:chgData name="Pierie F, Frank" userId="36331533-03dd-46b6-8d8a-21867d89439c" providerId="ADAL" clId="{9028EE67-E774-4BEC-A86F-5225D3C0D244}" dt="2026-03-12T11:10:45.236" v="26" actId="1035"/>
          <ac:picMkLst>
            <pc:docMk/>
            <pc:sldMk cId="957083069" sldId="315"/>
            <ac:picMk id="3" creationId="{288C928C-B1C2-F81D-7DBA-AF9A46A9E7F4}"/>
          </ac:picMkLst>
        </pc:picChg>
        <pc:picChg chg="add mod">
          <ac:chgData name="Pierie F, Frank" userId="36331533-03dd-46b6-8d8a-21867d89439c" providerId="ADAL" clId="{9028EE67-E774-4BEC-A86F-5225D3C0D244}" dt="2026-03-12T11:11:48.503" v="102" actId="1038"/>
          <ac:picMkLst>
            <pc:docMk/>
            <pc:sldMk cId="957083069" sldId="315"/>
            <ac:picMk id="26" creationId="{3FB0A32C-BCDF-BBA1-2E33-52AAAE980DCA}"/>
          </ac:picMkLst>
        </pc:picChg>
        <pc:picChg chg="add mod">
          <ac:chgData name="Pierie F, Frank" userId="36331533-03dd-46b6-8d8a-21867d89439c" providerId="ADAL" clId="{9028EE67-E774-4BEC-A86F-5225D3C0D244}" dt="2026-03-12T11:16:46.831" v="285" actId="1038"/>
          <ac:picMkLst>
            <pc:docMk/>
            <pc:sldMk cId="957083069" sldId="315"/>
            <ac:picMk id="32" creationId="{EDC46585-C55D-7BB8-C39E-FF3511CFC371}"/>
          </ac:picMkLst>
        </pc:picChg>
        <pc:picChg chg="add mod">
          <ac:chgData name="Pierie F, Frank" userId="36331533-03dd-46b6-8d8a-21867d89439c" providerId="ADAL" clId="{9028EE67-E774-4BEC-A86F-5225D3C0D244}" dt="2026-03-12T11:17:46.877" v="295" actId="1037"/>
          <ac:picMkLst>
            <pc:docMk/>
            <pc:sldMk cId="957083069" sldId="315"/>
            <ac:picMk id="34" creationId="{FF7B5863-C948-93C1-CA1E-7FC7FC5B869D}"/>
          </ac:picMkLst>
        </pc:picChg>
        <pc:picChg chg="add mod">
          <ac:chgData name="Pierie F, Frank" userId="36331533-03dd-46b6-8d8a-21867d89439c" providerId="ADAL" clId="{9028EE67-E774-4BEC-A86F-5225D3C0D244}" dt="2026-03-12T11:20:07.903" v="324" actId="1035"/>
          <ac:picMkLst>
            <pc:docMk/>
            <pc:sldMk cId="957083069" sldId="315"/>
            <ac:picMk id="36" creationId="{406985C3-8906-1FEC-3C60-9F7EDED66DED}"/>
          </ac:picMkLst>
        </pc:picChg>
        <pc:picChg chg="add mod">
          <ac:chgData name="Pierie F, Frank" userId="36331533-03dd-46b6-8d8a-21867d89439c" providerId="ADAL" clId="{9028EE67-E774-4BEC-A86F-5225D3C0D244}" dt="2026-03-12T11:20:44.487" v="355" actId="1035"/>
          <ac:picMkLst>
            <pc:docMk/>
            <pc:sldMk cId="957083069" sldId="315"/>
            <ac:picMk id="38" creationId="{1F1C7060-A7FF-80C8-2393-EB61F73CA2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838"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90838" cy="495300"/>
          </a:xfrm>
          <a:prstGeom prst="rect">
            <a:avLst/>
          </a:prstGeom>
        </p:spPr>
        <p:txBody>
          <a:bodyPr vert="horz" lIns="91440" tIns="45720" rIns="91440" bIns="45720" rtlCol="0"/>
          <a:lstStyle>
            <a:lvl1pPr algn="r">
              <a:defRPr sz="1200"/>
            </a:lvl1pPr>
          </a:lstStyle>
          <a:p>
            <a:fld id="{E4300095-9656-49B4-B1AA-B7F1576D91A9}" type="datetimeFigureOut">
              <a:rPr lang="en-US" smtClean="0"/>
              <a:t>3/26/2026</a:t>
            </a:fld>
            <a:endParaRPr lang="en-US"/>
          </a:p>
        </p:txBody>
      </p:sp>
      <p:sp>
        <p:nvSpPr>
          <p:cNvPr id="4" name="Slide Image Placeholder 3"/>
          <p:cNvSpPr>
            <a:spLocks noGrp="1" noRot="1" noChangeAspect="1"/>
          </p:cNvSpPr>
          <p:nvPr>
            <p:ph type="sldImg" idx="2"/>
          </p:nvPr>
        </p:nvSpPr>
        <p:spPr>
          <a:xfrm>
            <a:off x="928688" y="1235075"/>
            <a:ext cx="4813300" cy="3332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52975"/>
            <a:ext cx="5337175" cy="38877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538"/>
            <a:ext cx="2890838"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380538"/>
            <a:ext cx="2890838" cy="495300"/>
          </a:xfrm>
          <a:prstGeom prst="rect">
            <a:avLst/>
          </a:prstGeom>
        </p:spPr>
        <p:txBody>
          <a:bodyPr vert="horz" lIns="91440" tIns="45720" rIns="91440" bIns="45720" rtlCol="0" anchor="b"/>
          <a:lstStyle>
            <a:lvl1pPr algn="r">
              <a:defRPr sz="1200"/>
            </a:lvl1pPr>
          </a:lstStyle>
          <a:p>
            <a:fld id="{13ED92B5-6E11-41F8-8CAE-4348F65615E2}" type="slidenum">
              <a:rPr lang="en-US" smtClean="0"/>
              <a:t>‹#›</a:t>
            </a:fld>
            <a:endParaRPr lang="en-US"/>
          </a:p>
        </p:txBody>
      </p:sp>
    </p:spTree>
    <p:extLst>
      <p:ext uri="{BB962C8B-B14F-4D97-AF65-F5344CB8AC3E}">
        <p14:creationId xmlns:p14="http://schemas.microsoft.com/office/powerpoint/2010/main" val="38922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78672-8A21-A0E1-C594-814744688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AFC25-5F5C-A410-6D7C-1002217C8B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E984D9-45DF-D186-F363-E0E1EDA710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418E48-6113-31B8-EEA4-2199F3129204}"/>
              </a:ext>
            </a:extLst>
          </p:cNvPr>
          <p:cNvSpPr>
            <a:spLocks noGrp="1"/>
          </p:cNvSpPr>
          <p:nvPr>
            <p:ph type="sldNum" sz="quarter" idx="5"/>
          </p:nvPr>
        </p:nvSpPr>
        <p:spPr/>
        <p:txBody>
          <a:bodyPr/>
          <a:lstStyle/>
          <a:p>
            <a:fld id="{13ED92B5-6E11-41F8-8CAE-4348F65615E2}" type="slidenum">
              <a:rPr lang="en-US" smtClean="0"/>
              <a:t>3</a:t>
            </a:fld>
            <a:endParaRPr lang="en-US"/>
          </a:p>
        </p:txBody>
      </p:sp>
    </p:spTree>
    <p:extLst>
      <p:ext uri="{BB962C8B-B14F-4D97-AF65-F5344CB8AC3E}">
        <p14:creationId xmlns:p14="http://schemas.microsoft.com/office/powerpoint/2010/main" val="370947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A7CB-B626-B785-8F54-A7B82CF7A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68D92-C617-A467-5D26-BD3E3DD6D5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448C4E-0629-9D13-634C-979FA67D1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B1405E-2D84-E5EB-D48B-602C0940CBBD}"/>
              </a:ext>
            </a:extLst>
          </p:cNvPr>
          <p:cNvSpPr>
            <a:spLocks noGrp="1"/>
          </p:cNvSpPr>
          <p:nvPr>
            <p:ph type="sldNum" sz="quarter" idx="5"/>
          </p:nvPr>
        </p:nvSpPr>
        <p:spPr/>
        <p:txBody>
          <a:bodyPr/>
          <a:lstStyle/>
          <a:p>
            <a:fld id="{13ED92B5-6E11-41F8-8CAE-4348F65615E2}" type="slidenum">
              <a:rPr lang="en-US" smtClean="0"/>
              <a:t>4</a:t>
            </a:fld>
            <a:endParaRPr lang="en-US"/>
          </a:p>
        </p:txBody>
      </p:sp>
    </p:spTree>
    <p:extLst>
      <p:ext uri="{BB962C8B-B14F-4D97-AF65-F5344CB8AC3E}">
        <p14:creationId xmlns:p14="http://schemas.microsoft.com/office/powerpoint/2010/main" val="189698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D92B5-6E11-41F8-8CAE-4348F65615E2}" type="slidenum">
              <a:rPr lang="en-US" smtClean="0"/>
              <a:t>6</a:t>
            </a:fld>
            <a:endParaRPr lang="en-US"/>
          </a:p>
        </p:txBody>
      </p:sp>
    </p:spTree>
    <p:extLst>
      <p:ext uri="{BB962C8B-B14F-4D97-AF65-F5344CB8AC3E}">
        <p14:creationId xmlns:p14="http://schemas.microsoft.com/office/powerpoint/2010/main" val="134501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D92B5-6E11-41F8-8CAE-4348F65615E2}" type="slidenum">
              <a:rPr lang="en-US" smtClean="0"/>
              <a:t>8</a:t>
            </a:fld>
            <a:endParaRPr lang="en-US"/>
          </a:p>
        </p:txBody>
      </p:sp>
    </p:spTree>
    <p:extLst>
      <p:ext uri="{BB962C8B-B14F-4D97-AF65-F5344CB8AC3E}">
        <p14:creationId xmlns:p14="http://schemas.microsoft.com/office/powerpoint/2010/main" val="320636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D92B5-6E11-41F8-8CAE-4348F65615E2}" type="slidenum">
              <a:rPr lang="en-US" smtClean="0"/>
              <a:t>9</a:t>
            </a:fld>
            <a:endParaRPr lang="en-US"/>
          </a:p>
        </p:txBody>
      </p:sp>
    </p:spTree>
    <p:extLst>
      <p:ext uri="{BB962C8B-B14F-4D97-AF65-F5344CB8AC3E}">
        <p14:creationId xmlns:p14="http://schemas.microsoft.com/office/powerpoint/2010/main" val="200255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D92B5-6E11-41F8-8CAE-4348F65615E2}" type="slidenum">
              <a:rPr lang="en-US" smtClean="0"/>
              <a:t>14</a:t>
            </a:fld>
            <a:endParaRPr lang="en-US"/>
          </a:p>
        </p:txBody>
      </p:sp>
    </p:spTree>
    <p:extLst>
      <p:ext uri="{BB962C8B-B14F-4D97-AF65-F5344CB8AC3E}">
        <p14:creationId xmlns:p14="http://schemas.microsoft.com/office/powerpoint/2010/main" val="232356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B0B4-99E5-04C5-6E75-B6ACE3B65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A763E-EF64-2F5A-68FC-C614343BA3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2160F4-849E-0E06-C921-79AE90A705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9910BD-58D9-7BA8-0907-3FAA1FF46E58}"/>
              </a:ext>
            </a:extLst>
          </p:cNvPr>
          <p:cNvSpPr>
            <a:spLocks noGrp="1"/>
          </p:cNvSpPr>
          <p:nvPr>
            <p:ph type="sldNum" sz="quarter" idx="5"/>
          </p:nvPr>
        </p:nvSpPr>
        <p:spPr/>
        <p:txBody>
          <a:bodyPr/>
          <a:lstStyle/>
          <a:p>
            <a:fld id="{13ED92B5-6E11-41F8-8CAE-4348F65615E2}" type="slidenum">
              <a:rPr lang="en-US" smtClean="0"/>
              <a:t>19</a:t>
            </a:fld>
            <a:endParaRPr lang="en-US"/>
          </a:p>
        </p:txBody>
      </p:sp>
    </p:spTree>
    <p:extLst>
      <p:ext uri="{BB962C8B-B14F-4D97-AF65-F5344CB8AC3E}">
        <p14:creationId xmlns:p14="http://schemas.microsoft.com/office/powerpoint/2010/main" val="3366246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9F1D-461E-7777-3FA9-CB0F4441A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540B3-7821-9D3A-9783-145B0E7B76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B6A0B0-3CDE-AF7F-443F-79DFF6C101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1355FC-EE67-CF10-782C-FC439AE8B405}"/>
              </a:ext>
            </a:extLst>
          </p:cNvPr>
          <p:cNvSpPr>
            <a:spLocks noGrp="1"/>
          </p:cNvSpPr>
          <p:nvPr>
            <p:ph type="sldNum" sz="quarter" idx="5"/>
          </p:nvPr>
        </p:nvSpPr>
        <p:spPr/>
        <p:txBody>
          <a:bodyPr/>
          <a:lstStyle/>
          <a:p>
            <a:fld id="{13ED92B5-6E11-41F8-8CAE-4348F65615E2}" type="slidenum">
              <a:rPr lang="en-US" smtClean="0"/>
              <a:t>25</a:t>
            </a:fld>
            <a:endParaRPr lang="en-US"/>
          </a:p>
        </p:txBody>
      </p:sp>
    </p:spTree>
    <p:extLst>
      <p:ext uri="{BB962C8B-B14F-4D97-AF65-F5344CB8AC3E}">
        <p14:creationId xmlns:p14="http://schemas.microsoft.com/office/powerpoint/2010/main" val="148874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D92B5-6E11-41F8-8CAE-4348F65615E2}" type="slidenum">
              <a:rPr lang="en-US" smtClean="0"/>
              <a:t>44</a:t>
            </a:fld>
            <a:endParaRPr lang="en-US"/>
          </a:p>
        </p:txBody>
      </p:sp>
    </p:spTree>
    <p:extLst>
      <p:ext uri="{BB962C8B-B14F-4D97-AF65-F5344CB8AC3E}">
        <p14:creationId xmlns:p14="http://schemas.microsoft.com/office/powerpoint/2010/main" val="360411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B26F7-1E4C-451A-814F-AC8B88362B22}"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357769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B26F7-1E4C-451A-814F-AC8B88362B22}"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421599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B26F7-1E4C-451A-814F-AC8B88362B22}"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146646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B26F7-1E4C-451A-814F-AC8B88362B22}"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364352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B26F7-1E4C-451A-814F-AC8B88362B22}"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176746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B26F7-1E4C-451A-814F-AC8B88362B22}"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33632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B26F7-1E4C-451A-814F-AC8B88362B22}" type="datetimeFigureOut">
              <a:rPr lang="en-US" smtClean="0"/>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57663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B26F7-1E4C-451A-814F-AC8B88362B22}" type="datetimeFigureOut">
              <a:rPr lang="en-US" smtClean="0"/>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1926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B26F7-1E4C-451A-814F-AC8B88362B22}" type="datetimeFigureOut">
              <a:rPr lang="en-US" smtClean="0"/>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123458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B26F7-1E4C-451A-814F-AC8B88362B22}"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349926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B26F7-1E4C-451A-814F-AC8B88362B22}"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BDFCC-8816-450A-A7FE-878EA424C78F}" type="slidenum">
              <a:rPr lang="en-US" smtClean="0"/>
              <a:t>‹#›</a:t>
            </a:fld>
            <a:endParaRPr lang="en-US"/>
          </a:p>
        </p:txBody>
      </p:sp>
    </p:spTree>
    <p:extLst>
      <p:ext uri="{BB962C8B-B14F-4D97-AF65-F5344CB8AC3E}">
        <p14:creationId xmlns:p14="http://schemas.microsoft.com/office/powerpoint/2010/main" val="38254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B26F7-1E4C-451A-814F-AC8B88362B22}" type="datetimeFigureOut">
              <a:rPr lang="en-US" smtClean="0"/>
              <a:t>3/26/2026</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BDFCC-8816-450A-A7FE-878EA424C78F}" type="slidenum">
              <a:rPr lang="en-US" smtClean="0"/>
              <a:t>‹#›</a:t>
            </a:fld>
            <a:endParaRPr lang="en-US"/>
          </a:p>
        </p:txBody>
      </p:sp>
    </p:spTree>
    <p:extLst>
      <p:ext uri="{BB962C8B-B14F-4D97-AF65-F5344CB8AC3E}">
        <p14:creationId xmlns:p14="http://schemas.microsoft.com/office/powerpoint/2010/main" val="2021577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f.pierie@pl.hanze.nl" TargetMode="Externa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5.pn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notesSlide" Target="../notesSlides/notesSlide6.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4.png"/><Relationship Id="rId15" Type="http://schemas.openxmlformats.org/officeDocument/2006/relationships/image" Target="../media/image45.png"/><Relationship Id="rId10" Type="http://schemas.openxmlformats.org/officeDocument/2006/relationships/image" Target="../media/image7.png"/><Relationship Id="rId4" Type="http://schemas.openxmlformats.org/officeDocument/2006/relationships/hyperlink" Target="mailto:f.pierie@pl.hanze.nl" TargetMode="External"/><Relationship Id="rId9" Type="http://schemas.openxmlformats.org/officeDocument/2006/relationships/image" Target="../media/image1.jpe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svg"/><Relationship Id="rId3" Type="http://schemas.openxmlformats.org/officeDocument/2006/relationships/hyperlink" Target="mailto:f.pierie@pl.hanze.nl" TargetMode="External"/><Relationship Id="rId7" Type="http://schemas.openxmlformats.org/officeDocument/2006/relationships/image" Target="../media/image47.jpeg"/><Relationship Id="rId12" Type="http://schemas.openxmlformats.org/officeDocument/2006/relationships/image" Target="../media/image8.svg"/><Relationship Id="rId2" Type="http://schemas.openxmlformats.org/officeDocument/2006/relationships/image" Target="../media/image2.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50.jpeg"/><Relationship Id="rId4" Type="http://schemas.openxmlformats.org/officeDocument/2006/relationships/image" Target="../media/image4.png"/><Relationship Id="rId9" Type="http://schemas.openxmlformats.org/officeDocument/2006/relationships/image" Target="../media/image49.pn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hyperlink" Target="mailto:f.pierie@pl.hanze.nl" TargetMode="External"/><Relationship Id="rId7" Type="http://schemas.openxmlformats.org/officeDocument/2006/relationships/image" Target="../media/image7.png"/><Relationship Id="rId12" Type="http://schemas.openxmlformats.org/officeDocument/2006/relationships/image" Target="../media/image56.png"/><Relationship Id="rId2" Type="http://schemas.openxmlformats.org/officeDocument/2006/relationships/image" Target="../media/image2.png"/><Relationship Id="rId16"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9.svg"/><Relationship Id="rId5" Type="http://schemas.openxmlformats.org/officeDocument/2006/relationships/image" Target="../media/image5.png"/><Relationship Id="rId15" Type="http://schemas.openxmlformats.org/officeDocument/2006/relationships/image" Target="../media/image57.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55.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3.jpeg"/><Relationship Id="rId3" Type="http://schemas.openxmlformats.org/officeDocument/2006/relationships/hyperlink" Target="mailto:f.pierie@pl.hanze.nl" TargetMode="External"/><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1.jpeg"/><Relationship Id="rId5" Type="http://schemas.openxmlformats.org/officeDocument/2006/relationships/image" Target="../media/image5.pn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67.png"/><Relationship Id="rId5" Type="http://schemas.openxmlformats.org/officeDocument/2006/relationships/image" Target="../media/image7.png"/><Relationship Id="rId10" Type="http://schemas.openxmlformats.org/officeDocument/2006/relationships/image" Target="../media/image66.jpeg"/><Relationship Id="rId4" Type="http://schemas.openxmlformats.org/officeDocument/2006/relationships/hyperlink" Target="mailto:f.pierie@pl.hanze.nl" TargetMode="Externa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f.pierie@pl.hanze.nl" TargetMode="External"/><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hyperlink" Target="mailto:f.pierie@pl.hanze.nl" TargetMode="External"/><Relationship Id="rId7" Type="http://schemas.openxmlformats.org/officeDocument/2006/relationships/image" Target="../media/image8.svg"/><Relationship Id="rId12"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mailto:f.pierie@pl.hanze.nl" TargetMode="External"/><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hyperlink" Target="mailto:f.pierie@pl.hanze.nl" TargetMode="External"/><Relationship Id="rId7" Type="http://schemas.openxmlformats.org/officeDocument/2006/relationships/image" Target="../media/image8.svg"/><Relationship Id="rId12"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80.pn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pn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notesSlide" Target="../notesSlides/notesSlide8.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4.png"/><Relationship Id="rId5" Type="http://schemas.openxmlformats.org/officeDocument/2006/relationships/image" Target="../media/image4.png"/><Relationship Id="rId15" Type="http://schemas.openxmlformats.org/officeDocument/2006/relationships/image" Target="../media/image88.png"/><Relationship Id="rId10" Type="http://schemas.openxmlformats.org/officeDocument/2006/relationships/image" Target="../media/image9.svg"/><Relationship Id="rId4" Type="http://schemas.openxmlformats.org/officeDocument/2006/relationships/hyperlink" Target="mailto:f.pierie@pl.hanze.nl" TargetMode="External"/><Relationship Id="rId9" Type="http://schemas.openxmlformats.org/officeDocument/2006/relationships/image" Target="../media/image83.png"/><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mailto:f.pierie@pl.hanze.nl" TargetMode="External"/><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2.jpe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mailto:f.pierie@pl.hanze.nl" TargetMode="External"/><Relationship Id="rId7" Type="http://schemas.openxmlformats.org/officeDocument/2006/relationships/image" Target="../media/image8.svg"/><Relationship Id="rId12"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6.png"/><Relationship Id="rId5" Type="http://schemas.openxmlformats.org/officeDocument/2006/relationships/image" Target="../media/image5.png"/><Relationship Id="rId10" Type="http://schemas.openxmlformats.org/officeDocument/2006/relationships/image" Target="../media/image91.png"/><Relationship Id="rId4" Type="http://schemas.openxmlformats.org/officeDocument/2006/relationships/image" Target="../media/image4.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mailto:f.pierie@pl.hanze.nl" TargetMode="External"/><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7.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hyperlink" Target="https://energycommunityplatform.eu/" TargetMode="Externa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hyperlink" Target="mailto:f.pierie@pl.hanze.nl" TargetMode="External"/><Relationship Id="rId9" Type="http://schemas.openxmlformats.org/officeDocument/2006/relationships/image" Target="../media/image8.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hyperlink" Target="mailto:f.pierie@pl.hanze.nl" TargetMode="External"/><Relationship Id="rId9" Type="http://schemas.openxmlformats.org/officeDocument/2006/relationships/image" Target="../media/image9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png"/><Relationship Id="rId7" Type="http://schemas.openxmlformats.org/officeDocument/2006/relationships/image" Target="../media/image9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02.png"/><Relationship Id="rId4" Type="http://schemas.openxmlformats.org/officeDocument/2006/relationships/image" Target="../media/image5.png"/><Relationship Id="rId9"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f.pierie@pl.hanze.n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jpeg"/><Relationship Id="rId4" Type="http://schemas.openxmlformats.org/officeDocument/2006/relationships/hyperlink" Target="mailto:f.pierie@pl.hanze.nl" TargetMode="External"/><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Speur de Energieslurper">
            <a:extLst>
              <a:ext uri="{FF2B5EF4-FFF2-40B4-BE49-F238E27FC236}">
                <a16:creationId xmlns:a16="http://schemas.microsoft.com/office/drawing/2014/main" id="{5196C13F-5094-30A8-B0C6-6DC4C082B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5" r="22402"/>
          <a:stretch/>
        </p:blipFill>
        <p:spPr bwMode="auto">
          <a:xfrm>
            <a:off x="20" y="10"/>
            <a:ext cx="7856564"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64077" y="0"/>
            <a:ext cx="574192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a:xfrm>
            <a:off x="6447514" y="743447"/>
            <a:ext cx="2799684" cy="3692028"/>
          </a:xfrm>
          <a:noFill/>
        </p:spPr>
        <p:txBody>
          <a:bodyPr>
            <a:normAutofit/>
          </a:bodyPr>
          <a:lstStyle/>
          <a:p>
            <a:pPr algn="l"/>
            <a:r>
              <a:rPr lang="en-US" sz="4700" dirty="0"/>
              <a:t>Tool </a:t>
            </a:r>
            <a:r>
              <a:rPr lang="en-US" sz="4700" dirty="0" err="1"/>
              <a:t>kaarten</a:t>
            </a:r>
            <a:endParaRPr lang="en-US" sz="470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a:xfrm>
            <a:off x="6447514" y="4629234"/>
            <a:ext cx="2799685" cy="1485319"/>
          </a:xfrm>
          <a:noFill/>
        </p:spPr>
        <p:txBody>
          <a:bodyPr>
            <a:normAutofit/>
          </a:bodyPr>
          <a:lstStyle/>
          <a:p>
            <a:pPr algn="l"/>
            <a:r>
              <a:rPr lang="en-US" sz="1900" dirty="0"/>
              <a:t>In </a:t>
            </a:r>
            <a:r>
              <a:rPr lang="en-US" sz="1900" dirty="0" err="1"/>
              <a:t>dit</a:t>
            </a:r>
            <a:r>
              <a:rPr lang="en-US" sz="1900" dirty="0"/>
              <a:t> document </a:t>
            </a:r>
            <a:r>
              <a:rPr lang="en-US" sz="1900" dirty="0" err="1"/>
              <a:t>zitten</a:t>
            </a:r>
            <a:r>
              <a:rPr lang="en-US" sz="1900" dirty="0"/>
              <a:t> alle </a:t>
            </a:r>
            <a:r>
              <a:rPr lang="en-US" sz="1900" dirty="0" err="1"/>
              <a:t>bekende</a:t>
            </a:r>
            <a:r>
              <a:rPr lang="en-US" sz="1900" dirty="0"/>
              <a:t> en </a:t>
            </a:r>
            <a:r>
              <a:rPr lang="en-US" sz="1900" dirty="0" err="1"/>
              <a:t>potentieel</a:t>
            </a:r>
            <a:r>
              <a:rPr lang="en-US" sz="1900" dirty="0"/>
              <a:t> </a:t>
            </a:r>
            <a:r>
              <a:rPr lang="en-US" sz="1900" dirty="0" err="1"/>
              <a:t>onzetbare</a:t>
            </a:r>
            <a:r>
              <a:rPr lang="en-US" sz="1900" dirty="0"/>
              <a:t> tools </a:t>
            </a:r>
            <a:r>
              <a:rPr lang="en-US" sz="1900" dirty="0" err="1"/>
              <a:t>aangeboden</a:t>
            </a:r>
            <a:r>
              <a:rPr lang="en-US" sz="1900" dirty="0"/>
              <a:t> </a:t>
            </a:r>
            <a:r>
              <a:rPr lang="en-US" sz="1900" dirty="0" err="1"/>
              <a:t>vanuit</a:t>
            </a:r>
            <a:r>
              <a:rPr lang="en-US" sz="1900" dirty="0"/>
              <a:t> We-Energy en ENTRANCE</a:t>
            </a:r>
          </a:p>
        </p:txBody>
      </p:sp>
    </p:spTree>
    <p:extLst>
      <p:ext uri="{BB962C8B-B14F-4D97-AF65-F5344CB8AC3E}">
        <p14:creationId xmlns:p14="http://schemas.microsoft.com/office/powerpoint/2010/main" val="392762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hancing Success: The Power of Communication Plans">
            <a:extLst>
              <a:ext uri="{FF2B5EF4-FFF2-40B4-BE49-F238E27FC236}">
                <a16:creationId xmlns:a16="http://schemas.microsoft.com/office/drawing/2014/main" id="{C319F170-32CC-159C-F2F7-86C40138C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32BEFB-D2C8-9A0F-2218-D6394D8A3DEF}"/>
              </a:ext>
            </a:extLst>
          </p:cNvPr>
          <p:cNvSpPr/>
          <p:nvPr/>
        </p:nvSpPr>
        <p:spPr>
          <a:xfrm>
            <a:off x="0" y="4965793"/>
            <a:ext cx="9906000" cy="1892207"/>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7C1AF713-E870-BA57-8800-85A6D832B180}"/>
              </a:ext>
            </a:extLst>
          </p:cNvPr>
          <p:cNvSpPr txBox="1">
            <a:spLocks/>
          </p:cNvSpPr>
          <p:nvPr/>
        </p:nvSpPr>
        <p:spPr>
          <a:xfrm>
            <a:off x="470576" y="4972274"/>
            <a:ext cx="8420100" cy="12726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dirty="0" err="1"/>
              <a:t>Stakeholderkaarten</a:t>
            </a:r>
            <a:endParaRPr lang="en-US" sz="8000" b="1" dirty="0"/>
          </a:p>
        </p:txBody>
      </p:sp>
      <p:sp>
        <p:nvSpPr>
          <p:cNvPr id="8" name="Subtitle 4">
            <a:extLst>
              <a:ext uri="{FF2B5EF4-FFF2-40B4-BE49-F238E27FC236}">
                <a16:creationId xmlns:a16="http://schemas.microsoft.com/office/drawing/2014/main" id="{0F9469AD-F461-3E4D-E676-64704C86F57F}"/>
              </a:ext>
            </a:extLst>
          </p:cNvPr>
          <p:cNvSpPr>
            <a:spLocks noGrp="1"/>
          </p:cNvSpPr>
          <p:nvPr>
            <p:ph type="subTitle" idx="1"/>
          </p:nvPr>
        </p:nvSpPr>
        <p:spPr>
          <a:xfrm>
            <a:off x="1238250" y="6035381"/>
            <a:ext cx="7429500" cy="757111"/>
          </a:xfrm>
        </p:spPr>
        <p:txBody>
          <a:bodyPr/>
          <a:lstStyle/>
          <a:p>
            <a:r>
              <a:rPr lang="nl-NL" b="1" noProof="0" dirty="0"/>
              <a:t>Beginnend met mogelijke doelkaarten die een potentieel einddoel kunnen aangeven</a:t>
            </a:r>
          </a:p>
        </p:txBody>
      </p:sp>
    </p:spTree>
    <p:extLst>
      <p:ext uri="{BB962C8B-B14F-4D97-AF65-F5344CB8AC3E}">
        <p14:creationId xmlns:p14="http://schemas.microsoft.com/office/powerpoint/2010/main" val="368275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dirty="0">
                <a:solidFill>
                  <a:schemeClr val="bg1"/>
                </a:solidFill>
              </a:rPr>
              <a:t>Fases actief: Planning/uitvoering/</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Netwerkbeheerder</a:t>
            </a:r>
          </a:p>
          <a:p>
            <a:pPr algn="ctr"/>
            <a:r>
              <a:rPr lang="nl-NL" sz="1000" dirty="0"/>
              <a:t>(bijv. </a:t>
            </a:r>
            <a:r>
              <a:rPr lang="nl-NL" sz="1000" dirty="0" err="1"/>
              <a:t>Enexis</a:t>
            </a:r>
            <a:r>
              <a:rPr lang="nl-NL" sz="1000" dirty="0"/>
              <a:t>/</a:t>
            </a:r>
            <a:r>
              <a:rPr lang="nl-NL" sz="1000" dirty="0" err="1"/>
              <a:t>Liander</a:t>
            </a:r>
            <a:r>
              <a:rPr lang="nl-NL" sz="1000" dirty="0"/>
              <a:t>/</a:t>
            </a:r>
            <a:r>
              <a:rPr lang="nl-NL" sz="1000" dirty="0" err="1"/>
              <a:t>Rendo</a:t>
            </a:r>
            <a:r>
              <a:rPr lang="nl-NL" sz="1000" dirty="0"/>
              <a:t>) is verantwoordelijk voor de levering en transport van stroom en gas naar consumenten</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1015663"/>
          </a:xfrm>
          <a:prstGeom prst="rect">
            <a:avLst/>
          </a:prstGeom>
          <a:noFill/>
        </p:spPr>
        <p:txBody>
          <a:bodyPr wrap="square" rtlCol="0">
            <a:spAutoFit/>
          </a:bodyPr>
          <a:lstStyle/>
          <a:p>
            <a:pPr algn="ctr"/>
            <a:r>
              <a:rPr lang="nl-NL" sz="1000" dirty="0"/>
              <a:t>De netwerkbeheerder moet de levering van stroom en gas garanderen, daarvoor is een goed onderhouden, betrouwbaar en toereikend transport  netwerk van groot belang </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566680"/>
            <a:ext cx="1975579" cy="861774"/>
          </a:xfrm>
          <a:prstGeom prst="rect">
            <a:avLst/>
          </a:prstGeom>
          <a:noFill/>
        </p:spPr>
        <p:txBody>
          <a:bodyPr wrap="square" rtlCol="0">
            <a:spAutoFit/>
          </a:bodyPr>
          <a:lstStyle/>
          <a:p>
            <a:pPr algn="ctr"/>
            <a:r>
              <a:rPr lang="nl-NL" sz="1000" dirty="0"/>
              <a:t>Hun grootste belang is het garanderen van levering, wat duurzame energie en meer gebruik van energie in gevaar kan brengen </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99855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61028" y="284174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Enexis Group - HuRis">
            <a:extLst>
              <a:ext uri="{FF2B5EF4-FFF2-40B4-BE49-F238E27FC236}">
                <a16:creationId xmlns:a16="http://schemas.microsoft.com/office/drawing/2014/main" id="{7B15AE06-B732-6E58-648F-C43728A6FD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 t="29240" r="40"/>
          <a:stretch/>
        </p:blipFill>
        <p:spPr bwMode="auto">
          <a:xfrm>
            <a:off x="635109" y="1272559"/>
            <a:ext cx="1963621" cy="9233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738FF298-3FA1-1C6D-34B9-726BF1A59081}"/>
              </a:ext>
            </a:extLst>
          </p:cNvPr>
          <p:cNvPicPr>
            <a:picLocks noChangeAspect="1"/>
          </p:cNvPicPr>
          <p:nvPr/>
        </p:nvPicPr>
        <p:blipFill>
          <a:blip r:embed="rId7"/>
          <a:stretch>
            <a:fillRect/>
          </a:stretch>
        </p:blipFill>
        <p:spPr>
          <a:xfrm>
            <a:off x="1999481" y="2195889"/>
            <a:ext cx="628309" cy="638165"/>
          </a:xfrm>
          <a:prstGeom prst="rect">
            <a:avLst/>
          </a:prstGeom>
        </p:spPr>
      </p:pic>
      <p:sp>
        <p:nvSpPr>
          <p:cNvPr id="44" name="Rectangle 43">
            <a:extLst>
              <a:ext uri="{FF2B5EF4-FFF2-40B4-BE49-F238E27FC236}">
                <a16:creationId xmlns:a16="http://schemas.microsoft.com/office/drawing/2014/main" id="{D25023D8-FC25-92C4-7A36-DEB4D8F6C72E}"/>
              </a:ext>
            </a:extLst>
          </p:cNvPr>
          <p:cNvSpPr/>
          <p:nvPr/>
        </p:nvSpPr>
        <p:spPr>
          <a:xfrm>
            <a:off x="4916617" y="19985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772075-5807-9B67-028E-02F815C68DB1}"/>
              </a:ext>
            </a:extLst>
          </p:cNvPr>
          <p:cNvSpPr/>
          <p:nvPr/>
        </p:nvSpPr>
        <p:spPr>
          <a:xfrm>
            <a:off x="4916689" y="201238"/>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48" name="Rectangle 47">
            <a:extLst>
              <a:ext uri="{FF2B5EF4-FFF2-40B4-BE49-F238E27FC236}">
                <a16:creationId xmlns:a16="http://schemas.microsoft.com/office/drawing/2014/main" id="{95D9A62D-6F0C-B2E3-4A9B-D82B242B0296}"/>
              </a:ext>
            </a:extLst>
          </p:cNvPr>
          <p:cNvSpPr/>
          <p:nvPr/>
        </p:nvSpPr>
        <p:spPr>
          <a:xfrm>
            <a:off x="6943060" y="201237"/>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49" name="Picture 6" descr="PESTEL Analysis - Lumovest">
            <a:extLst>
              <a:ext uri="{FF2B5EF4-FFF2-40B4-BE49-F238E27FC236}">
                <a16:creationId xmlns:a16="http://schemas.microsoft.com/office/drawing/2014/main" id="{FC7807F5-C933-B160-DC16-086FE69D3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152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2C89E0B-871B-D227-656B-1517B18F01FE}"/>
              </a:ext>
            </a:extLst>
          </p:cNvPr>
          <p:cNvSpPr txBox="1"/>
          <p:nvPr/>
        </p:nvSpPr>
        <p:spPr>
          <a:xfrm>
            <a:off x="4922304" y="3173314"/>
            <a:ext cx="2016000" cy="230832"/>
          </a:xfrm>
          <a:prstGeom prst="rect">
            <a:avLst/>
          </a:prstGeom>
          <a:noFill/>
        </p:spPr>
        <p:txBody>
          <a:bodyPr wrap="square" rtlCol="0">
            <a:spAutoFit/>
          </a:bodyPr>
          <a:lstStyle/>
          <a:p>
            <a:pPr algn="ctr"/>
            <a:r>
              <a:rPr lang="en-US" sz="900" dirty="0"/>
              <a:t>More information see other side</a:t>
            </a:r>
          </a:p>
        </p:txBody>
      </p:sp>
      <p:sp>
        <p:nvSpPr>
          <p:cNvPr id="51" name="TextBox 50">
            <a:extLst>
              <a:ext uri="{FF2B5EF4-FFF2-40B4-BE49-F238E27FC236}">
                <a16:creationId xmlns:a16="http://schemas.microsoft.com/office/drawing/2014/main" id="{B79F504A-F5BC-86A8-C34F-378AB5F54925}"/>
              </a:ext>
            </a:extLst>
          </p:cNvPr>
          <p:cNvSpPr txBox="1"/>
          <p:nvPr/>
        </p:nvSpPr>
        <p:spPr>
          <a:xfrm>
            <a:off x="4941267" y="383028"/>
            <a:ext cx="1975579" cy="769441"/>
          </a:xfrm>
          <a:prstGeom prst="rect">
            <a:avLst/>
          </a:prstGeom>
          <a:noFill/>
        </p:spPr>
        <p:txBody>
          <a:bodyPr wrap="square" rtlCol="0">
            <a:spAutoFit/>
          </a:bodyPr>
          <a:lstStyle/>
          <a:p>
            <a:pPr algn="ctr"/>
            <a:r>
              <a:rPr lang="nl-NL" sz="1400" b="1" dirty="0"/>
              <a:t>Gemeente</a:t>
            </a:r>
          </a:p>
          <a:p>
            <a:pPr algn="ctr"/>
            <a:r>
              <a:rPr lang="nl-NL" sz="1000" dirty="0"/>
              <a:t>Is verantwoordelijk voor het behoud en ontwikkeling van een regio vanuit beleid</a:t>
            </a:r>
          </a:p>
        </p:txBody>
      </p:sp>
      <p:sp>
        <p:nvSpPr>
          <p:cNvPr id="52" name="Rectangle 51">
            <a:extLst>
              <a:ext uri="{FF2B5EF4-FFF2-40B4-BE49-F238E27FC236}">
                <a16:creationId xmlns:a16="http://schemas.microsoft.com/office/drawing/2014/main" id="{759334D3-0558-7D30-6074-B776C71A1B7D}"/>
              </a:ext>
            </a:extLst>
          </p:cNvPr>
          <p:cNvSpPr/>
          <p:nvPr/>
        </p:nvSpPr>
        <p:spPr>
          <a:xfrm>
            <a:off x="6968462" y="249622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53" name="TextBox 52">
            <a:extLst>
              <a:ext uri="{FF2B5EF4-FFF2-40B4-BE49-F238E27FC236}">
                <a16:creationId xmlns:a16="http://schemas.microsoft.com/office/drawing/2014/main" id="{54FBC2DC-10F2-C8AE-5F83-26FA98F0B35C}"/>
              </a:ext>
            </a:extLst>
          </p:cNvPr>
          <p:cNvSpPr txBox="1"/>
          <p:nvPr/>
        </p:nvSpPr>
        <p:spPr>
          <a:xfrm>
            <a:off x="6946160" y="2674533"/>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a:extLst>
              <a:ext uri="{FF2B5EF4-FFF2-40B4-BE49-F238E27FC236}">
                <a16:creationId xmlns:a16="http://schemas.microsoft.com/office/drawing/2014/main" id="{F21A0108-DD14-6BC3-1EEB-93B6EE7C5A5A}"/>
              </a:ext>
            </a:extLst>
          </p:cNvPr>
          <p:cNvSpPr/>
          <p:nvPr/>
        </p:nvSpPr>
        <p:spPr>
          <a:xfrm>
            <a:off x="6959694" y="137242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sp>
        <p:nvSpPr>
          <p:cNvPr id="55" name="TextBox 54">
            <a:extLst>
              <a:ext uri="{FF2B5EF4-FFF2-40B4-BE49-F238E27FC236}">
                <a16:creationId xmlns:a16="http://schemas.microsoft.com/office/drawing/2014/main" id="{AEC4166F-FAEE-1C2D-FA33-4566BFDD713F}"/>
              </a:ext>
            </a:extLst>
          </p:cNvPr>
          <p:cNvSpPr txBox="1"/>
          <p:nvPr/>
        </p:nvSpPr>
        <p:spPr>
          <a:xfrm>
            <a:off x="6975551" y="389349"/>
            <a:ext cx="1975579" cy="861774"/>
          </a:xfrm>
          <a:prstGeom prst="rect">
            <a:avLst/>
          </a:prstGeom>
          <a:noFill/>
        </p:spPr>
        <p:txBody>
          <a:bodyPr wrap="square" rtlCol="0">
            <a:spAutoFit/>
          </a:bodyPr>
          <a:lstStyle/>
          <a:p>
            <a:pPr algn="ctr"/>
            <a:r>
              <a:rPr lang="nl-NL" sz="1000" dirty="0"/>
              <a:t>Gemeenten bewaken de ontwikkelingen in hun regio doormiddel van beleid vergunningen maar ook met diensten. </a:t>
            </a:r>
          </a:p>
        </p:txBody>
      </p:sp>
      <p:sp>
        <p:nvSpPr>
          <p:cNvPr id="56" name="TextBox 55">
            <a:extLst>
              <a:ext uri="{FF2B5EF4-FFF2-40B4-BE49-F238E27FC236}">
                <a16:creationId xmlns:a16="http://schemas.microsoft.com/office/drawing/2014/main" id="{B7A16D61-094C-526D-B178-BB8DCDBCDE65}"/>
              </a:ext>
            </a:extLst>
          </p:cNvPr>
          <p:cNvSpPr txBox="1"/>
          <p:nvPr/>
        </p:nvSpPr>
        <p:spPr>
          <a:xfrm>
            <a:off x="6968015" y="1565297"/>
            <a:ext cx="1975579" cy="553998"/>
          </a:xfrm>
          <a:prstGeom prst="rect">
            <a:avLst/>
          </a:prstGeom>
          <a:noFill/>
        </p:spPr>
        <p:txBody>
          <a:bodyPr wrap="square" rtlCol="0">
            <a:spAutoFit/>
          </a:bodyPr>
          <a:lstStyle/>
          <a:p>
            <a:pPr algn="ctr"/>
            <a:r>
              <a:rPr lang="nl-NL" sz="1000" dirty="0"/>
              <a:t>Het behouden en onderhouden van een inclusieve gemeente voor alle inwoners bedrijven etc.</a:t>
            </a:r>
          </a:p>
        </p:txBody>
      </p:sp>
      <p:pic>
        <p:nvPicPr>
          <p:cNvPr id="59" name="Picture 58">
            <a:extLst>
              <a:ext uri="{FF2B5EF4-FFF2-40B4-BE49-F238E27FC236}">
                <a16:creationId xmlns:a16="http://schemas.microsoft.com/office/drawing/2014/main" id="{65C8368C-8561-DD0D-C3D2-57EBA34F8BB1}"/>
              </a:ext>
            </a:extLst>
          </p:cNvPr>
          <p:cNvPicPr>
            <a:picLocks noChangeAspect="1"/>
          </p:cNvPicPr>
          <p:nvPr/>
        </p:nvPicPr>
        <p:blipFill>
          <a:blip r:embed="rId4"/>
          <a:stretch>
            <a:fillRect/>
          </a:stretch>
        </p:blipFill>
        <p:spPr>
          <a:xfrm>
            <a:off x="7852482" y="3146411"/>
            <a:ext cx="739603" cy="167826"/>
          </a:xfrm>
          <a:prstGeom prst="rect">
            <a:avLst/>
          </a:prstGeom>
        </p:spPr>
      </p:pic>
      <p:pic>
        <p:nvPicPr>
          <p:cNvPr id="60" name="Picture 8" descr="Het logo van de Hanze | Hanze">
            <a:extLst>
              <a:ext uri="{FF2B5EF4-FFF2-40B4-BE49-F238E27FC236}">
                <a16:creationId xmlns:a16="http://schemas.microsoft.com/office/drawing/2014/main" id="{8AE10832-880B-A4B4-986D-0CF3EDD80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6410"/>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035">
            <a:extLst>
              <a:ext uri="{FF2B5EF4-FFF2-40B4-BE49-F238E27FC236}">
                <a16:creationId xmlns:a16="http://schemas.microsoft.com/office/drawing/2014/main" id="{F569501D-EF47-6655-E3AC-DA764A901647}"/>
              </a:ext>
            </a:extLst>
          </p:cNvPr>
          <p:cNvPicPr>
            <a:picLocks noChangeAspect="1"/>
          </p:cNvPicPr>
          <p:nvPr/>
        </p:nvPicPr>
        <p:blipFill>
          <a:blip r:embed="rId8"/>
          <a:stretch>
            <a:fillRect/>
          </a:stretch>
        </p:blipFill>
        <p:spPr>
          <a:xfrm>
            <a:off x="6324257" y="2202129"/>
            <a:ext cx="602486" cy="602486"/>
          </a:xfrm>
          <a:prstGeom prst="rect">
            <a:avLst/>
          </a:prstGeom>
        </p:spPr>
      </p:pic>
      <p:pic>
        <p:nvPicPr>
          <p:cNvPr id="1037" name="Picture 6" descr="Inloopspreekuur terug op gemeentehuis Raamsdonksveer | Oosterhout |  bndestem.nl">
            <a:extLst>
              <a:ext uri="{FF2B5EF4-FFF2-40B4-BE49-F238E27FC236}">
                <a16:creationId xmlns:a16="http://schemas.microsoft.com/office/drawing/2014/main" id="{9B521EE8-CAF1-9AC1-6228-E22E971AE4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747" b="25997"/>
          <a:stretch/>
        </p:blipFill>
        <p:spPr bwMode="auto">
          <a:xfrm>
            <a:off x="4913559" y="1153663"/>
            <a:ext cx="1992445" cy="101803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03D18C7-C302-7553-C9CC-6D99516BCAA0}"/>
              </a:ext>
            </a:extLst>
          </p:cNvPr>
          <p:cNvSpPr/>
          <p:nvPr/>
        </p:nvSpPr>
        <p:spPr>
          <a:xfrm>
            <a:off x="635037" y="3486834"/>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AC42092-1D7F-A090-54B4-41C3250E3C7B}"/>
              </a:ext>
            </a:extLst>
          </p:cNvPr>
          <p:cNvSpPr/>
          <p:nvPr/>
        </p:nvSpPr>
        <p:spPr>
          <a:xfrm>
            <a:off x="635109" y="3488217"/>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1033" name="Rectangle 1032">
            <a:extLst>
              <a:ext uri="{FF2B5EF4-FFF2-40B4-BE49-F238E27FC236}">
                <a16:creationId xmlns:a16="http://schemas.microsoft.com/office/drawing/2014/main" id="{1F2F1FBB-F5E6-2237-3F14-A8932226ED44}"/>
              </a:ext>
            </a:extLst>
          </p:cNvPr>
          <p:cNvSpPr/>
          <p:nvPr/>
        </p:nvSpPr>
        <p:spPr>
          <a:xfrm>
            <a:off x="2661480" y="3488216"/>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1034" name="Picture 6" descr="PESTEL Analysis - Lumovest">
            <a:extLst>
              <a:ext uri="{FF2B5EF4-FFF2-40B4-BE49-F238E27FC236}">
                <a16:creationId xmlns:a16="http://schemas.microsoft.com/office/drawing/2014/main" id="{B51CA9AD-EFA9-C565-0329-0B3B7F43BD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35103" y="6128500"/>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E5E11CA-65B6-7E02-1EE1-281DE6A3A593}"/>
              </a:ext>
            </a:extLst>
          </p:cNvPr>
          <p:cNvSpPr txBox="1"/>
          <p:nvPr/>
        </p:nvSpPr>
        <p:spPr>
          <a:xfrm>
            <a:off x="640724" y="6460293"/>
            <a:ext cx="2016000" cy="230832"/>
          </a:xfrm>
          <a:prstGeom prst="rect">
            <a:avLst/>
          </a:prstGeom>
          <a:noFill/>
        </p:spPr>
        <p:txBody>
          <a:bodyPr wrap="square" rtlCol="0">
            <a:spAutoFit/>
          </a:bodyPr>
          <a:lstStyle/>
          <a:p>
            <a:pPr algn="ctr"/>
            <a:r>
              <a:rPr lang="en-US" sz="900" dirty="0"/>
              <a:t>More information see other side</a:t>
            </a:r>
          </a:p>
        </p:txBody>
      </p:sp>
      <p:sp>
        <p:nvSpPr>
          <p:cNvPr id="1038" name="TextBox 1037">
            <a:extLst>
              <a:ext uri="{FF2B5EF4-FFF2-40B4-BE49-F238E27FC236}">
                <a16:creationId xmlns:a16="http://schemas.microsoft.com/office/drawing/2014/main" id="{2E1217FD-B622-2B4F-E8F9-CE4B66D413D4}"/>
              </a:ext>
            </a:extLst>
          </p:cNvPr>
          <p:cNvSpPr txBox="1"/>
          <p:nvPr/>
        </p:nvSpPr>
        <p:spPr>
          <a:xfrm>
            <a:off x="659687" y="3670007"/>
            <a:ext cx="1975579" cy="769441"/>
          </a:xfrm>
          <a:prstGeom prst="rect">
            <a:avLst/>
          </a:prstGeom>
          <a:noFill/>
        </p:spPr>
        <p:txBody>
          <a:bodyPr wrap="square" rtlCol="0">
            <a:spAutoFit/>
          </a:bodyPr>
          <a:lstStyle/>
          <a:p>
            <a:pPr algn="ctr"/>
            <a:r>
              <a:rPr lang="nl-NL" sz="1400" b="1" dirty="0"/>
              <a:t>Kennis instelling</a:t>
            </a:r>
          </a:p>
          <a:p>
            <a:pPr algn="ctr"/>
            <a:r>
              <a:rPr lang="nl-NL" sz="1000" dirty="0"/>
              <a:t>Is een bron van kennis in de verduurzaming binnen een bepaalde regio </a:t>
            </a:r>
          </a:p>
        </p:txBody>
      </p:sp>
      <p:sp>
        <p:nvSpPr>
          <p:cNvPr id="1039" name="Rectangle 1038">
            <a:extLst>
              <a:ext uri="{FF2B5EF4-FFF2-40B4-BE49-F238E27FC236}">
                <a16:creationId xmlns:a16="http://schemas.microsoft.com/office/drawing/2014/main" id="{AE28B9E8-0A9B-9A71-FBCB-2EC8FE0B1509}"/>
              </a:ext>
            </a:extLst>
          </p:cNvPr>
          <p:cNvSpPr/>
          <p:nvPr/>
        </p:nvSpPr>
        <p:spPr>
          <a:xfrm>
            <a:off x="2686882" y="5783199"/>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40" name="TextBox 1039">
            <a:extLst>
              <a:ext uri="{FF2B5EF4-FFF2-40B4-BE49-F238E27FC236}">
                <a16:creationId xmlns:a16="http://schemas.microsoft.com/office/drawing/2014/main" id="{11683573-67B6-FD32-CD44-809A4AC56403}"/>
              </a:ext>
            </a:extLst>
          </p:cNvPr>
          <p:cNvSpPr txBox="1"/>
          <p:nvPr/>
        </p:nvSpPr>
        <p:spPr>
          <a:xfrm>
            <a:off x="2664580" y="5961512"/>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1" name="Rectangle 1040">
            <a:extLst>
              <a:ext uri="{FF2B5EF4-FFF2-40B4-BE49-F238E27FC236}">
                <a16:creationId xmlns:a16="http://schemas.microsoft.com/office/drawing/2014/main" id="{F3BECDA9-8108-9653-3CE4-E27E3043535E}"/>
              </a:ext>
            </a:extLst>
          </p:cNvPr>
          <p:cNvSpPr/>
          <p:nvPr/>
        </p:nvSpPr>
        <p:spPr>
          <a:xfrm>
            <a:off x="2678114" y="4659405"/>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sp>
        <p:nvSpPr>
          <p:cNvPr id="1042" name="TextBox 1041">
            <a:extLst>
              <a:ext uri="{FF2B5EF4-FFF2-40B4-BE49-F238E27FC236}">
                <a16:creationId xmlns:a16="http://schemas.microsoft.com/office/drawing/2014/main" id="{2541A4AE-5D79-CDD4-1883-4EEDD5A2744B}"/>
              </a:ext>
            </a:extLst>
          </p:cNvPr>
          <p:cNvSpPr txBox="1"/>
          <p:nvPr/>
        </p:nvSpPr>
        <p:spPr>
          <a:xfrm>
            <a:off x="2693971" y="3676328"/>
            <a:ext cx="1975579" cy="553998"/>
          </a:xfrm>
          <a:prstGeom prst="rect">
            <a:avLst/>
          </a:prstGeom>
          <a:noFill/>
        </p:spPr>
        <p:txBody>
          <a:bodyPr wrap="square" rtlCol="0">
            <a:spAutoFit/>
          </a:bodyPr>
          <a:lstStyle/>
          <a:p>
            <a:pPr algn="ctr"/>
            <a:r>
              <a:rPr lang="nl-NL" sz="1000" dirty="0"/>
              <a:t>Erg afhankelijk van de afspraken kan het varieerden van complete projecten tot student opdrachten</a:t>
            </a:r>
          </a:p>
        </p:txBody>
      </p:sp>
      <p:sp>
        <p:nvSpPr>
          <p:cNvPr id="1043" name="TextBox 1042">
            <a:extLst>
              <a:ext uri="{FF2B5EF4-FFF2-40B4-BE49-F238E27FC236}">
                <a16:creationId xmlns:a16="http://schemas.microsoft.com/office/drawing/2014/main" id="{78FE37C2-8C06-15D9-F098-34831BEB3B64}"/>
              </a:ext>
            </a:extLst>
          </p:cNvPr>
          <p:cNvSpPr txBox="1"/>
          <p:nvPr/>
        </p:nvSpPr>
        <p:spPr>
          <a:xfrm>
            <a:off x="2686435" y="4852276"/>
            <a:ext cx="1975579" cy="861774"/>
          </a:xfrm>
          <a:prstGeom prst="rect">
            <a:avLst/>
          </a:prstGeom>
          <a:noFill/>
        </p:spPr>
        <p:txBody>
          <a:bodyPr wrap="square" rtlCol="0">
            <a:spAutoFit/>
          </a:bodyPr>
          <a:lstStyle/>
          <a:p>
            <a:pPr algn="ctr"/>
            <a:r>
              <a:rPr lang="nl-NL" sz="1000" dirty="0"/>
              <a:t>Het zoeken en communiceren van kennis ter behoeve van de energietransitie en het opleiden van de nieuwe generatie professionals.</a:t>
            </a:r>
          </a:p>
        </p:txBody>
      </p:sp>
      <p:pic>
        <p:nvPicPr>
          <p:cNvPr id="1044" name="Picture 1043">
            <a:extLst>
              <a:ext uri="{FF2B5EF4-FFF2-40B4-BE49-F238E27FC236}">
                <a16:creationId xmlns:a16="http://schemas.microsoft.com/office/drawing/2014/main" id="{F6AC9DFD-74CB-A727-534A-E54855BC19AE}"/>
              </a:ext>
            </a:extLst>
          </p:cNvPr>
          <p:cNvPicPr>
            <a:picLocks noChangeAspect="1"/>
          </p:cNvPicPr>
          <p:nvPr/>
        </p:nvPicPr>
        <p:blipFill>
          <a:blip r:embed="rId4"/>
          <a:stretch>
            <a:fillRect/>
          </a:stretch>
        </p:blipFill>
        <p:spPr>
          <a:xfrm>
            <a:off x="3570902" y="6433390"/>
            <a:ext cx="739603" cy="167826"/>
          </a:xfrm>
          <a:prstGeom prst="rect">
            <a:avLst/>
          </a:prstGeom>
        </p:spPr>
      </p:pic>
      <p:pic>
        <p:nvPicPr>
          <p:cNvPr id="1045" name="Picture 8" descr="Het logo van de Hanze | Hanze">
            <a:extLst>
              <a:ext uri="{FF2B5EF4-FFF2-40B4-BE49-F238E27FC236}">
                <a16:creationId xmlns:a16="http://schemas.microsoft.com/office/drawing/2014/main" id="{15D9A2DF-3A60-5D81-D325-71B66297F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299" y="6433389"/>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88B9B9F2-9A71-5077-9E53-F226D76193CC}"/>
              </a:ext>
            </a:extLst>
          </p:cNvPr>
          <p:cNvSpPr/>
          <p:nvPr/>
        </p:nvSpPr>
        <p:spPr>
          <a:xfrm>
            <a:off x="4922232" y="348602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E228EC72-A79C-583D-2920-6F797DF065BA}"/>
              </a:ext>
            </a:extLst>
          </p:cNvPr>
          <p:cNvSpPr/>
          <p:nvPr/>
        </p:nvSpPr>
        <p:spPr>
          <a:xfrm>
            <a:off x="4922304" y="3487409"/>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1052" name="Rectangle 1051">
            <a:extLst>
              <a:ext uri="{FF2B5EF4-FFF2-40B4-BE49-F238E27FC236}">
                <a16:creationId xmlns:a16="http://schemas.microsoft.com/office/drawing/2014/main" id="{E2979877-314B-343D-70B8-A86A790853F7}"/>
              </a:ext>
            </a:extLst>
          </p:cNvPr>
          <p:cNvSpPr/>
          <p:nvPr/>
        </p:nvSpPr>
        <p:spPr>
          <a:xfrm>
            <a:off x="6948675" y="3487408"/>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1053" name="Picture 6" descr="PESTEL Analysis - Lumovest">
            <a:extLst>
              <a:ext uri="{FF2B5EF4-FFF2-40B4-BE49-F238E27FC236}">
                <a16:creationId xmlns:a16="http://schemas.microsoft.com/office/drawing/2014/main" id="{F2556883-1309-1661-FE48-D9B942615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22298" y="612769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3B439442-064B-FC45-5CFB-0CA23CEC8A8C}"/>
              </a:ext>
            </a:extLst>
          </p:cNvPr>
          <p:cNvSpPr txBox="1"/>
          <p:nvPr/>
        </p:nvSpPr>
        <p:spPr>
          <a:xfrm>
            <a:off x="4927919" y="6459485"/>
            <a:ext cx="2016000" cy="230832"/>
          </a:xfrm>
          <a:prstGeom prst="rect">
            <a:avLst/>
          </a:prstGeom>
          <a:noFill/>
        </p:spPr>
        <p:txBody>
          <a:bodyPr wrap="square" rtlCol="0">
            <a:spAutoFit/>
          </a:bodyPr>
          <a:lstStyle/>
          <a:p>
            <a:pPr algn="ctr"/>
            <a:r>
              <a:rPr lang="en-US" sz="900" dirty="0"/>
              <a:t>More information see other side</a:t>
            </a:r>
          </a:p>
        </p:txBody>
      </p:sp>
      <p:sp>
        <p:nvSpPr>
          <p:cNvPr id="1055" name="TextBox 1054">
            <a:extLst>
              <a:ext uri="{FF2B5EF4-FFF2-40B4-BE49-F238E27FC236}">
                <a16:creationId xmlns:a16="http://schemas.microsoft.com/office/drawing/2014/main" id="{CDBEDD77-B4E9-3977-7EC4-E0EC1256AB2A}"/>
              </a:ext>
            </a:extLst>
          </p:cNvPr>
          <p:cNvSpPr txBox="1"/>
          <p:nvPr/>
        </p:nvSpPr>
        <p:spPr>
          <a:xfrm>
            <a:off x="4946882" y="3669199"/>
            <a:ext cx="1975579" cy="769441"/>
          </a:xfrm>
          <a:prstGeom prst="rect">
            <a:avLst/>
          </a:prstGeom>
          <a:noFill/>
        </p:spPr>
        <p:txBody>
          <a:bodyPr wrap="square" rtlCol="0">
            <a:spAutoFit/>
          </a:bodyPr>
          <a:lstStyle/>
          <a:p>
            <a:pPr algn="ctr"/>
            <a:r>
              <a:rPr lang="nl-NL" sz="1400" b="1" dirty="0"/>
              <a:t>Energie coöperatie</a:t>
            </a:r>
          </a:p>
          <a:p>
            <a:pPr algn="ctr"/>
            <a:r>
              <a:rPr lang="nl-NL" sz="1000" dirty="0"/>
              <a:t>Is een voortrekker in de verduurzaming van een dorp/wijk of regio</a:t>
            </a:r>
          </a:p>
        </p:txBody>
      </p:sp>
      <p:sp>
        <p:nvSpPr>
          <p:cNvPr id="1056" name="Rectangle 1055">
            <a:extLst>
              <a:ext uri="{FF2B5EF4-FFF2-40B4-BE49-F238E27FC236}">
                <a16:creationId xmlns:a16="http://schemas.microsoft.com/office/drawing/2014/main" id="{9A915D15-7588-AB67-AFEA-316149C56D44}"/>
              </a:ext>
            </a:extLst>
          </p:cNvPr>
          <p:cNvSpPr/>
          <p:nvPr/>
        </p:nvSpPr>
        <p:spPr>
          <a:xfrm>
            <a:off x="6974077" y="578239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57" name="TextBox 1056">
            <a:extLst>
              <a:ext uri="{FF2B5EF4-FFF2-40B4-BE49-F238E27FC236}">
                <a16:creationId xmlns:a16="http://schemas.microsoft.com/office/drawing/2014/main" id="{2B7EF555-8F5B-C6C2-B898-CE189A684D09}"/>
              </a:ext>
            </a:extLst>
          </p:cNvPr>
          <p:cNvSpPr txBox="1"/>
          <p:nvPr/>
        </p:nvSpPr>
        <p:spPr>
          <a:xfrm>
            <a:off x="6951775" y="596070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8" name="Rectangle 1057">
            <a:extLst>
              <a:ext uri="{FF2B5EF4-FFF2-40B4-BE49-F238E27FC236}">
                <a16:creationId xmlns:a16="http://schemas.microsoft.com/office/drawing/2014/main" id="{6EB0CB7B-D7C6-ECA4-1187-A9E145858231}"/>
              </a:ext>
            </a:extLst>
          </p:cNvPr>
          <p:cNvSpPr/>
          <p:nvPr/>
        </p:nvSpPr>
        <p:spPr>
          <a:xfrm>
            <a:off x="6965309" y="465859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sp>
        <p:nvSpPr>
          <p:cNvPr id="1059" name="TextBox 1058">
            <a:extLst>
              <a:ext uri="{FF2B5EF4-FFF2-40B4-BE49-F238E27FC236}">
                <a16:creationId xmlns:a16="http://schemas.microsoft.com/office/drawing/2014/main" id="{5363BE86-7307-7B6E-1B39-202D71F513A6}"/>
              </a:ext>
            </a:extLst>
          </p:cNvPr>
          <p:cNvSpPr txBox="1"/>
          <p:nvPr/>
        </p:nvSpPr>
        <p:spPr>
          <a:xfrm>
            <a:off x="6981166" y="3675520"/>
            <a:ext cx="1975579" cy="553998"/>
          </a:xfrm>
          <a:prstGeom prst="rect">
            <a:avLst/>
          </a:prstGeom>
          <a:noFill/>
        </p:spPr>
        <p:txBody>
          <a:bodyPr wrap="square" rtlCol="0">
            <a:spAutoFit/>
          </a:bodyPr>
          <a:lstStyle/>
          <a:p>
            <a:pPr algn="ctr"/>
            <a:r>
              <a:rPr lang="nl-NL" sz="1000" dirty="0"/>
              <a:t>Erg afhankelijk van de coöperatie kan het varieerden van complete PV parken tot geen</a:t>
            </a:r>
          </a:p>
        </p:txBody>
      </p:sp>
      <p:sp>
        <p:nvSpPr>
          <p:cNvPr id="1060" name="TextBox 1059">
            <a:extLst>
              <a:ext uri="{FF2B5EF4-FFF2-40B4-BE49-F238E27FC236}">
                <a16:creationId xmlns:a16="http://schemas.microsoft.com/office/drawing/2014/main" id="{F9ADD193-F1D2-2888-7DF5-49502AFBFB12}"/>
              </a:ext>
            </a:extLst>
          </p:cNvPr>
          <p:cNvSpPr txBox="1"/>
          <p:nvPr/>
        </p:nvSpPr>
        <p:spPr>
          <a:xfrm>
            <a:off x="6973630" y="4851468"/>
            <a:ext cx="1975579" cy="553998"/>
          </a:xfrm>
          <a:prstGeom prst="rect">
            <a:avLst/>
          </a:prstGeom>
          <a:noFill/>
        </p:spPr>
        <p:txBody>
          <a:bodyPr wrap="square" rtlCol="0">
            <a:spAutoFit/>
          </a:bodyPr>
          <a:lstStyle/>
          <a:p>
            <a:pPr algn="ctr"/>
            <a:r>
              <a:rPr lang="nl-NL" sz="1000" dirty="0"/>
              <a:t>Het behouden van een leefbare omgeving in samenspraak met de energietransitie.</a:t>
            </a:r>
          </a:p>
        </p:txBody>
      </p:sp>
      <p:pic>
        <p:nvPicPr>
          <p:cNvPr id="1061" name="Picture 1060">
            <a:extLst>
              <a:ext uri="{FF2B5EF4-FFF2-40B4-BE49-F238E27FC236}">
                <a16:creationId xmlns:a16="http://schemas.microsoft.com/office/drawing/2014/main" id="{5B479B1D-FD9E-8171-8649-6868D6D7387C}"/>
              </a:ext>
            </a:extLst>
          </p:cNvPr>
          <p:cNvPicPr>
            <a:picLocks noChangeAspect="1"/>
          </p:cNvPicPr>
          <p:nvPr/>
        </p:nvPicPr>
        <p:blipFill>
          <a:blip r:embed="rId4"/>
          <a:stretch>
            <a:fillRect/>
          </a:stretch>
        </p:blipFill>
        <p:spPr>
          <a:xfrm>
            <a:off x="7858097" y="6432582"/>
            <a:ext cx="739603" cy="167826"/>
          </a:xfrm>
          <a:prstGeom prst="rect">
            <a:avLst/>
          </a:prstGeom>
        </p:spPr>
      </p:pic>
      <p:pic>
        <p:nvPicPr>
          <p:cNvPr id="1062" name="Picture 8" descr="Het logo van de Hanze | Hanze">
            <a:extLst>
              <a:ext uri="{FF2B5EF4-FFF2-40B4-BE49-F238E27FC236}">
                <a16:creationId xmlns:a16="http://schemas.microsoft.com/office/drawing/2014/main" id="{EE5C501B-5763-ADEF-6D75-E4D41F9C6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494" y="6432581"/>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1062">
            <a:extLst>
              <a:ext uri="{FF2B5EF4-FFF2-40B4-BE49-F238E27FC236}">
                <a16:creationId xmlns:a16="http://schemas.microsoft.com/office/drawing/2014/main" id="{E0DD0F15-61FF-7522-1FFF-573D8A13BB87}"/>
              </a:ext>
            </a:extLst>
          </p:cNvPr>
          <p:cNvPicPr>
            <a:picLocks noChangeAspect="1"/>
          </p:cNvPicPr>
          <p:nvPr/>
        </p:nvPicPr>
        <p:blipFill>
          <a:blip r:embed="rId8"/>
          <a:stretch>
            <a:fillRect/>
          </a:stretch>
        </p:blipFill>
        <p:spPr>
          <a:xfrm>
            <a:off x="6329872" y="5488300"/>
            <a:ext cx="602486" cy="602486"/>
          </a:xfrm>
          <a:prstGeom prst="rect">
            <a:avLst/>
          </a:prstGeom>
        </p:spPr>
      </p:pic>
      <p:pic>
        <p:nvPicPr>
          <p:cNvPr id="2050" name="Picture 2" descr="Stappenplan voor oprichten energiecoöperatie | Burgers Geven Energie">
            <a:extLst>
              <a:ext uri="{FF2B5EF4-FFF2-40B4-BE49-F238E27FC236}">
                <a16:creationId xmlns:a16="http://schemas.microsoft.com/office/drawing/2014/main" id="{3CA27EB9-E672-FE11-5AB6-41F1C985E4D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689"/>
          <a:stretch/>
        </p:blipFill>
        <p:spPr bwMode="auto">
          <a:xfrm>
            <a:off x="4921786" y="4507714"/>
            <a:ext cx="1983418" cy="9565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NTRANCE – Centre of Expertise Energy | Hanze">
            <a:extLst>
              <a:ext uri="{FF2B5EF4-FFF2-40B4-BE49-F238E27FC236}">
                <a16:creationId xmlns:a16="http://schemas.microsoft.com/office/drawing/2014/main" id="{588A6F6C-8FC5-0BD8-5F17-0E7BB9BB20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265" y="4598195"/>
            <a:ext cx="1960873" cy="8641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EE2FFE6-5D39-CE24-0E84-4A293D7806B2}"/>
              </a:ext>
            </a:extLst>
          </p:cNvPr>
          <p:cNvPicPr>
            <a:picLocks noChangeAspect="1"/>
          </p:cNvPicPr>
          <p:nvPr/>
        </p:nvPicPr>
        <p:blipFill>
          <a:blip r:embed="rId12"/>
          <a:stretch>
            <a:fillRect/>
          </a:stretch>
        </p:blipFill>
        <p:spPr>
          <a:xfrm>
            <a:off x="2039029" y="5501192"/>
            <a:ext cx="588762" cy="585194"/>
          </a:xfrm>
          <a:prstGeom prst="rect">
            <a:avLst/>
          </a:prstGeom>
        </p:spPr>
      </p:pic>
      <p:sp>
        <p:nvSpPr>
          <p:cNvPr id="21" name="Rectangle 20">
            <a:extLst>
              <a:ext uri="{FF2B5EF4-FFF2-40B4-BE49-F238E27FC236}">
                <a16:creationId xmlns:a16="http://schemas.microsoft.com/office/drawing/2014/main" id="{9C4E9E1A-BD7A-16FF-AC40-BC698B22CDF2}"/>
              </a:ext>
            </a:extLst>
          </p:cNvPr>
          <p:cNvSpPr/>
          <p:nvPr/>
        </p:nvSpPr>
        <p:spPr>
          <a:xfrm>
            <a:off x="4933085" y="2196651"/>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dirty="0">
                <a:solidFill>
                  <a:schemeClr val="bg1"/>
                </a:solidFill>
              </a:rPr>
              <a:t>Fases actief: Bewustwording /Draagvlak /Planning</a:t>
            </a:r>
          </a:p>
        </p:txBody>
      </p:sp>
      <p:sp>
        <p:nvSpPr>
          <p:cNvPr id="22" name="Rectangle 21">
            <a:extLst>
              <a:ext uri="{FF2B5EF4-FFF2-40B4-BE49-F238E27FC236}">
                <a16:creationId xmlns:a16="http://schemas.microsoft.com/office/drawing/2014/main" id="{C7E12049-4AAD-0BE9-BD66-9215C6590A1E}"/>
              </a:ext>
            </a:extLst>
          </p:cNvPr>
          <p:cNvSpPr/>
          <p:nvPr/>
        </p:nvSpPr>
        <p:spPr>
          <a:xfrm>
            <a:off x="4933085" y="5488727"/>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dirty="0">
                <a:solidFill>
                  <a:schemeClr val="bg1"/>
                </a:solidFill>
              </a:rPr>
              <a:t>Fases actief: Bewustwording /Draagvlak /Planning</a:t>
            </a:r>
          </a:p>
        </p:txBody>
      </p:sp>
      <p:sp>
        <p:nvSpPr>
          <p:cNvPr id="23" name="Rectangle 22">
            <a:extLst>
              <a:ext uri="{FF2B5EF4-FFF2-40B4-BE49-F238E27FC236}">
                <a16:creationId xmlns:a16="http://schemas.microsoft.com/office/drawing/2014/main" id="{222F8240-FF31-7B62-CBC3-F365BFA125D9}"/>
              </a:ext>
            </a:extLst>
          </p:cNvPr>
          <p:cNvSpPr/>
          <p:nvPr/>
        </p:nvSpPr>
        <p:spPr>
          <a:xfrm>
            <a:off x="650481" y="5499479"/>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dirty="0">
                <a:solidFill>
                  <a:schemeClr val="bg1"/>
                </a:solidFill>
              </a:rPr>
              <a:t>Fases actief: Bewustwording /Draagvlak /Planning</a:t>
            </a:r>
          </a:p>
        </p:txBody>
      </p:sp>
    </p:spTree>
    <p:extLst>
      <p:ext uri="{BB962C8B-B14F-4D97-AF65-F5344CB8AC3E}">
        <p14:creationId xmlns:p14="http://schemas.microsoft.com/office/powerpoint/2010/main" val="1485942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8AAD-1F66-A5CA-A318-0A6960D517F1}"/>
            </a:ext>
          </a:extLst>
        </p:cNvPr>
        <p:cNvGrpSpPr/>
        <p:nvPr/>
      </p:nvGrpSpPr>
      <p:grpSpPr>
        <a:xfrm>
          <a:off x="0" y="0"/>
          <a:ext cx="0" cy="0"/>
          <a:chOff x="0" y="0"/>
          <a:chExt cx="0" cy="0"/>
        </a:xfrm>
      </p:grpSpPr>
      <p:pic>
        <p:nvPicPr>
          <p:cNvPr id="4098" name="Picture 2" descr="Free Stock Photo of Metal Tools | Download Free Images and Free  Illustrations">
            <a:extLst>
              <a:ext uri="{FF2B5EF4-FFF2-40B4-BE49-F238E27FC236}">
                <a16:creationId xmlns:a16="http://schemas.microsoft.com/office/drawing/2014/main" id="{D8F6A54C-CBB1-4097-956E-8EED5FC67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6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B25A7D2-AF85-8FEF-A6C3-0D9DACD2E069}"/>
              </a:ext>
            </a:extLst>
          </p:cNvPr>
          <p:cNvSpPr/>
          <p:nvPr/>
        </p:nvSpPr>
        <p:spPr>
          <a:xfrm>
            <a:off x="0" y="4965793"/>
            <a:ext cx="9906000" cy="1892207"/>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894FDE74-EF74-DD40-1849-1083B2874A56}"/>
              </a:ext>
            </a:extLst>
          </p:cNvPr>
          <p:cNvSpPr txBox="1">
            <a:spLocks/>
          </p:cNvSpPr>
          <p:nvPr/>
        </p:nvSpPr>
        <p:spPr>
          <a:xfrm>
            <a:off x="470575" y="4972274"/>
            <a:ext cx="8880947" cy="12726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dirty="0" err="1"/>
              <a:t>Toolkaarten</a:t>
            </a:r>
            <a:endParaRPr lang="en-US" sz="8000" b="1" dirty="0"/>
          </a:p>
        </p:txBody>
      </p:sp>
      <p:sp>
        <p:nvSpPr>
          <p:cNvPr id="8" name="Subtitle 4">
            <a:extLst>
              <a:ext uri="{FF2B5EF4-FFF2-40B4-BE49-F238E27FC236}">
                <a16:creationId xmlns:a16="http://schemas.microsoft.com/office/drawing/2014/main" id="{F8DB6D25-15F0-AB21-4E16-A7F9A652238C}"/>
              </a:ext>
            </a:extLst>
          </p:cNvPr>
          <p:cNvSpPr>
            <a:spLocks noGrp="1"/>
          </p:cNvSpPr>
          <p:nvPr>
            <p:ph type="subTitle" idx="1"/>
          </p:nvPr>
        </p:nvSpPr>
        <p:spPr>
          <a:xfrm>
            <a:off x="1238250" y="6035381"/>
            <a:ext cx="7429500" cy="757111"/>
          </a:xfrm>
        </p:spPr>
        <p:txBody>
          <a:bodyPr/>
          <a:lstStyle/>
          <a:p>
            <a:r>
              <a:rPr lang="nl-NL" b="1" noProof="0" dirty="0"/>
              <a:t>Beginnend met mogelijke doelkaarten die een potentieel einddoel kunnen aangeven</a:t>
            </a:r>
          </a:p>
        </p:txBody>
      </p:sp>
    </p:spTree>
    <p:extLst>
      <p:ext uri="{BB962C8B-B14F-4D97-AF65-F5344CB8AC3E}">
        <p14:creationId xmlns:p14="http://schemas.microsoft.com/office/powerpoint/2010/main" val="43570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86EB9-D5FE-CA9A-BD39-498EEC36A0D5}"/>
              </a:ext>
            </a:extLst>
          </p:cNvPr>
          <p:cNvSpPr>
            <a:spLocks noGrp="1"/>
          </p:cNvSpPr>
          <p:nvPr>
            <p:ph type="ctrTitle"/>
          </p:nvPr>
        </p:nvSpPr>
        <p:spPr/>
        <p:txBody>
          <a:bodyPr/>
          <a:lstStyle/>
          <a:p>
            <a:r>
              <a:rPr lang="en-US" dirty="0" err="1"/>
              <a:t>Bewustwording</a:t>
            </a:r>
            <a:r>
              <a:rPr lang="en-US" dirty="0"/>
              <a:t> HANZE</a:t>
            </a:r>
          </a:p>
        </p:txBody>
      </p:sp>
      <p:sp>
        <p:nvSpPr>
          <p:cNvPr id="5" name="Subtitle 4">
            <a:extLst>
              <a:ext uri="{FF2B5EF4-FFF2-40B4-BE49-F238E27FC236}">
                <a16:creationId xmlns:a16="http://schemas.microsoft.com/office/drawing/2014/main" id="{D5769380-8880-EFC8-A40A-9E4E8040C6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338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630942"/>
          </a:xfrm>
          <a:prstGeom prst="rect">
            <a:avLst/>
          </a:prstGeom>
          <a:noFill/>
        </p:spPr>
        <p:txBody>
          <a:bodyPr wrap="square" rtlCol="0">
            <a:spAutoFit/>
          </a:bodyPr>
          <a:lstStyle/>
          <a:p>
            <a:pPr algn="ctr"/>
            <a:r>
              <a:rPr lang="nl-NL" sz="1400" b="1" dirty="0"/>
              <a:t>Wijkpaspoort</a:t>
            </a:r>
          </a:p>
          <a:p>
            <a:pPr algn="ctr"/>
            <a:r>
              <a:rPr lang="nl-NL" sz="1000" dirty="0"/>
              <a:t>Een overzichtelijke weergave van energie in de wijk</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9531189-E57E-7DE6-579F-14914DC0A12F}"/>
              </a:ext>
            </a:extLst>
          </p:cNvPr>
          <p:cNvSpPr txBox="1"/>
          <p:nvPr/>
        </p:nvSpPr>
        <p:spPr>
          <a:xfrm>
            <a:off x="2652639" y="427308"/>
            <a:ext cx="1975579" cy="861774"/>
          </a:xfrm>
          <a:prstGeom prst="rect">
            <a:avLst/>
          </a:prstGeom>
          <a:noFill/>
        </p:spPr>
        <p:txBody>
          <a:bodyPr wrap="square" rtlCol="0">
            <a:spAutoFit/>
          </a:bodyPr>
          <a:lstStyle/>
          <a:p>
            <a:pPr algn="ctr"/>
            <a:r>
              <a:rPr lang="nl-NL" sz="1000" dirty="0"/>
              <a:t>Het wijkpaspoort is een informatievoorziening van het kadaster en VNG en geeft inzicht in energie gerelateerde informatie van dorpen of wijken</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9669" y="176918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5"/>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01456" y="2067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2A4666D7-D896-0BD7-2A4B-14CB02E424C9}"/>
              </a:ext>
            </a:extLst>
          </p:cNvPr>
          <p:cNvSpPr txBox="1"/>
          <p:nvPr/>
        </p:nvSpPr>
        <p:spPr>
          <a:xfrm>
            <a:off x="4941267" y="384410"/>
            <a:ext cx="1975579" cy="615553"/>
          </a:xfrm>
          <a:prstGeom prst="rect">
            <a:avLst/>
          </a:prstGeom>
          <a:noFill/>
        </p:spPr>
        <p:txBody>
          <a:bodyPr wrap="square" rtlCol="0">
            <a:spAutoFit/>
          </a:bodyPr>
          <a:lstStyle/>
          <a:p>
            <a:pPr algn="ctr"/>
            <a:r>
              <a:rPr lang="nl-NL" sz="1400" b="1" dirty="0"/>
              <a:t>We-Energy Game</a:t>
            </a:r>
          </a:p>
          <a:p>
            <a:pPr algn="ctr"/>
            <a:r>
              <a:rPr lang="nl-NL" sz="1000" dirty="0"/>
              <a:t>Samen spelen met als doel een duurzaam elektrische wijk of dorp</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F1565ABC-2213-5C3D-56B3-BA866ED4F87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41734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TextBox 85">
            <a:extLst>
              <a:ext uri="{FF2B5EF4-FFF2-40B4-BE49-F238E27FC236}">
                <a16:creationId xmlns:a16="http://schemas.microsoft.com/office/drawing/2014/main" id="{8E5B2ED3-8344-C8D0-015A-01C46BE2570D}"/>
              </a:ext>
            </a:extLst>
          </p:cNvPr>
          <p:cNvSpPr txBox="1"/>
          <p:nvPr/>
        </p:nvSpPr>
        <p:spPr>
          <a:xfrm>
            <a:off x="6948119" y="427307"/>
            <a:ext cx="1975579" cy="1015663"/>
          </a:xfrm>
          <a:prstGeom prst="rect">
            <a:avLst/>
          </a:prstGeom>
          <a:noFill/>
        </p:spPr>
        <p:txBody>
          <a:bodyPr wrap="square" rtlCol="0">
            <a:spAutoFit/>
          </a:bodyPr>
          <a:lstStyle/>
          <a:p>
            <a:pPr algn="ctr"/>
            <a:r>
              <a:rPr lang="nl-NL" sz="1000" dirty="0"/>
              <a:t>De We-Energy game geeft spelenderwijs inzicht in de uitdaging binnen de energie transitie en de verschillende stakeholders die daar een rol in spelen</a:t>
            </a:r>
          </a:p>
        </p:txBody>
      </p:sp>
      <p:sp>
        <p:nvSpPr>
          <p:cNvPr id="87" name="TextBox 86">
            <a:extLst>
              <a:ext uri="{FF2B5EF4-FFF2-40B4-BE49-F238E27FC236}">
                <a16:creationId xmlns:a16="http://schemas.microsoft.com/office/drawing/2014/main" id="{D9F74443-1D8F-DCE7-E2CA-D83960DA0F8F}"/>
              </a:ext>
            </a:extLst>
          </p:cNvPr>
          <p:cNvSpPr txBox="1"/>
          <p:nvPr/>
        </p:nvSpPr>
        <p:spPr>
          <a:xfrm>
            <a:off x="6968015" y="1775319"/>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5"/>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3389"/>
            <a:ext cx="1385598" cy="29062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Beginner</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noProof="0">
                <a:solidFill>
                  <a:schemeClr val="bg1"/>
                </a:solidFill>
              </a:rPr>
              <a:t>Fase: Bewustwording</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56519467-4205-0A03-E093-C5F2978378BA}"/>
              </a:ext>
            </a:extLst>
          </p:cNvPr>
          <p:cNvSpPr txBox="1"/>
          <p:nvPr/>
        </p:nvSpPr>
        <p:spPr>
          <a:xfrm>
            <a:off x="641031" y="3649202"/>
            <a:ext cx="1975579" cy="769441"/>
          </a:xfrm>
          <a:prstGeom prst="rect">
            <a:avLst/>
          </a:prstGeom>
          <a:noFill/>
        </p:spPr>
        <p:txBody>
          <a:bodyPr wrap="square" rtlCol="0">
            <a:spAutoFit/>
          </a:bodyPr>
          <a:lstStyle/>
          <a:p>
            <a:pPr algn="ctr"/>
            <a:r>
              <a:rPr lang="nl-NL" sz="1400" b="1" dirty="0"/>
              <a:t>Waterstof intro</a:t>
            </a:r>
          </a:p>
          <a:p>
            <a:pPr algn="ctr"/>
            <a:r>
              <a:rPr lang="nl-NL" sz="1000" dirty="0"/>
              <a:t>Samen waterstof maken en verkennen wat de opties zijn van waterstof opslag</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4BC62A27-EC19-4B67-7B14-EC91AB9B44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13186984-F605-D450-53E5-AF2014E82AF2}"/>
              </a:ext>
            </a:extLst>
          </p:cNvPr>
          <p:cNvSpPr txBox="1"/>
          <p:nvPr/>
        </p:nvSpPr>
        <p:spPr>
          <a:xfrm>
            <a:off x="2647883" y="3692099"/>
            <a:ext cx="1975579" cy="553998"/>
          </a:xfrm>
          <a:prstGeom prst="rect">
            <a:avLst/>
          </a:prstGeom>
          <a:noFill/>
        </p:spPr>
        <p:txBody>
          <a:bodyPr wrap="square" rtlCol="0">
            <a:spAutoFit/>
          </a:bodyPr>
          <a:lstStyle/>
          <a:p>
            <a:pPr algn="ctr"/>
            <a:r>
              <a:rPr lang="nl-NL" sz="1000" dirty="0"/>
              <a:t>De waterstof intro geeft inzicht in de technisch eigenschappen van waterstof op een basis niveau.</a:t>
            </a:r>
          </a:p>
        </p:txBody>
      </p:sp>
      <p:sp>
        <p:nvSpPr>
          <p:cNvPr id="105" name="TextBox 104">
            <a:extLst>
              <a:ext uri="{FF2B5EF4-FFF2-40B4-BE49-F238E27FC236}">
                <a16:creationId xmlns:a16="http://schemas.microsoft.com/office/drawing/2014/main" id="{89E0B115-692F-ECDE-2E53-F3D5FB2D8806}"/>
              </a:ext>
            </a:extLst>
          </p:cNvPr>
          <p:cNvSpPr txBox="1"/>
          <p:nvPr/>
        </p:nvSpPr>
        <p:spPr>
          <a:xfrm>
            <a:off x="2667779" y="5021971"/>
            <a:ext cx="1975579" cy="553998"/>
          </a:xfrm>
          <a:prstGeom prst="rect">
            <a:avLst/>
          </a:prstGeom>
          <a:noFill/>
        </p:spPr>
        <p:txBody>
          <a:bodyPr wrap="square" rtlCol="0">
            <a:spAutoFit/>
          </a:bodyPr>
          <a:lstStyle/>
          <a:p>
            <a:pPr algn="ctr"/>
            <a:r>
              <a:rPr lang="nl-NL" sz="1000" dirty="0"/>
              <a:t>Voor het gebruik van game is geen voorkennis nodig, behalve als je de cursus geeft</a:t>
            </a:r>
          </a:p>
        </p:txBody>
      </p:sp>
      <p:sp>
        <p:nvSpPr>
          <p:cNvPr id="106" name="Rectangle 105">
            <a:extLst>
              <a:ext uri="{FF2B5EF4-FFF2-40B4-BE49-F238E27FC236}">
                <a16:creationId xmlns:a16="http://schemas.microsoft.com/office/drawing/2014/main" id="{4C9A71DB-857B-9448-8874-A94DC222DA27}"/>
              </a:ext>
            </a:extLst>
          </p:cNvPr>
          <p:cNvSpPr/>
          <p:nvPr/>
        </p:nvSpPr>
        <p:spPr>
          <a:xfrm>
            <a:off x="615936" y="6107146"/>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926686-EE8B-59D4-6042-7AB930077360}"/>
              </a:ext>
            </a:extLst>
          </p:cNvPr>
          <p:cNvSpPr/>
          <p:nvPr/>
        </p:nvSpPr>
        <p:spPr>
          <a:xfrm>
            <a:off x="1950507" y="610890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5"/>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8" name="TextBox 117">
            <a:extLst>
              <a:ext uri="{FF2B5EF4-FFF2-40B4-BE49-F238E27FC236}">
                <a16:creationId xmlns:a16="http://schemas.microsoft.com/office/drawing/2014/main" id="{91077D3F-3809-B06E-3ED6-3685DEA31C4F}"/>
              </a:ext>
            </a:extLst>
          </p:cNvPr>
          <p:cNvSpPr txBox="1"/>
          <p:nvPr/>
        </p:nvSpPr>
        <p:spPr>
          <a:xfrm>
            <a:off x="4936511" y="3649201"/>
            <a:ext cx="1975579" cy="769441"/>
          </a:xfrm>
          <a:prstGeom prst="rect">
            <a:avLst/>
          </a:prstGeom>
          <a:noFill/>
        </p:spPr>
        <p:txBody>
          <a:bodyPr wrap="square" rtlCol="0">
            <a:spAutoFit/>
          </a:bodyPr>
          <a:lstStyle/>
          <a:p>
            <a:pPr algn="ctr"/>
            <a:r>
              <a:rPr lang="nl-NL" sz="1400" b="1" dirty="0"/>
              <a:t>Speur de energieslurper</a:t>
            </a:r>
          </a:p>
          <a:p>
            <a:pPr algn="ctr"/>
            <a:r>
              <a:rPr lang="nl-NL" sz="1000" dirty="0"/>
              <a:t>Met je buren op zoek naar de grote stroomgebruikers in je eigen huishouden</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0" name="TextBox 119">
            <a:extLst>
              <a:ext uri="{FF2B5EF4-FFF2-40B4-BE49-F238E27FC236}">
                <a16:creationId xmlns:a16="http://schemas.microsoft.com/office/drawing/2014/main" id="{8F1F6030-EB90-19AD-854C-8C375E29FEF9}"/>
              </a:ext>
            </a:extLst>
          </p:cNvPr>
          <p:cNvSpPr txBox="1"/>
          <p:nvPr/>
        </p:nvSpPr>
        <p:spPr>
          <a:xfrm>
            <a:off x="6941404"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9574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2" name="TextBox 121">
            <a:extLst>
              <a:ext uri="{FF2B5EF4-FFF2-40B4-BE49-F238E27FC236}">
                <a16:creationId xmlns:a16="http://schemas.microsoft.com/office/drawing/2014/main" id="{056F20BC-25C6-41FD-263A-6B11992C48F2}"/>
              </a:ext>
            </a:extLst>
          </p:cNvPr>
          <p:cNvSpPr txBox="1"/>
          <p:nvPr/>
        </p:nvSpPr>
        <p:spPr>
          <a:xfrm>
            <a:off x="6943363" y="3692098"/>
            <a:ext cx="1975579" cy="1015663"/>
          </a:xfrm>
          <a:prstGeom prst="rect">
            <a:avLst/>
          </a:prstGeom>
          <a:noFill/>
        </p:spPr>
        <p:txBody>
          <a:bodyPr wrap="square" rtlCol="0">
            <a:spAutoFit/>
          </a:bodyPr>
          <a:lstStyle/>
          <a:p>
            <a:pPr algn="ctr"/>
            <a:r>
              <a:rPr lang="nl-NL" sz="1000" dirty="0"/>
              <a:t>Speur de energieslurper geeft spelenderwijs inzicht in je eigen energiegebruik van specifieke apparaten in vergelijking met anderen. Hiermee kan je dan besparen op je stroomkosten</a:t>
            </a:r>
          </a:p>
        </p:txBody>
      </p:sp>
      <p:sp>
        <p:nvSpPr>
          <p:cNvPr id="123" name="TextBox 122">
            <a:extLst>
              <a:ext uri="{FF2B5EF4-FFF2-40B4-BE49-F238E27FC236}">
                <a16:creationId xmlns:a16="http://schemas.microsoft.com/office/drawing/2014/main" id="{EFFD68B7-0E97-45AC-606D-8054C8C72F75}"/>
              </a:ext>
            </a:extLst>
          </p:cNvPr>
          <p:cNvSpPr txBox="1"/>
          <p:nvPr/>
        </p:nvSpPr>
        <p:spPr>
          <a:xfrm>
            <a:off x="6963259" y="5050545"/>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6582511" y="610890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5"/>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024" name="Afbeelding 2" descr="Afbeelding met tekst, schermopname, diagram, Lettertype&#10;&#10;Automatisch gegenereerde beschrijving">
            <a:extLst>
              <a:ext uri="{FF2B5EF4-FFF2-40B4-BE49-F238E27FC236}">
                <a16:creationId xmlns:a16="http://schemas.microsoft.com/office/drawing/2014/main" id="{F602E926-260D-4C7A-182B-527712F86173}"/>
              </a:ext>
            </a:extLst>
          </p:cNvPr>
          <p:cNvPicPr>
            <a:picLocks noChangeAspect="1"/>
          </p:cNvPicPr>
          <p:nvPr/>
        </p:nvPicPr>
        <p:blipFill rotWithShape="1">
          <a:blip r:embed="rId7">
            <a:extLst>
              <a:ext uri="{28A0092B-C50C-407E-A947-70E740481C1C}">
                <a14:useLocalDpi xmlns:a14="http://schemas.microsoft.com/office/drawing/2010/main" val="0"/>
              </a:ext>
            </a:extLst>
          </a:blip>
          <a:srcRect l="914" r="997" b="26453"/>
          <a:stretch/>
        </p:blipFill>
        <p:spPr>
          <a:xfrm>
            <a:off x="627382" y="1132875"/>
            <a:ext cx="1986343" cy="1053901"/>
          </a:xfrm>
          <a:prstGeom prst="rect">
            <a:avLst/>
          </a:prstGeom>
        </p:spPr>
      </p:pic>
      <p:pic>
        <p:nvPicPr>
          <p:cNvPr id="1040" name="Picture 8" descr="We energy game: spelen met de toekomst - Down To Earth Magazine">
            <a:extLst>
              <a:ext uri="{FF2B5EF4-FFF2-40B4-BE49-F238E27FC236}">
                <a16:creationId xmlns:a16="http://schemas.microsoft.com/office/drawing/2014/main" id="{9A325FAA-B8CD-AAC8-39EC-69F92DFC79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4558" y="1117002"/>
            <a:ext cx="2016000" cy="1054056"/>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 descr="Speur de Energieslurper">
            <a:extLst>
              <a:ext uri="{FF2B5EF4-FFF2-40B4-BE49-F238E27FC236}">
                <a16:creationId xmlns:a16="http://schemas.microsoft.com/office/drawing/2014/main" id="{A4183E19-D7E2-BD27-08EF-D0F5B6E6473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539" b="8872"/>
          <a:stretch/>
        </p:blipFill>
        <p:spPr bwMode="auto">
          <a:xfrm>
            <a:off x="4908705" y="4377008"/>
            <a:ext cx="1999357" cy="1072304"/>
          </a:xfrm>
          <a:prstGeom prst="rect">
            <a:avLst/>
          </a:prstGeom>
          <a:noFill/>
          <a:extLst>
            <a:ext uri="{909E8E84-426E-40DD-AFC4-6F175D3DCCD1}">
              <a14:hiddenFill xmlns:a14="http://schemas.microsoft.com/office/drawing/2010/main">
                <a:solidFill>
                  <a:srgbClr val="FFFFFF"/>
                </a:solidFill>
              </a14:hiddenFill>
            </a:ext>
          </a:extLst>
        </p:spPr>
      </p:pic>
      <p:grpSp>
        <p:nvGrpSpPr>
          <p:cNvPr id="1098" name="Group 1097">
            <a:extLst>
              <a:ext uri="{FF2B5EF4-FFF2-40B4-BE49-F238E27FC236}">
                <a16:creationId xmlns:a16="http://schemas.microsoft.com/office/drawing/2014/main" id="{98663B70-3FED-B05E-1E80-AFE435B63450}"/>
              </a:ext>
            </a:extLst>
          </p:cNvPr>
          <p:cNvGrpSpPr/>
          <p:nvPr/>
        </p:nvGrpSpPr>
        <p:grpSpPr>
          <a:xfrm>
            <a:off x="2668290" y="1565423"/>
            <a:ext cx="2007182" cy="187293"/>
            <a:chOff x="2667779" y="2274565"/>
            <a:chExt cx="2007182" cy="187293"/>
          </a:xfrm>
        </p:grpSpPr>
        <p:sp>
          <p:nvSpPr>
            <p:cNvPr id="1075" name="Arrow: Pentagon 1074">
              <a:extLst>
                <a:ext uri="{FF2B5EF4-FFF2-40B4-BE49-F238E27FC236}">
                  <a16:creationId xmlns:a16="http://schemas.microsoft.com/office/drawing/2014/main" id="{1AE040E0-F152-5594-01BE-8D32A762892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83" name="Arrow: Chevron 1082">
              <a:extLst>
                <a:ext uri="{FF2B5EF4-FFF2-40B4-BE49-F238E27FC236}">
                  <a16:creationId xmlns:a16="http://schemas.microsoft.com/office/drawing/2014/main" id="{E25767AD-1AB6-69B4-155D-97C61C9AD1F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85" name="Arrow: Chevron 1084">
              <a:extLst>
                <a:ext uri="{FF2B5EF4-FFF2-40B4-BE49-F238E27FC236}">
                  <a16:creationId xmlns:a16="http://schemas.microsoft.com/office/drawing/2014/main" id="{5A9B3BF1-84D4-51BA-1469-32C4AB985CF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87" name="Picture 1086">
              <a:extLst>
                <a:ext uri="{FF2B5EF4-FFF2-40B4-BE49-F238E27FC236}">
                  <a16:creationId xmlns:a16="http://schemas.microsoft.com/office/drawing/2014/main" id="{5906D9A5-586A-B4F1-DE63-87B7E440A3C9}"/>
                </a:ext>
              </a:extLst>
            </p:cNvPr>
            <p:cNvPicPr>
              <a:picLocks noChangeAspect="1"/>
            </p:cNvPicPr>
            <p:nvPr/>
          </p:nvPicPr>
          <p:blipFill>
            <a:blip r:embed="rId10"/>
            <a:stretch>
              <a:fillRect/>
            </a:stretch>
          </p:blipFill>
          <p:spPr>
            <a:xfrm>
              <a:off x="4049964" y="2295499"/>
              <a:ext cx="126465" cy="147940"/>
            </a:xfrm>
            <a:prstGeom prst="rect">
              <a:avLst/>
            </a:prstGeom>
          </p:spPr>
        </p:pic>
        <p:pic>
          <p:nvPicPr>
            <p:cNvPr id="1088" name="Picture 8" descr="Het logo van de Hanze | Hanze">
              <a:extLst>
                <a:ext uri="{FF2B5EF4-FFF2-40B4-BE49-F238E27FC236}">
                  <a16:creationId xmlns:a16="http://schemas.microsoft.com/office/drawing/2014/main" id="{B30404F4-1D04-33C0-1EE3-5D3F451377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90" name="Graphic 1089" descr="User with solid fill">
              <a:extLst>
                <a:ext uri="{FF2B5EF4-FFF2-40B4-BE49-F238E27FC236}">
                  <a16:creationId xmlns:a16="http://schemas.microsoft.com/office/drawing/2014/main" id="{E53F5B58-C169-4513-768A-22401BFE9D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36676" y="2291691"/>
              <a:ext cx="158239" cy="158239"/>
            </a:xfrm>
            <a:prstGeom prst="rect">
              <a:avLst/>
            </a:prstGeom>
          </p:spPr>
        </p:pic>
      </p:grpSp>
      <p:grpSp>
        <p:nvGrpSpPr>
          <p:cNvPr id="1100" name="Group 1099">
            <a:extLst>
              <a:ext uri="{FF2B5EF4-FFF2-40B4-BE49-F238E27FC236}">
                <a16:creationId xmlns:a16="http://schemas.microsoft.com/office/drawing/2014/main" id="{6FBECC57-5B42-EB3F-8F76-29383292E84A}"/>
              </a:ext>
            </a:extLst>
          </p:cNvPr>
          <p:cNvGrpSpPr/>
          <p:nvPr/>
        </p:nvGrpSpPr>
        <p:grpSpPr>
          <a:xfrm>
            <a:off x="6958801" y="1623164"/>
            <a:ext cx="2007182" cy="187293"/>
            <a:chOff x="2667779" y="2274565"/>
            <a:chExt cx="2007182" cy="187293"/>
          </a:xfrm>
        </p:grpSpPr>
        <p:sp>
          <p:nvSpPr>
            <p:cNvPr id="1101" name="Arrow: Pentagon 1100">
              <a:extLst>
                <a:ext uri="{FF2B5EF4-FFF2-40B4-BE49-F238E27FC236}">
                  <a16:creationId xmlns:a16="http://schemas.microsoft.com/office/drawing/2014/main" id="{CBCF279A-99F8-C326-78E8-47E39FAF180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102" name="Arrow: Chevron 1101">
              <a:extLst>
                <a:ext uri="{FF2B5EF4-FFF2-40B4-BE49-F238E27FC236}">
                  <a16:creationId xmlns:a16="http://schemas.microsoft.com/office/drawing/2014/main" id="{F95657F1-9D50-9850-69C3-D083CF8DFA20}"/>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103" name="Arrow: Chevron 1102">
              <a:extLst>
                <a:ext uri="{FF2B5EF4-FFF2-40B4-BE49-F238E27FC236}">
                  <a16:creationId xmlns:a16="http://schemas.microsoft.com/office/drawing/2014/main" id="{8B30FF4F-C357-A40B-AFA0-0CEDFA1FBED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104" name="Picture 1103">
              <a:extLst>
                <a:ext uri="{FF2B5EF4-FFF2-40B4-BE49-F238E27FC236}">
                  <a16:creationId xmlns:a16="http://schemas.microsoft.com/office/drawing/2014/main" id="{68C3732A-B0BD-2348-62EA-5A6463954824}"/>
                </a:ext>
              </a:extLst>
            </p:cNvPr>
            <p:cNvPicPr>
              <a:picLocks noChangeAspect="1"/>
            </p:cNvPicPr>
            <p:nvPr/>
          </p:nvPicPr>
          <p:blipFill>
            <a:blip r:embed="rId10"/>
            <a:stretch>
              <a:fillRect/>
            </a:stretch>
          </p:blipFill>
          <p:spPr>
            <a:xfrm>
              <a:off x="4049964" y="2295499"/>
              <a:ext cx="126465" cy="147940"/>
            </a:xfrm>
            <a:prstGeom prst="rect">
              <a:avLst/>
            </a:prstGeom>
          </p:spPr>
        </p:pic>
        <p:pic>
          <p:nvPicPr>
            <p:cNvPr id="1105" name="Picture 8" descr="Het logo van de Hanze | Hanze">
              <a:extLst>
                <a:ext uri="{FF2B5EF4-FFF2-40B4-BE49-F238E27FC236}">
                  <a16:creationId xmlns:a16="http://schemas.microsoft.com/office/drawing/2014/main" id="{0C51D5E2-C28B-937A-A65B-FE4B14518B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06" name="Graphic 1105" descr="User with solid fill">
              <a:extLst>
                <a:ext uri="{FF2B5EF4-FFF2-40B4-BE49-F238E27FC236}">
                  <a16:creationId xmlns:a16="http://schemas.microsoft.com/office/drawing/2014/main" id="{112899D4-ADE8-8134-BF72-C4873835B1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36676" y="2291691"/>
              <a:ext cx="158239" cy="158239"/>
            </a:xfrm>
            <a:prstGeom prst="rect">
              <a:avLst/>
            </a:prstGeom>
          </p:spPr>
        </p:pic>
      </p:grpSp>
      <p:grpSp>
        <p:nvGrpSpPr>
          <p:cNvPr id="1107" name="Group 1106">
            <a:extLst>
              <a:ext uri="{FF2B5EF4-FFF2-40B4-BE49-F238E27FC236}">
                <a16:creationId xmlns:a16="http://schemas.microsoft.com/office/drawing/2014/main" id="{A9548D4D-B71A-9ECB-07FA-2F3C4B1EF15E}"/>
              </a:ext>
            </a:extLst>
          </p:cNvPr>
          <p:cNvGrpSpPr/>
          <p:nvPr/>
        </p:nvGrpSpPr>
        <p:grpSpPr>
          <a:xfrm>
            <a:off x="2661452" y="4835873"/>
            <a:ext cx="2007182" cy="187293"/>
            <a:chOff x="2667779" y="2274565"/>
            <a:chExt cx="2007182" cy="187293"/>
          </a:xfrm>
        </p:grpSpPr>
        <p:sp>
          <p:nvSpPr>
            <p:cNvPr id="1108" name="Arrow: Pentagon 1107">
              <a:extLst>
                <a:ext uri="{FF2B5EF4-FFF2-40B4-BE49-F238E27FC236}">
                  <a16:creationId xmlns:a16="http://schemas.microsoft.com/office/drawing/2014/main" id="{E9F2BAEF-D455-D1EB-84BD-7A2E3F49ACD3}"/>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1109" name="Arrow: Chevron 1108">
              <a:extLst>
                <a:ext uri="{FF2B5EF4-FFF2-40B4-BE49-F238E27FC236}">
                  <a16:creationId xmlns:a16="http://schemas.microsoft.com/office/drawing/2014/main" id="{1580A524-329F-C991-EDCD-2430856EE69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1110" name="Arrow: Chevron 1109">
              <a:extLst>
                <a:ext uri="{FF2B5EF4-FFF2-40B4-BE49-F238E27FC236}">
                  <a16:creationId xmlns:a16="http://schemas.microsoft.com/office/drawing/2014/main" id="{770C5E94-0876-F203-BEDF-C43E329EE40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pic>
          <p:nvPicPr>
            <p:cNvPr id="1111" name="Picture 1110">
              <a:extLst>
                <a:ext uri="{FF2B5EF4-FFF2-40B4-BE49-F238E27FC236}">
                  <a16:creationId xmlns:a16="http://schemas.microsoft.com/office/drawing/2014/main" id="{85F7CB53-0318-154A-0614-92D3AABB0EBB}"/>
                </a:ext>
              </a:extLst>
            </p:cNvPr>
            <p:cNvPicPr>
              <a:picLocks noChangeAspect="1"/>
            </p:cNvPicPr>
            <p:nvPr/>
          </p:nvPicPr>
          <p:blipFill>
            <a:blip r:embed="rId10"/>
            <a:stretch>
              <a:fillRect/>
            </a:stretch>
          </p:blipFill>
          <p:spPr>
            <a:xfrm>
              <a:off x="4049964" y="2295499"/>
              <a:ext cx="126465" cy="147940"/>
            </a:xfrm>
            <a:prstGeom prst="rect">
              <a:avLst/>
            </a:prstGeom>
          </p:spPr>
        </p:pic>
        <p:pic>
          <p:nvPicPr>
            <p:cNvPr id="1112" name="Picture 8" descr="Het logo van de Hanze | Hanze">
              <a:extLst>
                <a:ext uri="{FF2B5EF4-FFF2-40B4-BE49-F238E27FC236}">
                  <a16:creationId xmlns:a16="http://schemas.microsoft.com/office/drawing/2014/main" id="{31A59DBD-EBF1-6857-0618-EFF93D939C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13" name="Graphic 1112" descr="User with solid fill">
              <a:extLst>
                <a:ext uri="{FF2B5EF4-FFF2-40B4-BE49-F238E27FC236}">
                  <a16:creationId xmlns:a16="http://schemas.microsoft.com/office/drawing/2014/main" id="{895645C7-F5B9-52BA-9CFB-C6CCDC49DB8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36676" y="2291691"/>
              <a:ext cx="158239" cy="158239"/>
            </a:xfrm>
            <a:prstGeom prst="rect">
              <a:avLst/>
            </a:prstGeom>
          </p:spPr>
        </p:pic>
      </p:grpSp>
      <p:grpSp>
        <p:nvGrpSpPr>
          <p:cNvPr id="1114" name="Group 1113">
            <a:extLst>
              <a:ext uri="{FF2B5EF4-FFF2-40B4-BE49-F238E27FC236}">
                <a16:creationId xmlns:a16="http://schemas.microsoft.com/office/drawing/2014/main" id="{2E3178C4-7B32-7D00-316F-266D0AF2489F}"/>
              </a:ext>
            </a:extLst>
          </p:cNvPr>
          <p:cNvGrpSpPr/>
          <p:nvPr/>
        </p:nvGrpSpPr>
        <p:grpSpPr>
          <a:xfrm>
            <a:off x="6948119" y="4899891"/>
            <a:ext cx="2007182" cy="187293"/>
            <a:chOff x="2667779" y="2274565"/>
            <a:chExt cx="2007182" cy="187293"/>
          </a:xfrm>
        </p:grpSpPr>
        <p:sp>
          <p:nvSpPr>
            <p:cNvPr id="1115" name="Arrow: Pentagon 1114">
              <a:extLst>
                <a:ext uri="{FF2B5EF4-FFF2-40B4-BE49-F238E27FC236}">
                  <a16:creationId xmlns:a16="http://schemas.microsoft.com/office/drawing/2014/main" id="{D109E83D-CE72-CCBD-4500-6E27F153895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116" name="Arrow: Chevron 1115">
              <a:extLst>
                <a:ext uri="{FF2B5EF4-FFF2-40B4-BE49-F238E27FC236}">
                  <a16:creationId xmlns:a16="http://schemas.microsoft.com/office/drawing/2014/main" id="{854E2904-5833-24FB-4870-6DEB43967370}"/>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117" name="Arrow: Chevron 1116">
              <a:extLst>
                <a:ext uri="{FF2B5EF4-FFF2-40B4-BE49-F238E27FC236}">
                  <a16:creationId xmlns:a16="http://schemas.microsoft.com/office/drawing/2014/main" id="{A7C73AF0-1E45-3A1E-FC8A-67BFB72EDED1}"/>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1118" name="Picture 1117">
              <a:extLst>
                <a:ext uri="{FF2B5EF4-FFF2-40B4-BE49-F238E27FC236}">
                  <a16:creationId xmlns:a16="http://schemas.microsoft.com/office/drawing/2014/main" id="{AB8B500A-8F37-99BE-881A-A0B8E401329B}"/>
                </a:ext>
              </a:extLst>
            </p:cNvPr>
            <p:cNvPicPr>
              <a:picLocks noChangeAspect="1"/>
            </p:cNvPicPr>
            <p:nvPr/>
          </p:nvPicPr>
          <p:blipFill>
            <a:blip r:embed="rId10"/>
            <a:stretch>
              <a:fillRect/>
            </a:stretch>
          </p:blipFill>
          <p:spPr>
            <a:xfrm>
              <a:off x="4049964" y="2295499"/>
              <a:ext cx="126465" cy="147940"/>
            </a:xfrm>
            <a:prstGeom prst="rect">
              <a:avLst/>
            </a:prstGeom>
          </p:spPr>
        </p:pic>
        <p:pic>
          <p:nvPicPr>
            <p:cNvPr id="1119" name="Picture 8" descr="Het logo van de Hanze | Hanze">
              <a:extLst>
                <a:ext uri="{FF2B5EF4-FFF2-40B4-BE49-F238E27FC236}">
                  <a16:creationId xmlns:a16="http://schemas.microsoft.com/office/drawing/2014/main" id="{939A4FA3-5D68-416D-F4FD-604DE7B523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20" name="Graphic 1119" descr="User with solid fill">
              <a:extLst>
                <a:ext uri="{FF2B5EF4-FFF2-40B4-BE49-F238E27FC236}">
                  <a16:creationId xmlns:a16="http://schemas.microsoft.com/office/drawing/2014/main" id="{579F1521-4B68-E273-720A-959AE5F65E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36676" y="2291691"/>
              <a:ext cx="158239" cy="158239"/>
            </a:xfrm>
            <a:prstGeom prst="rect">
              <a:avLst/>
            </a:prstGeom>
          </p:spPr>
        </p:pic>
      </p:grpSp>
      <p:pic>
        <p:nvPicPr>
          <p:cNvPr id="11" name="Graphic 10" descr="Checkbox Checked with solid fill">
            <a:extLst>
              <a:ext uri="{FF2B5EF4-FFF2-40B4-BE49-F238E27FC236}">
                <a16:creationId xmlns:a16="http://schemas.microsoft.com/office/drawing/2014/main" id="{5DE27404-D971-EAB7-0ACE-2708EDA4F8F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567880" y="2984769"/>
            <a:ext cx="481385" cy="481385"/>
          </a:xfrm>
          <a:prstGeom prst="rect">
            <a:avLst/>
          </a:prstGeom>
        </p:spPr>
      </p:pic>
      <p:pic>
        <p:nvPicPr>
          <p:cNvPr id="22" name="Picture 21">
            <a:extLst>
              <a:ext uri="{FF2B5EF4-FFF2-40B4-BE49-F238E27FC236}">
                <a16:creationId xmlns:a16="http://schemas.microsoft.com/office/drawing/2014/main" id="{2B15D76C-2939-EC5A-9F67-D676922612C8}"/>
              </a:ext>
            </a:extLst>
          </p:cNvPr>
          <p:cNvPicPr>
            <a:picLocks noChangeAspect="1"/>
          </p:cNvPicPr>
          <p:nvPr/>
        </p:nvPicPr>
        <p:blipFill>
          <a:blip r:embed="rId13"/>
          <a:stretch>
            <a:fillRect/>
          </a:stretch>
        </p:blipFill>
        <p:spPr>
          <a:xfrm>
            <a:off x="619496" y="4492115"/>
            <a:ext cx="1991908" cy="952979"/>
          </a:xfrm>
          <a:prstGeom prst="rect">
            <a:avLst/>
          </a:prstGeom>
        </p:spPr>
      </p:pic>
      <p:pic>
        <p:nvPicPr>
          <p:cNvPr id="23" name="Graphic 22" descr="Checkbox Checked with solid fill">
            <a:extLst>
              <a:ext uri="{FF2B5EF4-FFF2-40B4-BE49-F238E27FC236}">
                <a16:creationId xmlns:a16="http://schemas.microsoft.com/office/drawing/2014/main" id="{880309D0-8B58-7225-5D0B-4AFB768F205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285494" y="6260185"/>
            <a:ext cx="481385" cy="481385"/>
          </a:xfrm>
          <a:prstGeom prst="rect">
            <a:avLst/>
          </a:prstGeom>
        </p:spPr>
      </p:pic>
      <p:pic>
        <p:nvPicPr>
          <p:cNvPr id="24" name="Graphic 23" descr="Checkbox Checked with solid fill">
            <a:extLst>
              <a:ext uri="{FF2B5EF4-FFF2-40B4-BE49-F238E27FC236}">
                <a16:creationId xmlns:a16="http://schemas.microsoft.com/office/drawing/2014/main" id="{4ED41022-72EF-F8A8-FB88-A931E5174E1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278045" y="2978989"/>
            <a:ext cx="481385" cy="481385"/>
          </a:xfrm>
          <a:prstGeom prst="rect">
            <a:avLst/>
          </a:prstGeom>
        </p:spPr>
      </p:pic>
      <p:pic>
        <p:nvPicPr>
          <p:cNvPr id="25" name="Graphic 24" descr="Checkbox Checked with solid fill">
            <a:extLst>
              <a:ext uri="{FF2B5EF4-FFF2-40B4-BE49-F238E27FC236}">
                <a16:creationId xmlns:a16="http://schemas.microsoft.com/office/drawing/2014/main" id="{56E177B8-56BD-95C0-2387-D274A1D5374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581358" y="6244803"/>
            <a:ext cx="481385" cy="481385"/>
          </a:xfrm>
          <a:prstGeom prst="rect">
            <a:avLst/>
          </a:prstGeom>
        </p:spPr>
      </p:pic>
      <p:pic>
        <p:nvPicPr>
          <p:cNvPr id="28" name="Picture 27">
            <a:extLst>
              <a:ext uri="{FF2B5EF4-FFF2-40B4-BE49-F238E27FC236}">
                <a16:creationId xmlns:a16="http://schemas.microsoft.com/office/drawing/2014/main" id="{CFD6F8D5-4AED-B61B-BA23-12EA0B0B53F9}"/>
              </a:ext>
            </a:extLst>
          </p:cNvPr>
          <p:cNvPicPr>
            <a:picLocks noChangeAspect="1"/>
          </p:cNvPicPr>
          <p:nvPr/>
        </p:nvPicPr>
        <p:blipFill>
          <a:blip r:embed="rId14"/>
          <a:stretch>
            <a:fillRect/>
          </a:stretch>
        </p:blipFill>
        <p:spPr>
          <a:xfrm>
            <a:off x="6293817" y="5466980"/>
            <a:ext cx="619812" cy="622033"/>
          </a:xfrm>
          <a:prstGeom prst="rect">
            <a:avLst/>
          </a:prstGeom>
        </p:spPr>
      </p:pic>
      <p:pic>
        <p:nvPicPr>
          <p:cNvPr id="30" name="Picture 29">
            <a:extLst>
              <a:ext uri="{FF2B5EF4-FFF2-40B4-BE49-F238E27FC236}">
                <a16:creationId xmlns:a16="http://schemas.microsoft.com/office/drawing/2014/main" id="{659CCC20-8BDD-D1F4-C82D-853D815F7E0E}"/>
              </a:ext>
            </a:extLst>
          </p:cNvPr>
          <p:cNvPicPr>
            <a:picLocks noChangeAspect="1"/>
          </p:cNvPicPr>
          <p:nvPr/>
        </p:nvPicPr>
        <p:blipFill>
          <a:blip r:embed="rId15"/>
          <a:stretch>
            <a:fillRect/>
          </a:stretch>
        </p:blipFill>
        <p:spPr>
          <a:xfrm>
            <a:off x="6295209" y="2202564"/>
            <a:ext cx="621014" cy="616594"/>
          </a:xfrm>
          <a:prstGeom prst="rect">
            <a:avLst/>
          </a:prstGeom>
        </p:spPr>
      </p:pic>
      <p:pic>
        <p:nvPicPr>
          <p:cNvPr id="12" name="Picture 11">
            <a:extLst>
              <a:ext uri="{FF2B5EF4-FFF2-40B4-BE49-F238E27FC236}">
                <a16:creationId xmlns:a16="http://schemas.microsoft.com/office/drawing/2014/main" id="{AB04AE7D-870B-B446-5B5D-A0C45DB9089E}"/>
              </a:ext>
            </a:extLst>
          </p:cNvPr>
          <p:cNvPicPr>
            <a:picLocks noChangeAspect="1"/>
          </p:cNvPicPr>
          <p:nvPr/>
        </p:nvPicPr>
        <p:blipFill>
          <a:blip r:embed="rId16"/>
          <a:stretch>
            <a:fillRect/>
          </a:stretch>
        </p:blipFill>
        <p:spPr>
          <a:xfrm>
            <a:off x="2031389" y="2214051"/>
            <a:ext cx="599777" cy="603789"/>
          </a:xfrm>
          <a:prstGeom prst="rect">
            <a:avLst/>
          </a:prstGeom>
        </p:spPr>
      </p:pic>
    </p:spTree>
    <p:extLst>
      <p:ext uri="{BB962C8B-B14F-4D97-AF65-F5344CB8AC3E}">
        <p14:creationId xmlns:p14="http://schemas.microsoft.com/office/powerpoint/2010/main" val="591260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769441"/>
          </a:xfrm>
          <a:prstGeom prst="rect">
            <a:avLst/>
          </a:prstGeom>
          <a:noFill/>
        </p:spPr>
        <p:txBody>
          <a:bodyPr wrap="square" rtlCol="0">
            <a:spAutoFit/>
          </a:bodyPr>
          <a:lstStyle/>
          <a:p>
            <a:pPr algn="ctr"/>
            <a:r>
              <a:rPr lang="nl-NL" sz="1400" b="1" dirty="0"/>
              <a:t>Offshore game</a:t>
            </a:r>
          </a:p>
          <a:p>
            <a:pPr algn="ctr"/>
            <a:r>
              <a:rPr lang="nl-NL" sz="1000" dirty="0"/>
              <a:t>Samen spelen met als doel duurzaam energy aan land zien te krijgen</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1015663"/>
          </a:xfrm>
          <a:prstGeom prst="rect">
            <a:avLst/>
          </a:prstGeom>
          <a:noFill/>
        </p:spPr>
        <p:txBody>
          <a:bodyPr wrap="square" rtlCol="0">
            <a:spAutoFit/>
          </a:bodyPr>
          <a:lstStyle/>
          <a:p>
            <a:pPr algn="ctr"/>
            <a:r>
              <a:rPr lang="nl-NL" sz="1000" dirty="0"/>
              <a:t>De offshore game geeft spelenderwijs inzicht in de uitdaging binnen de energie transitie en de verschillende stakeholders die daar een rol in spelen</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95286"/>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2A4666D7-D896-0BD7-2A4B-14CB02E424C9}"/>
              </a:ext>
            </a:extLst>
          </p:cNvPr>
          <p:cNvSpPr txBox="1"/>
          <p:nvPr/>
        </p:nvSpPr>
        <p:spPr>
          <a:xfrm>
            <a:off x="4941267" y="384410"/>
            <a:ext cx="1975579" cy="738664"/>
          </a:xfrm>
          <a:prstGeom prst="rect">
            <a:avLst/>
          </a:prstGeom>
          <a:noFill/>
        </p:spPr>
        <p:txBody>
          <a:bodyPr wrap="square" rtlCol="0">
            <a:spAutoFit/>
          </a:bodyPr>
          <a:lstStyle/>
          <a:p>
            <a:pPr algn="ctr"/>
            <a:r>
              <a:rPr lang="nl-NL" sz="1200" b="1" dirty="0"/>
              <a:t>We-Energy Biomassa Game</a:t>
            </a:r>
          </a:p>
          <a:p>
            <a:pPr algn="ctr"/>
            <a:r>
              <a:rPr lang="nl-NL" sz="1000" dirty="0"/>
              <a:t>Samen spelen met als doel een duurzaam elektrische wijk of dorp doormiddel van biovergisting</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F1565ABC-2213-5C3D-56B3-BA866ED4F87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TextBox 85">
            <a:extLst>
              <a:ext uri="{FF2B5EF4-FFF2-40B4-BE49-F238E27FC236}">
                <a16:creationId xmlns:a16="http://schemas.microsoft.com/office/drawing/2014/main" id="{8E5B2ED3-8344-C8D0-015A-01C46BE2570D}"/>
              </a:ext>
            </a:extLst>
          </p:cNvPr>
          <p:cNvSpPr txBox="1"/>
          <p:nvPr/>
        </p:nvSpPr>
        <p:spPr>
          <a:xfrm>
            <a:off x="6984695" y="390731"/>
            <a:ext cx="1975579" cy="1015663"/>
          </a:xfrm>
          <a:prstGeom prst="rect">
            <a:avLst/>
          </a:prstGeom>
          <a:noFill/>
        </p:spPr>
        <p:txBody>
          <a:bodyPr wrap="square" rtlCol="0">
            <a:spAutoFit/>
          </a:bodyPr>
          <a:lstStyle/>
          <a:p>
            <a:pPr algn="ctr"/>
            <a:r>
              <a:rPr lang="nl-NL" sz="1000" dirty="0"/>
              <a:t>De We-Energy biomassa game geeft spelenderwijs inzicht in de uitdaging binnen de energie transitie en de verschillende stakeholders die daar een rol in spelen</a:t>
            </a:r>
          </a:p>
        </p:txBody>
      </p:sp>
      <p:sp>
        <p:nvSpPr>
          <p:cNvPr id="87" name="TextBox 86">
            <a:extLst>
              <a:ext uri="{FF2B5EF4-FFF2-40B4-BE49-F238E27FC236}">
                <a16:creationId xmlns:a16="http://schemas.microsoft.com/office/drawing/2014/main" id="{D9F74443-1D8F-DCE7-E2CA-D83960DA0F8F}"/>
              </a:ext>
            </a:extLst>
          </p:cNvPr>
          <p:cNvSpPr txBox="1"/>
          <p:nvPr/>
        </p:nvSpPr>
        <p:spPr>
          <a:xfrm>
            <a:off x="6968015" y="1795285"/>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88" name="Rectangle 87">
            <a:extLst>
              <a:ext uri="{FF2B5EF4-FFF2-40B4-BE49-F238E27FC236}">
                <a16:creationId xmlns:a16="http://schemas.microsoft.com/office/drawing/2014/main" id="{4B12B7E3-56C5-D46D-1E3F-1A0E709E872B}"/>
              </a:ext>
            </a:extLst>
          </p:cNvPr>
          <p:cNvSpPr/>
          <p:nvPr/>
        </p:nvSpPr>
        <p:spPr>
          <a:xfrm>
            <a:off x="4916172"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6DB9B5-BD3B-0CAF-2A38-A67E9F063B0C}"/>
              </a:ext>
            </a:extLst>
          </p:cNvPr>
          <p:cNvSpPr/>
          <p:nvPr/>
        </p:nvSpPr>
        <p:spPr>
          <a:xfrm>
            <a:off x="5587852"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8" name="TextBox 117">
            <a:extLst>
              <a:ext uri="{FF2B5EF4-FFF2-40B4-BE49-F238E27FC236}">
                <a16:creationId xmlns:a16="http://schemas.microsoft.com/office/drawing/2014/main" id="{91077D3F-3809-B06E-3ED6-3685DEA31C4F}"/>
              </a:ext>
            </a:extLst>
          </p:cNvPr>
          <p:cNvSpPr txBox="1"/>
          <p:nvPr/>
        </p:nvSpPr>
        <p:spPr>
          <a:xfrm>
            <a:off x="4936511" y="3649201"/>
            <a:ext cx="1975579" cy="769441"/>
          </a:xfrm>
          <a:prstGeom prst="rect">
            <a:avLst/>
          </a:prstGeom>
          <a:noFill/>
        </p:spPr>
        <p:txBody>
          <a:bodyPr wrap="square" rtlCol="0">
            <a:spAutoFit/>
          </a:bodyPr>
          <a:lstStyle/>
          <a:p>
            <a:pPr algn="ctr"/>
            <a:r>
              <a:rPr lang="nl-NL" sz="1400" b="1" dirty="0"/>
              <a:t>We-Energy regiosessie</a:t>
            </a:r>
          </a:p>
          <a:p>
            <a:pPr algn="ctr"/>
            <a:r>
              <a:rPr lang="nl-NL" sz="1000" dirty="0"/>
              <a:t>Samen spelen met als doel een duurzaam regio kijkend naar elektriciteit </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0" name="TextBox 119">
            <a:extLst>
              <a:ext uri="{FF2B5EF4-FFF2-40B4-BE49-F238E27FC236}">
                <a16:creationId xmlns:a16="http://schemas.microsoft.com/office/drawing/2014/main" id="{8F1F6030-EB90-19AD-854C-8C375E29FEF9}"/>
              </a:ext>
            </a:extLst>
          </p:cNvPr>
          <p:cNvSpPr txBox="1"/>
          <p:nvPr/>
        </p:nvSpPr>
        <p:spPr>
          <a:xfrm>
            <a:off x="6941404"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2" name="TextBox 121">
            <a:extLst>
              <a:ext uri="{FF2B5EF4-FFF2-40B4-BE49-F238E27FC236}">
                <a16:creationId xmlns:a16="http://schemas.microsoft.com/office/drawing/2014/main" id="{056F20BC-25C6-41FD-263A-6B11992C48F2}"/>
              </a:ext>
            </a:extLst>
          </p:cNvPr>
          <p:cNvSpPr txBox="1"/>
          <p:nvPr/>
        </p:nvSpPr>
        <p:spPr>
          <a:xfrm>
            <a:off x="6979939" y="3655522"/>
            <a:ext cx="1975579" cy="1015663"/>
          </a:xfrm>
          <a:prstGeom prst="rect">
            <a:avLst/>
          </a:prstGeom>
          <a:noFill/>
        </p:spPr>
        <p:txBody>
          <a:bodyPr wrap="square" rtlCol="0">
            <a:spAutoFit/>
          </a:bodyPr>
          <a:lstStyle/>
          <a:p>
            <a:pPr algn="ctr"/>
            <a:r>
              <a:rPr lang="nl-NL" sz="1000" dirty="0"/>
              <a:t>De We-Energy regiosessie geeft spelenderwijs inzicht in de uitdaging binnen de energie transitie, specifiek kijkend naar een RES regio, bestaande uit meerdere gemeenten</a:t>
            </a:r>
          </a:p>
        </p:txBody>
      </p:sp>
      <p:sp>
        <p:nvSpPr>
          <p:cNvPr id="123" name="TextBox 122">
            <a:extLst>
              <a:ext uri="{FF2B5EF4-FFF2-40B4-BE49-F238E27FC236}">
                <a16:creationId xmlns:a16="http://schemas.microsoft.com/office/drawing/2014/main" id="{EFFD68B7-0E97-45AC-606D-8054C8C72F75}"/>
              </a:ext>
            </a:extLst>
          </p:cNvPr>
          <p:cNvSpPr txBox="1"/>
          <p:nvPr/>
        </p:nvSpPr>
        <p:spPr>
          <a:xfrm>
            <a:off x="6963259" y="5060076"/>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13241"/>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5583096" y="6111489"/>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4"/>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We energy game: spelen met de toekomst - Down To Earth Magazine">
            <a:extLst>
              <a:ext uri="{FF2B5EF4-FFF2-40B4-BE49-F238E27FC236}">
                <a16:creationId xmlns:a16="http://schemas.microsoft.com/office/drawing/2014/main" id="{3696A3C2-4B95-9F35-72F1-1089A775CE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220" y="1127015"/>
            <a:ext cx="2016000" cy="10540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5A90F5F-AF8F-8AC1-AD29-A17C1EC02E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225"/>
          <a:stretch/>
        </p:blipFill>
        <p:spPr bwMode="auto">
          <a:xfrm>
            <a:off x="4927745" y="4389160"/>
            <a:ext cx="1972117" cy="10616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6524C0A4-C653-1DE0-D7FC-ACC7948C6116}"/>
              </a:ext>
            </a:extLst>
          </p:cNvPr>
          <p:cNvPicPr>
            <a:picLocks noChangeAspect="1"/>
          </p:cNvPicPr>
          <p:nvPr/>
        </p:nvPicPr>
        <p:blipFill>
          <a:blip r:embed="rId8"/>
          <a:stretch>
            <a:fillRect/>
          </a:stretch>
        </p:blipFill>
        <p:spPr>
          <a:xfrm>
            <a:off x="6305334" y="5465186"/>
            <a:ext cx="616764" cy="604622"/>
          </a:xfrm>
          <a:prstGeom prst="rect">
            <a:avLst/>
          </a:prstGeom>
        </p:spPr>
      </p:pic>
      <p:pic>
        <p:nvPicPr>
          <p:cNvPr id="63" name="Picture 62">
            <a:extLst>
              <a:ext uri="{FF2B5EF4-FFF2-40B4-BE49-F238E27FC236}">
                <a16:creationId xmlns:a16="http://schemas.microsoft.com/office/drawing/2014/main" id="{B6402CC4-FADE-7599-ECAB-DE41C2AE7232}"/>
              </a:ext>
            </a:extLst>
          </p:cNvPr>
          <p:cNvPicPr>
            <a:picLocks noChangeAspect="1"/>
          </p:cNvPicPr>
          <p:nvPr/>
        </p:nvPicPr>
        <p:blipFill>
          <a:blip r:embed="rId9"/>
          <a:stretch>
            <a:fillRect/>
          </a:stretch>
        </p:blipFill>
        <p:spPr>
          <a:xfrm>
            <a:off x="1983418" y="2210172"/>
            <a:ext cx="620845" cy="620845"/>
          </a:xfrm>
          <a:prstGeom prst="rect">
            <a:avLst/>
          </a:prstGeom>
        </p:spPr>
      </p:pic>
      <p:pic>
        <p:nvPicPr>
          <p:cNvPr id="3074" name="Picture 2" descr="doos-offshore-game">
            <a:extLst>
              <a:ext uri="{FF2B5EF4-FFF2-40B4-BE49-F238E27FC236}">
                <a16:creationId xmlns:a16="http://schemas.microsoft.com/office/drawing/2014/main" id="{311DBACA-EFE4-C2E9-AA32-A769BA14D6B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073"/>
          <a:stretch/>
        </p:blipFill>
        <p:spPr bwMode="auto">
          <a:xfrm>
            <a:off x="729003" y="1115484"/>
            <a:ext cx="1791292" cy="10739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7867DC2-8252-5AB4-FC5B-2578861BE103}"/>
              </a:ext>
            </a:extLst>
          </p:cNvPr>
          <p:cNvGrpSpPr/>
          <p:nvPr/>
        </p:nvGrpSpPr>
        <p:grpSpPr>
          <a:xfrm>
            <a:off x="2668290" y="1565423"/>
            <a:ext cx="2007182" cy="187293"/>
            <a:chOff x="2667779" y="2274565"/>
            <a:chExt cx="2007182" cy="187293"/>
          </a:xfrm>
        </p:grpSpPr>
        <p:sp>
          <p:nvSpPr>
            <p:cNvPr id="11" name="Arrow: Pentagon 10">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2" name="Arrow: Chevron 11">
              <a:extLst>
                <a:ext uri="{FF2B5EF4-FFF2-40B4-BE49-F238E27FC236}">
                  <a16:creationId xmlns:a16="http://schemas.microsoft.com/office/drawing/2014/main" id="{BADF136C-3AFE-CE18-7722-9CE8954C903F}"/>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9" name="Arrow: Chevron 18">
              <a:extLst>
                <a:ext uri="{FF2B5EF4-FFF2-40B4-BE49-F238E27FC236}">
                  <a16:creationId xmlns:a16="http://schemas.microsoft.com/office/drawing/2014/main" id="{2EE20215-A958-69F7-B0DB-C2269F7D865D}"/>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20" name="Picture 19">
              <a:extLst>
                <a:ext uri="{FF2B5EF4-FFF2-40B4-BE49-F238E27FC236}">
                  <a16:creationId xmlns:a16="http://schemas.microsoft.com/office/drawing/2014/main" id="{843D077F-21C9-D116-02EB-7ED179645C3F}"/>
                </a:ext>
              </a:extLst>
            </p:cNvPr>
            <p:cNvPicPr>
              <a:picLocks noChangeAspect="1"/>
            </p:cNvPicPr>
            <p:nvPr/>
          </p:nvPicPr>
          <p:blipFill>
            <a:blip r:embed="rId11"/>
            <a:stretch>
              <a:fillRect/>
            </a:stretch>
          </p:blipFill>
          <p:spPr>
            <a:xfrm>
              <a:off x="4049964" y="2295499"/>
              <a:ext cx="126465" cy="147940"/>
            </a:xfrm>
            <a:prstGeom prst="rect">
              <a:avLst/>
            </a:prstGeom>
          </p:spPr>
        </p:pic>
        <p:pic>
          <p:nvPicPr>
            <p:cNvPr id="21"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36676" y="2291691"/>
              <a:ext cx="158239" cy="158239"/>
            </a:xfrm>
            <a:prstGeom prst="rect">
              <a:avLst/>
            </a:prstGeom>
          </p:spPr>
        </p:pic>
      </p:grpSp>
      <p:grpSp>
        <p:nvGrpSpPr>
          <p:cNvPr id="30" name="Group 29">
            <a:extLst>
              <a:ext uri="{FF2B5EF4-FFF2-40B4-BE49-F238E27FC236}">
                <a16:creationId xmlns:a16="http://schemas.microsoft.com/office/drawing/2014/main" id="{850F7837-4EF7-3B9D-8990-92B866D4B80C}"/>
              </a:ext>
            </a:extLst>
          </p:cNvPr>
          <p:cNvGrpSpPr/>
          <p:nvPr/>
        </p:nvGrpSpPr>
        <p:grpSpPr>
          <a:xfrm>
            <a:off x="6954938" y="4836691"/>
            <a:ext cx="2007182" cy="187293"/>
            <a:chOff x="2667779" y="2274565"/>
            <a:chExt cx="2007182" cy="187293"/>
          </a:xfrm>
        </p:grpSpPr>
        <p:sp>
          <p:nvSpPr>
            <p:cNvPr id="31" name="Arrow: Pentagon 30">
              <a:extLst>
                <a:ext uri="{FF2B5EF4-FFF2-40B4-BE49-F238E27FC236}">
                  <a16:creationId xmlns:a16="http://schemas.microsoft.com/office/drawing/2014/main" id="{F87B6344-7115-1353-D8DB-732747B256AC}"/>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32" name="Arrow: Chevron 31">
              <a:extLst>
                <a:ext uri="{FF2B5EF4-FFF2-40B4-BE49-F238E27FC236}">
                  <a16:creationId xmlns:a16="http://schemas.microsoft.com/office/drawing/2014/main" id="{79EFC0A7-F830-8195-A19C-BFABDEB26A99}"/>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sp>
          <p:nvSpPr>
            <p:cNvPr id="34" name="Arrow: Chevron 33">
              <a:extLst>
                <a:ext uri="{FF2B5EF4-FFF2-40B4-BE49-F238E27FC236}">
                  <a16:creationId xmlns:a16="http://schemas.microsoft.com/office/drawing/2014/main" id="{B984D86D-B3AA-3CBF-3A36-DEA736B56AF9}"/>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35" name="Picture 34">
              <a:extLst>
                <a:ext uri="{FF2B5EF4-FFF2-40B4-BE49-F238E27FC236}">
                  <a16:creationId xmlns:a16="http://schemas.microsoft.com/office/drawing/2014/main" id="{2074EB36-F06E-6CFD-F8AE-7D71F8D12287}"/>
                </a:ext>
              </a:extLst>
            </p:cNvPr>
            <p:cNvPicPr>
              <a:picLocks noChangeAspect="1"/>
            </p:cNvPicPr>
            <p:nvPr/>
          </p:nvPicPr>
          <p:blipFill>
            <a:blip r:embed="rId11"/>
            <a:stretch>
              <a:fillRect/>
            </a:stretch>
          </p:blipFill>
          <p:spPr>
            <a:xfrm>
              <a:off x="4049964" y="2295499"/>
              <a:ext cx="126465" cy="147940"/>
            </a:xfrm>
            <a:prstGeom prst="rect">
              <a:avLst/>
            </a:prstGeom>
          </p:spPr>
        </p:pic>
        <p:pic>
          <p:nvPicPr>
            <p:cNvPr id="36" name="Picture 8" descr="Het logo van de Hanze | Hanze">
              <a:extLst>
                <a:ext uri="{FF2B5EF4-FFF2-40B4-BE49-F238E27FC236}">
                  <a16:creationId xmlns:a16="http://schemas.microsoft.com/office/drawing/2014/main" id="{CEF07F14-D11B-C0EA-F072-782B050DE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User with solid fill">
              <a:extLst>
                <a:ext uri="{FF2B5EF4-FFF2-40B4-BE49-F238E27FC236}">
                  <a16:creationId xmlns:a16="http://schemas.microsoft.com/office/drawing/2014/main" id="{7CDBAFD6-4AD1-4A6C-13E6-B274464FD3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36676" y="2291691"/>
              <a:ext cx="158239" cy="158239"/>
            </a:xfrm>
            <a:prstGeom prst="rect">
              <a:avLst/>
            </a:prstGeom>
          </p:spPr>
        </p:pic>
      </p:grpSp>
      <p:grpSp>
        <p:nvGrpSpPr>
          <p:cNvPr id="38" name="Group 37">
            <a:extLst>
              <a:ext uri="{FF2B5EF4-FFF2-40B4-BE49-F238E27FC236}">
                <a16:creationId xmlns:a16="http://schemas.microsoft.com/office/drawing/2014/main" id="{D2C51E06-6E56-F66F-1FD1-B8337FB7302D}"/>
              </a:ext>
            </a:extLst>
          </p:cNvPr>
          <p:cNvGrpSpPr/>
          <p:nvPr/>
        </p:nvGrpSpPr>
        <p:grpSpPr>
          <a:xfrm>
            <a:off x="6964104" y="1571774"/>
            <a:ext cx="2007182" cy="187293"/>
            <a:chOff x="2667779" y="2274565"/>
            <a:chExt cx="2007182" cy="187293"/>
          </a:xfrm>
        </p:grpSpPr>
        <p:sp>
          <p:nvSpPr>
            <p:cNvPr id="39" name="Arrow: Pentagon 38">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40" name="Arrow: Chevron 39">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41" name="Arrow: Chevron 40">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42" name="Picture 41">
              <a:extLst>
                <a:ext uri="{FF2B5EF4-FFF2-40B4-BE49-F238E27FC236}">
                  <a16:creationId xmlns:a16="http://schemas.microsoft.com/office/drawing/2014/main" id="{CF475B7E-4EDA-99D6-F2E4-BD840FDFDCBD}"/>
                </a:ext>
              </a:extLst>
            </p:cNvPr>
            <p:cNvPicPr>
              <a:picLocks noChangeAspect="1"/>
            </p:cNvPicPr>
            <p:nvPr/>
          </p:nvPicPr>
          <p:blipFill>
            <a:blip r:embed="rId11"/>
            <a:stretch>
              <a:fillRect/>
            </a:stretch>
          </p:blipFill>
          <p:spPr>
            <a:xfrm>
              <a:off x="4049964" y="2295499"/>
              <a:ext cx="126465" cy="147940"/>
            </a:xfrm>
            <a:prstGeom prst="rect">
              <a:avLst/>
            </a:prstGeom>
          </p:spPr>
        </p:pic>
        <p:pic>
          <p:nvPicPr>
            <p:cNvPr id="43"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36676" y="2291691"/>
              <a:ext cx="158239" cy="158239"/>
            </a:xfrm>
            <a:prstGeom prst="rect">
              <a:avLst/>
            </a:prstGeom>
          </p:spPr>
        </p:pic>
      </p:grpSp>
      <p:pic>
        <p:nvPicPr>
          <p:cNvPr id="52" name="Graphic 51" descr="Checkbox Checked with solid fill">
            <a:extLst>
              <a:ext uri="{FF2B5EF4-FFF2-40B4-BE49-F238E27FC236}">
                <a16:creationId xmlns:a16="http://schemas.microsoft.com/office/drawing/2014/main" id="{B8602407-4EFD-152C-6E5A-FDF5F164EBB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583120" y="2976531"/>
            <a:ext cx="481385" cy="481385"/>
          </a:xfrm>
          <a:prstGeom prst="rect">
            <a:avLst/>
          </a:prstGeom>
        </p:spPr>
      </p:pic>
      <p:sp>
        <p:nvSpPr>
          <p:cNvPr id="53" name="Rectangle 52">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55" name="Rectangle 54">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56" name="Rectangle 55">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58" name="Rectangle 57">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9"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61" name="TextBox 60">
            <a:extLst>
              <a:ext uri="{FF2B5EF4-FFF2-40B4-BE49-F238E27FC236}">
                <a16:creationId xmlns:a16="http://schemas.microsoft.com/office/drawing/2014/main" id="{56519467-4205-0A03-E093-C5F2978378BA}"/>
              </a:ext>
            </a:extLst>
          </p:cNvPr>
          <p:cNvSpPr txBox="1"/>
          <p:nvPr/>
        </p:nvSpPr>
        <p:spPr>
          <a:xfrm>
            <a:off x="625677" y="3649202"/>
            <a:ext cx="2010937" cy="769441"/>
          </a:xfrm>
          <a:prstGeom prst="rect">
            <a:avLst/>
          </a:prstGeom>
          <a:noFill/>
        </p:spPr>
        <p:txBody>
          <a:bodyPr wrap="square" rtlCol="0">
            <a:spAutoFit/>
          </a:bodyPr>
          <a:lstStyle/>
          <a:p>
            <a:pPr algn="ctr"/>
            <a:r>
              <a:rPr lang="nl-NL" sz="1400" b="1" dirty="0"/>
              <a:t>Barn Talk</a:t>
            </a:r>
          </a:p>
          <a:p>
            <a:pPr algn="ctr"/>
            <a:r>
              <a:rPr lang="nl-NL" sz="1000" dirty="0"/>
              <a:t>Open event met discussie over belangrijke onderwerpen in de energietransitie</a:t>
            </a:r>
          </a:p>
        </p:txBody>
      </p:sp>
      <p:sp>
        <p:nvSpPr>
          <p:cNvPr id="62" name="Rectangle 61">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4" name="TextBox 63">
            <a:extLst>
              <a:ext uri="{FF2B5EF4-FFF2-40B4-BE49-F238E27FC236}">
                <a16:creationId xmlns:a16="http://schemas.microsoft.com/office/drawing/2014/main" id="{4BC62A27-EC19-4B67-7B14-EC91AB9B44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Rectangle 64">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6" name="TextBox 65">
            <a:extLst>
              <a:ext uri="{FF2B5EF4-FFF2-40B4-BE49-F238E27FC236}">
                <a16:creationId xmlns:a16="http://schemas.microsoft.com/office/drawing/2014/main" id="{13186984-F605-D450-53E5-AF2014E82AF2}"/>
              </a:ext>
            </a:extLst>
          </p:cNvPr>
          <p:cNvSpPr txBox="1"/>
          <p:nvPr/>
        </p:nvSpPr>
        <p:spPr>
          <a:xfrm>
            <a:off x="2675315" y="3655523"/>
            <a:ext cx="1975579" cy="861774"/>
          </a:xfrm>
          <a:prstGeom prst="rect">
            <a:avLst/>
          </a:prstGeom>
          <a:noFill/>
        </p:spPr>
        <p:txBody>
          <a:bodyPr wrap="square" rtlCol="0">
            <a:spAutoFit/>
          </a:bodyPr>
          <a:lstStyle/>
          <a:p>
            <a:pPr algn="ctr"/>
            <a:r>
              <a:rPr lang="nl-NL" sz="1000" dirty="0"/>
              <a:t>Open event waar experts discussie aangaan over belangrijke onderwerpen in de energietransitie samen met de aanwezige deelnemers</a:t>
            </a:r>
          </a:p>
        </p:txBody>
      </p:sp>
      <p:sp>
        <p:nvSpPr>
          <p:cNvPr id="67" name="TextBox 66">
            <a:extLst>
              <a:ext uri="{FF2B5EF4-FFF2-40B4-BE49-F238E27FC236}">
                <a16:creationId xmlns:a16="http://schemas.microsoft.com/office/drawing/2014/main" id="{89E0B115-692F-ECDE-2E53-F3D5FB2D8806}"/>
              </a:ext>
            </a:extLst>
          </p:cNvPr>
          <p:cNvSpPr txBox="1"/>
          <p:nvPr/>
        </p:nvSpPr>
        <p:spPr>
          <a:xfrm>
            <a:off x="2667779" y="5060077"/>
            <a:ext cx="1975579" cy="400110"/>
          </a:xfrm>
          <a:prstGeom prst="rect">
            <a:avLst/>
          </a:prstGeom>
          <a:noFill/>
        </p:spPr>
        <p:txBody>
          <a:bodyPr wrap="square" rtlCol="0">
            <a:spAutoFit/>
          </a:bodyPr>
          <a:lstStyle/>
          <a:p>
            <a:pPr algn="ctr"/>
            <a:r>
              <a:rPr lang="nl-NL" sz="1000" dirty="0"/>
              <a:t>Aanwezigheid zowel fysiek als online via de livestream</a:t>
            </a:r>
          </a:p>
        </p:txBody>
      </p:sp>
      <p:pic>
        <p:nvPicPr>
          <p:cNvPr id="68" name="Picture 67">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3552246" y="6412585"/>
            <a:ext cx="739603" cy="167826"/>
          </a:xfrm>
          <a:prstGeom prst="rect">
            <a:avLst/>
          </a:prstGeom>
        </p:spPr>
      </p:pic>
      <p:pic>
        <p:nvPicPr>
          <p:cNvPr id="6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0E5CE835-9C45-8D2E-6E15-BAA7E9747198}"/>
              </a:ext>
            </a:extLst>
          </p:cNvPr>
          <p:cNvGrpSpPr/>
          <p:nvPr/>
        </p:nvGrpSpPr>
        <p:grpSpPr>
          <a:xfrm>
            <a:off x="2659458" y="4838791"/>
            <a:ext cx="2007182" cy="187293"/>
            <a:chOff x="2667779" y="2274565"/>
            <a:chExt cx="2007182" cy="187293"/>
          </a:xfrm>
        </p:grpSpPr>
        <p:sp>
          <p:nvSpPr>
            <p:cNvPr id="71" name="Arrow: Pentagon 70">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72" name="Arrow: Chevron 71">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0 hr</a:t>
              </a:r>
            </a:p>
          </p:txBody>
        </p:sp>
        <p:sp>
          <p:nvSpPr>
            <p:cNvPr id="81" name="Arrow: Chevron 80">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0 hr</a:t>
              </a:r>
            </a:p>
          </p:txBody>
        </p:sp>
        <p:pic>
          <p:nvPicPr>
            <p:cNvPr id="99" name="Picture 98">
              <a:extLst>
                <a:ext uri="{FF2B5EF4-FFF2-40B4-BE49-F238E27FC236}">
                  <a16:creationId xmlns:a16="http://schemas.microsoft.com/office/drawing/2014/main" id="{BDD6005F-8B80-1D6E-B73F-24990C261CA6}"/>
                </a:ext>
              </a:extLst>
            </p:cNvPr>
            <p:cNvPicPr>
              <a:picLocks noChangeAspect="1"/>
            </p:cNvPicPr>
            <p:nvPr/>
          </p:nvPicPr>
          <p:blipFill>
            <a:blip r:embed="rId11"/>
            <a:stretch>
              <a:fillRect/>
            </a:stretch>
          </p:blipFill>
          <p:spPr>
            <a:xfrm>
              <a:off x="4049964" y="2295499"/>
              <a:ext cx="126465" cy="147940"/>
            </a:xfrm>
            <a:prstGeom prst="rect">
              <a:avLst/>
            </a:prstGeom>
          </p:spPr>
        </p:pic>
        <p:pic>
          <p:nvPicPr>
            <p:cNvPr id="117"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24" name="Graphic 1023"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36676" y="2291691"/>
              <a:ext cx="158239" cy="158239"/>
            </a:xfrm>
            <a:prstGeom prst="rect">
              <a:avLst/>
            </a:prstGeom>
          </p:spPr>
        </p:pic>
      </p:grpSp>
      <p:pic>
        <p:nvPicPr>
          <p:cNvPr id="1025" name="Picture 1024">
            <a:extLst>
              <a:ext uri="{FF2B5EF4-FFF2-40B4-BE49-F238E27FC236}">
                <a16:creationId xmlns:a16="http://schemas.microsoft.com/office/drawing/2014/main" id="{5493008D-AF0A-B4CA-31D7-24BA455A2528}"/>
              </a:ext>
            </a:extLst>
          </p:cNvPr>
          <p:cNvPicPr>
            <a:picLocks noChangeAspect="1"/>
          </p:cNvPicPr>
          <p:nvPr/>
        </p:nvPicPr>
        <p:blipFill>
          <a:blip r:embed="rId14"/>
          <a:stretch>
            <a:fillRect/>
          </a:stretch>
        </p:blipFill>
        <p:spPr>
          <a:xfrm>
            <a:off x="2016742" y="5477522"/>
            <a:ext cx="608721" cy="599899"/>
          </a:xfrm>
          <a:prstGeom prst="rect">
            <a:avLst/>
          </a:prstGeom>
        </p:spPr>
      </p:pic>
      <p:pic>
        <p:nvPicPr>
          <p:cNvPr id="1026" name="Picture 1025">
            <a:extLst>
              <a:ext uri="{FF2B5EF4-FFF2-40B4-BE49-F238E27FC236}">
                <a16:creationId xmlns:a16="http://schemas.microsoft.com/office/drawing/2014/main" id="{8F53A68E-73CE-FE81-B633-570E9219E741}"/>
              </a:ext>
            </a:extLst>
          </p:cNvPr>
          <p:cNvPicPr>
            <a:picLocks noChangeAspect="1"/>
          </p:cNvPicPr>
          <p:nvPr/>
        </p:nvPicPr>
        <p:blipFill>
          <a:blip r:embed="rId15"/>
          <a:stretch>
            <a:fillRect/>
          </a:stretch>
        </p:blipFill>
        <p:spPr>
          <a:xfrm>
            <a:off x="651359" y="4366700"/>
            <a:ext cx="1937330" cy="1085310"/>
          </a:xfrm>
          <a:prstGeom prst="rect">
            <a:avLst/>
          </a:prstGeom>
        </p:spPr>
      </p:pic>
      <p:pic>
        <p:nvPicPr>
          <p:cNvPr id="1027" name="Graphic 1026" descr="Checkbox Checked with solid fill">
            <a:extLst>
              <a:ext uri="{FF2B5EF4-FFF2-40B4-BE49-F238E27FC236}">
                <a16:creationId xmlns:a16="http://schemas.microsoft.com/office/drawing/2014/main" id="{FEF17486-634C-D13D-6063-47E44E50726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289872" y="6255804"/>
            <a:ext cx="481385" cy="481385"/>
          </a:xfrm>
          <a:prstGeom prst="rect">
            <a:avLst/>
          </a:prstGeom>
        </p:spPr>
      </p:pic>
      <p:pic>
        <p:nvPicPr>
          <p:cNvPr id="23" name="Graphic 22" descr="Checkbox Checked with solid fill">
            <a:extLst>
              <a:ext uri="{FF2B5EF4-FFF2-40B4-BE49-F238E27FC236}">
                <a16:creationId xmlns:a16="http://schemas.microsoft.com/office/drawing/2014/main" id="{0456FF64-3EE7-99E9-8FF6-53D4C164C28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292396" y="2984151"/>
            <a:ext cx="481385" cy="481385"/>
          </a:xfrm>
          <a:prstGeom prst="rect">
            <a:avLst/>
          </a:prstGeom>
        </p:spPr>
      </p:pic>
      <p:pic>
        <p:nvPicPr>
          <p:cNvPr id="27" name="Picture 26">
            <a:extLst>
              <a:ext uri="{FF2B5EF4-FFF2-40B4-BE49-F238E27FC236}">
                <a16:creationId xmlns:a16="http://schemas.microsoft.com/office/drawing/2014/main" id="{2772D0B0-1A5A-7376-5B43-8AB2EA0AB2D1}"/>
              </a:ext>
            </a:extLst>
          </p:cNvPr>
          <p:cNvPicPr>
            <a:picLocks noChangeAspect="1"/>
          </p:cNvPicPr>
          <p:nvPr/>
        </p:nvPicPr>
        <p:blipFill>
          <a:blip r:embed="rId16"/>
          <a:stretch>
            <a:fillRect/>
          </a:stretch>
        </p:blipFill>
        <p:spPr>
          <a:xfrm>
            <a:off x="6305334" y="2192160"/>
            <a:ext cx="628326" cy="628326"/>
          </a:xfrm>
          <a:prstGeom prst="rect">
            <a:avLst/>
          </a:prstGeom>
        </p:spPr>
      </p:pic>
    </p:spTree>
    <p:extLst>
      <p:ext uri="{BB962C8B-B14F-4D97-AF65-F5344CB8AC3E}">
        <p14:creationId xmlns:p14="http://schemas.microsoft.com/office/powerpoint/2010/main" val="219962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8" name="TextBox 117">
            <a:extLst>
              <a:ext uri="{FF2B5EF4-FFF2-40B4-BE49-F238E27FC236}">
                <a16:creationId xmlns:a16="http://schemas.microsoft.com/office/drawing/2014/main" id="{91077D3F-3809-B06E-3ED6-3685DEA31C4F}"/>
              </a:ext>
            </a:extLst>
          </p:cNvPr>
          <p:cNvSpPr txBox="1"/>
          <p:nvPr/>
        </p:nvSpPr>
        <p:spPr>
          <a:xfrm>
            <a:off x="4936511" y="3649201"/>
            <a:ext cx="1975579" cy="707886"/>
          </a:xfrm>
          <a:prstGeom prst="rect">
            <a:avLst/>
          </a:prstGeom>
          <a:noFill/>
        </p:spPr>
        <p:txBody>
          <a:bodyPr wrap="square" rtlCol="0">
            <a:spAutoFit/>
          </a:bodyPr>
          <a:lstStyle/>
          <a:p>
            <a:pPr algn="ctr"/>
            <a:r>
              <a:rPr lang="nl-NL" sz="1000" b="1" dirty="0"/>
              <a:t>We-Energy Warmte Game Add-on</a:t>
            </a:r>
          </a:p>
          <a:p>
            <a:pPr algn="ctr"/>
            <a:r>
              <a:rPr lang="nl-NL" sz="1000" dirty="0"/>
              <a:t>Samen spelen met als doel een duurzaam wijk of dorp kijkend naar warmte</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0" name="TextBox 119">
            <a:extLst>
              <a:ext uri="{FF2B5EF4-FFF2-40B4-BE49-F238E27FC236}">
                <a16:creationId xmlns:a16="http://schemas.microsoft.com/office/drawing/2014/main" id="{8F1F6030-EB90-19AD-854C-8C375E29FEF9}"/>
              </a:ext>
            </a:extLst>
          </p:cNvPr>
          <p:cNvSpPr txBox="1"/>
          <p:nvPr/>
        </p:nvSpPr>
        <p:spPr>
          <a:xfrm>
            <a:off x="6941404"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7528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2" name="TextBox 121">
            <a:extLst>
              <a:ext uri="{FF2B5EF4-FFF2-40B4-BE49-F238E27FC236}">
                <a16:creationId xmlns:a16="http://schemas.microsoft.com/office/drawing/2014/main" id="{056F20BC-25C6-41FD-263A-6B11992C48F2}"/>
              </a:ext>
            </a:extLst>
          </p:cNvPr>
          <p:cNvSpPr txBox="1"/>
          <p:nvPr/>
        </p:nvSpPr>
        <p:spPr>
          <a:xfrm>
            <a:off x="6971644" y="3654390"/>
            <a:ext cx="1975579" cy="1015663"/>
          </a:xfrm>
          <a:prstGeom prst="rect">
            <a:avLst/>
          </a:prstGeom>
          <a:noFill/>
        </p:spPr>
        <p:txBody>
          <a:bodyPr wrap="square" rtlCol="0">
            <a:spAutoFit/>
          </a:bodyPr>
          <a:lstStyle/>
          <a:p>
            <a:pPr algn="ctr"/>
            <a:r>
              <a:rPr lang="nl-NL" sz="1000" dirty="0"/>
              <a:t>De We-Energy warmte game geeft spelenderwijs inzicht in de uitdaging binnen de energie transitie en de verschillende stakeholders die daar een rol in spelen, gefocust op warmte</a:t>
            </a:r>
          </a:p>
        </p:txBody>
      </p:sp>
      <p:sp>
        <p:nvSpPr>
          <p:cNvPr id="123" name="TextBox 122">
            <a:extLst>
              <a:ext uri="{FF2B5EF4-FFF2-40B4-BE49-F238E27FC236}">
                <a16:creationId xmlns:a16="http://schemas.microsoft.com/office/drawing/2014/main" id="{EFFD68B7-0E97-45AC-606D-8054C8C72F75}"/>
              </a:ext>
            </a:extLst>
          </p:cNvPr>
          <p:cNvSpPr txBox="1"/>
          <p:nvPr/>
        </p:nvSpPr>
        <p:spPr>
          <a:xfrm>
            <a:off x="6963259" y="5088656"/>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4"/>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4D39E1B8-C2F2-D3F4-236A-EA07CFCDC4D5}"/>
              </a:ext>
            </a:extLst>
          </p:cNvPr>
          <p:cNvPicPr>
            <a:picLocks noChangeAspect="1"/>
          </p:cNvPicPr>
          <p:nvPr/>
        </p:nvPicPr>
        <p:blipFill>
          <a:blip r:embed="rId6"/>
          <a:stretch>
            <a:fillRect/>
          </a:stretch>
        </p:blipFill>
        <p:spPr>
          <a:xfrm>
            <a:off x="6297435" y="5463479"/>
            <a:ext cx="624785" cy="619787"/>
          </a:xfrm>
          <a:prstGeom prst="rect">
            <a:avLst/>
          </a:prstGeom>
        </p:spPr>
      </p:pic>
      <p:grpSp>
        <p:nvGrpSpPr>
          <p:cNvPr id="31" name="Group 30">
            <a:extLst>
              <a:ext uri="{FF2B5EF4-FFF2-40B4-BE49-F238E27FC236}">
                <a16:creationId xmlns:a16="http://schemas.microsoft.com/office/drawing/2014/main" id="{9DF452A3-5662-90AA-8EED-BA0C518C6E01}"/>
              </a:ext>
            </a:extLst>
          </p:cNvPr>
          <p:cNvGrpSpPr/>
          <p:nvPr/>
        </p:nvGrpSpPr>
        <p:grpSpPr>
          <a:xfrm>
            <a:off x="6954938" y="4950998"/>
            <a:ext cx="2007182" cy="187293"/>
            <a:chOff x="2667779" y="2274565"/>
            <a:chExt cx="2007182" cy="187293"/>
          </a:xfrm>
        </p:grpSpPr>
        <p:sp>
          <p:nvSpPr>
            <p:cNvPr id="32" name="Arrow: Pentagon 31">
              <a:extLst>
                <a:ext uri="{FF2B5EF4-FFF2-40B4-BE49-F238E27FC236}">
                  <a16:creationId xmlns:a16="http://schemas.microsoft.com/office/drawing/2014/main" id="{6829A557-59F8-0275-5C0F-E5C2F3ADDAF4}"/>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34" name="Arrow: Chevron 33">
              <a:extLst>
                <a:ext uri="{FF2B5EF4-FFF2-40B4-BE49-F238E27FC236}">
                  <a16:creationId xmlns:a16="http://schemas.microsoft.com/office/drawing/2014/main" id="{65F143BA-FAC8-138B-38AE-2E218B0422E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35" name="Arrow: Chevron 34">
              <a:extLst>
                <a:ext uri="{FF2B5EF4-FFF2-40B4-BE49-F238E27FC236}">
                  <a16:creationId xmlns:a16="http://schemas.microsoft.com/office/drawing/2014/main" id="{C5D3BDD9-E800-6B14-58D3-24C34FD8EBE1}"/>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36" name="Picture 35">
              <a:extLst>
                <a:ext uri="{FF2B5EF4-FFF2-40B4-BE49-F238E27FC236}">
                  <a16:creationId xmlns:a16="http://schemas.microsoft.com/office/drawing/2014/main" id="{B1CF79E3-913D-4CAA-FE1E-028F9BB605DD}"/>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37" name="Picture 8" descr="Het logo van de Hanze | Hanze">
              <a:extLst>
                <a:ext uri="{FF2B5EF4-FFF2-40B4-BE49-F238E27FC236}">
                  <a16:creationId xmlns:a16="http://schemas.microsoft.com/office/drawing/2014/main" id="{0338FFF5-4D0F-8655-B7DA-EF078A1097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38" name="Graphic 37" descr="User with solid fill">
              <a:extLst>
                <a:ext uri="{FF2B5EF4-FFF2-40B4-BE49-F238E27FC236}">
                  <a16:creationId xmlns:a16="http://schemas.microsoft.com/office/drawing/2014/main" id="{4E3C0A43-00A0-9E71-7145-A2478954DD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1077" name="Picture 1076">
            <a:extLst>
              <a:ext uri="{FF2B5EF4-FFF2-40B4-BE49-F238E27FC236}">
                <a16:creationId xmlns:a16="http://schemas.microsoft.com/office/drawing/2014/main" id="{9F34256E-D266-66C9-0F55-BEDA2463FFA4}"/>
              </a:ext>
            </a:extLst>
          </p:cNvPr>
          <p:cNvPicPr>
            <a:picLocks noChangeAspect="1"/>
          </p:cNvPicPr>
          <p:nvPr/>
        </p:nvPicPr>
        <p:blipFill>
          <a:blip r:embed="rId9"/>
          <a:stretch>
            <a:fillRect/>
          </a:stretch>
        </p:blipFill>
        <p:spPr>
          <a:xfrm>
            <a:off x="5158333" y="4326245"/>
            <a:ext cx="1519894" cy="1121662"/>
          </a:xfrm>
          <a:prstGeom prst="rect">
            <a:avLst/>
          </a:prstGeom>
        </p:spPr>
      </p:pic>
      <p:sp>
        <p:nvSpPr>
          <p:cNvPr id="26" name="Rectangle 25">
            <a:extLst>
              <a:ext uri="{FF2B5EF4-FFF2-40B4-BE49-F238E27FC236}">
                <a16:creationId xmlns:a16="http://schemas.microsoft.com/office/drawing/2014/main" id="{1B665CFC-2700-D4A9-A9DF-4680B5086A81}"/>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1FCC36-15D9-73C6-70B5-C3B71A4B47B8}"/>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28" name="Rectangle 27">
            <a:extLst>
              <a:ext uri="{FF2B5EF4-FFF2-40B4-BE49-F238E27FC236}">
                <a16:creationId xmlns:a16="http://schemas.microsoft.com/office/drawing/2014/main" id="{D7F83D0E-AA1C-587C-6425-C6C627D1A968}"/>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9" name="Rectangle 28">
            <a:extLst>
              <a:ext uri="{FF2B5EF4-FFF2-40B4-BE49-F238E27FC236}">
                <a16:creationId xmlns:a16="http://schemas.microsoft.com/office/drawing/2014/main" id="{E5F8D952-2666-516D-509C-863DC7EC8FFF}"/>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30" name="Rectangle 29">
            <a:extLst>
              <a:ext uri="{FF2B5EF4-FFF2-40B4-BE49-F238E27FC236}">
                <a16:creationId xmlns:a16="http://schemas.microsoft.com/office/drawing/2014/main" id="{8FCB04CF-E31A-91D2-8A1C-9EE785271A28}"/>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33" name="Picture 6" descr="PESTEL Analysis - Lumovest">
            <a:extLst>
              <a:ext uri="{FF2B5EF4-FFF2-40B4-BE49-F238E27FC236}">
                <a16:creationId xmlns:a16="http://schemas.microsoft.com/office/drawing/2014/main" id="{3F9078E2-C60B-93CB-9C22-958D9DB1A3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69113F4-F226-6E87-DDBE-5850D62FE0FF}"/>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40" name="TextBox 39">
            <a:extLst>
              <a:ext uri="{FF2B5EF4-FFF2-40B4-BE49-F238E27FC236}">
                <a16:creationId xmlns:a16="http://schemas.microsoft.com/office/drawing/2014/main" id="{1C230811-114B-BD18-2E0B-370316C1BF81}"/>
              </a:ext>
            </a:extLst>
          </p:cNvPr>
          <p:cNvSpPr txBox="1"/>
          <p:nvPr/>
        </p:nvSpPr>
        <p:spPr>
          <a:xfrm>
            <a:off x="645787" y="384411"/>
            <a:ext cx="1975579" cy="615553"/>
          </a:xfrm>
          <a:prstGeom prst="rect">
            <a:avLst/>
          </a:prstGeom>
          <a:noFill/>
        </p:spPr>
        <p:txBody>
          <a:bodyPr wrap="square" rtlCol="0">
            <a:spAutoFit/>
          </a:bodyPr>
          <a:lstStyle/>
          <a:p>
            <a:pPr algn="ctr"/>
            <a:r>
              <a:rPr lang="nl-NL" sz="1400" b="1" dirty="0"/>
              <a:t>ETR Routekaart spel</a:t>
            </a:r>
          </a:p>
          <a:p>
            <a:pPr algn="ctr"/>
            <a:r>
              <a:rPr lang="nl-NL" sz="1000" dirty="0"/>
              <a:t>Samen bepalen welke tools in te zetten voor een bepaald doel.</a:t>
            </a:r>
          </a:p>
        </p:txBody>
      </p:sp>
      <p:sp>
        <p:nvSpPr>
          <p:cNvPr id="41" name="Rectangle 40">
            <a:extLst>
              <a:ext uri="{FF2B5EF4-FFF2-40B4-BE49-F238E27FC236}">
                <a16:creationId xmlns:a16="http://schemas.microsoft.com/office/drawing/2014/main" id="{3730F593-1818-8209-45CE-2ECD1AF3FC85}"/>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2" name="TextBox 41">
            <a:extLst>
              <a:ext uri="{FF2B5EF4-FFF2-40B4-BE49-F238E27FC236}">
                <a16:creationId xmlns:a16="http://schemas.microsoft.com/office/drawing/2014/main" id="{5FB060FD-E37E-345F-F1CF-F15AA97B0DE7}"/>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1B67190A-B0C9-917C-E77B-52D2E3DD6DBC}"/>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44" name="TextBox 43">
            <a:extLst>
              <a:ext uri="{FF2B5EF4-FFF2-40B4-BE49-F238E27FC236}">
                <a16:creationId xmlns:a16="http://schemas.microsoft.com/office/drawing/2014/main" id="{248726B4-D5CA-BF8F-16DA-2F5B6A9065B8}"/>
              </a:ext>
            </a:extLst>
          </p:cNvPr>
          <p:cNvSpPr txBox="1"/>
          <p:nvPr/>
        </p:nvSpPr>
        <p:spPr>
          <a:xfrm>
            <a:off x="2680071" y="390732"/>
            <a:ext cx="1975579" cy="1015663"/>
          </a:xfrm>
          <a:prstGeom prst="rect">
            <a:avLst/>
          </a:prstGeom>
          <a:noFill/>
        </p:spPr>
        <p:txBody>
          <a:bodyPr wrap="square" rtlCol="0">
            <a:spAutoFit/>
          </a:bodyPr>
          <a:lstStyle/>
          <a:p>
            <a:pPr algn="ctr"/>
            <a:r>
              <a:rPr lang="nl-NL" sz="1000" dirty="0"/>
              <a:t>De routekaart game geeft spelenderwijs inzicht in de mogelijke inzet van tools uit de Entrance en We-Energy Toolbox om kennis te vergroten van de energietransitie</a:t>
            </a:r>
          </a:p>
        </p:txBody>
      </p:sp>
      <p:sp>
        <p:nvSpPr>
          <p:cNvPr id="45" name="TextBox 44">
            <a:extLst>
              <a:ext uri="{FF2B5EF4-FFF2-40B4-BE49-F238E27FC236}">
                <a16:creationId xmlns:a16="http://schemas.microsoft.com/office/drawing/2014/main" id="{C707BEBE-92CA-393A-4C43-1272B5DFA1C5}"/>
              </a:ext>
            </a:extLst>
          </p:cNvPr>
          <p:cNvSpPr txBox="1"/>
          <p:nvPr/>
        </p:nvSpPr>
        <p:spPr>
          <a:xfrm>
            <a:off x="2672535" y="1795286"/>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46" name="Picture 45">
            <a:extLst>
              <a:ext uri="{FF2B5EF4-FFF2-40B4-BE49-F238E27FC236}">
                <a16:creationId xmlns:a16="http://schemas.microsoft.com/office/drawing/2014/main" id="{528BF1FF-BD33-704E-64E1-5CD464F66F7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47" name="Picture 8" descr="Het logo van de Hanze | Hanze">
            <a:extLst>
              <a:ext uri="{FF2B5EF4-FFF2-40B4-BE49-F238E27FC236}">
                <a16:creationId xmlns:a16="http://schemas.microsoft.com/office/drawing/2014/main" id="{5B1A8909-3640-3A67-245C-089D21F4E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0CC9E9AC-01EF-D560-AF04-022688538534}"/>
              </a:ext>
            </a:extLst>
          </p:cNvPr>
          <p:cNvGrpSpPr/>
          <p:nvPr/>
        </p:nvGrpSpPr>
        <p:grpSpPr>
          <a:xfrm>
            <a:off x="2668290" y="1565423"/>
            <a:ext cx="2007182" cy="187293"/>
            <a:chOff x="2667779" y="2274565"/>
            <a:chExt cx="2007182" cy="187293"/>
          </a:xfrm>
        </p:grpSpPr>
        <p:sp>
          <p:nvSpPr>
            <p:cNvPr id="51" name="Arrow: Pentagon 50">
              <a:extLst>
                <a:ext uri="{FF2B5EF4-FFF2-40B4-BE49-F238E27FC236}">
                  <a16:creationId xmlns:a16="http://schemas.microsoft.com/office/drawing/2014/main" id="{505F2EC8-2497-06D4-A18C-F7E7E398A2AE}"/>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52" name="Arrow: Chevron 51">
              <a:extLst>
                <a:ext uri="{FF2B5EF4-FFF2-40B4-BE49-F238E27FC236}">
                  <a16:creationId xmlns:a16="http://schemas.microsoft.com/office/drawing/2014/main" id="{EBF3436F-F54C-F1B2-8FE1-3B354AE52A75}"/>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53" name="Arrow: Chevron 52">
              <a:extLst>
                <a:ext uri="{FF2B5EF4-FFF2-40B4-BE49-F238E27FC236}">
                  <a16:creationId xmlns:a16="http://schemas.microsoft.com/office/drawing/2014/main" id="{D7AD2CA4-B0C6-D16D-EBBB-AE9766414993}"/>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pic>
          <p:nvPicPr>
            <p:cNvPr id="54" name="Picture 53">
              <a:extLst>
                <a:ext uri="{FF2B5EF4-FFF2-40B4-BE49-F238E27FC236}">
                  <a16:creationId xmlns:a16="http://schemas.microsoft.com/office/drawing/2014/main" id="{7FFA0EBB-6A27-B1C5-2D3E-F713F0FB245B}"/>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55" name="Picture 8" descr="Het logo van de Hanze | Hanze">
              <a:extLst>
                <a:ext uri="{FF2B5EF4-FFF2-40B4-BE49-F238E27FC236}">
                  <a16:creationId xmlns:a16="http://schemas.microsoft.com/office/drawing/2014/main" id="{64BB6EAB-285E-88FE-6B31-6A7952797F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descr="User with solid fill">
              <a:extLst>
                <a:ext uri="{FF2B5EF4-FFF2-40B4-BE49-F238E27FC236}">
                  <a16:creationId xmlns:a16="http://schemas.microsoft.com/office/drawing/2014/main" id="{A14C8C2D-C992-E20D-44F2-765BBB072AA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58" name="Picture 57">
            <a:extLst>
              <a:ext uri="{FF2B5EF4-FFF2-40B4-BE49-F238E27FC236}">
                <a16:creationId xmlns:a16="http://schemas.microsoft.com/office/drawing/2014/main" id="{98A8AEF9-0D86-47DC-17AF-45C32EB8F8D6}"/>
              </a:ext>
            </a:extLst>
          </p:cNvPr>
          <p:cNvPicPr>
            <a:picLocks noChangeAspect="1"/>
          </p:cNvPicPr>
          <p:nvPr/>
        </p:nvPicPr>
        <p:blipFill>
          <a:blip r:embed="rId10"/>
          <a:stretch>
            <a:fillRect/>
          </a:stretch>
        </p:blipFill>
        <p:spPr>
          <a:xfrm>
            <a:off x="719852" y="950780"/>
            <a:ext cx="1761407" cy="1246489"/>
          </a:xfrm>
          <a:prstGeom prst="rect">
            <a:avLst/>
          </a:prstGeom>
        </p:spPr>
      </p:pic>
      <p:pic>
        <p:nvPicPr>
          <p:cNvPr id="2" name="Graphic 1" descr="Checkbox Checked with solid fill">
            <a:extLst>
              <a:ext uri="{FF2B5EF4-FFF2-40B4-BE49-F238E27FC236}">
                <a16:creationId xmlns:a16="http://schemas.microsoft.com/office/drawing/2014/main" id="{8075A64D-FED1-562C-1D1B-74207E0B367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279696" y="2977801"/>
            <a:ext cx="481385" cy="481385"/>
          </a:xfrm>
          <a:prstGeom prst="rect">
            <a:avLst/>
          </a:prstGeom>
        </p:spPr>
      </p:pic>
      <p:sp>
        <p:nvSpPr>
          <p:cNvPr id="3" name="Rectangle 2">
            <a:extLst>
              <a:ext uri="{FF2B5EF4-FFF2-40B4-BE49-F238E27FC236}">
                <a16:creationId xmlns:a16="http://schemas.microsoft.com/office/drawing/2014/main" id="{B43AF6CF-8F9C-A402-EB68-DF7FCA295ABD}"/>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CBA53C6-1DBA-1E82-721C-B370A49935C6}"/>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5" name="Rectangle 4">
            <a:extLst>
              <a:ext uri="{FF2B5EF4-FFF2-40B4-BE49-F238E27FC236}">
                <a16:creationId xmlns:a16="http://schemas.microsoft.com/office/drawing/2014/main" id="{280901CB-05F0-13BB-8768-950AE6FFB003}"/>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All</a:t>
            </a:r>
          </a:p>
        </p:txBody>
      </p:sp>
      <p:sp>
        <p:nvSpPr>
          <p:cNvPr id="6" name="Rectangle 5">
            <a:extLst>
              <a:ext uri="{FF2B5EF4-FFF2-40B4-BE49-F238E27FC236}">
                <a16:creationId xmlns:a16="http://schemas.microsoft.com/office/drawing/2014/main" id="{F39E89C4-6016-C1E9-E1D3-EEDA8E91D9D1}"/>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ALL</a:t>
            </a:r>
          </a:p>
        </p:txBody>
      </p:sp>
      <p:sp>
        <p:nvSpPr>
          <p:cNvPr id="7" name="Rectangle 6">
            <a:extLst>
              <a:ext uri="{FF2B5EF4-FFF2-40B4-BE49-F238E27FC236}">
                <a16:creationId xmlns:a16="http://schemas.microsoft.com/office/drawing/2014/main" id="{D16FE723-50F7-B3AF-7973-B24FDD742B20}"/>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8" name="Picture 6" descr="PESTEL Analysis - Lumovest">
            <a:extLst>
              <a:ext uri="{FF2B5EF4-FFF2-40B4-BE49-F238E27FC236}">
                <a16:creationId xmlns:a16="http://schemas.microsoft.com/office/drawing/2014/main" id="{8BC031BA-F73F-3B31-3555-4995E4049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E36F08-E869-C38E-4CAF-0F9D717C516F}"/>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10" name="TextBox 9">
            <a:extLst>
              <a:ext uri="{FF2B5EF4-FFF2-40B4-BE49-F238E27FC236}">
                <a16:creationId xmlns:a16="http://schemas.microsoft.com/office/drawing/2014/main" id="{81F812BD-CF84-0B4B-3111-F319E523589A}"/>
              </a:ext>
            </a:extLst>
          </p:cNvPr>
          <p:cNvSpPr txBox="1"/>
          <p:nvPr/>
        </p:nvSpPr>
        <p:spPr>
          <a:xfrm>
            <a:off x="4941267" y="384410"/>
            <a:ext cx="1975579" cy="738664"/>
          </a:xfrm>
          <a:prstGeom prst="rect">
            <a:avLst/>
          </a:prstGeom>
          <a:noFill/>
        </p:spPr>
        <p:txBody>
          <a:bodyPr wrap="square" rtlCol="0">
            <a:spAutoFit/>
          </a:bodyPr>
          <a:lstStyle/>
          <a:p>
            <a:pPr algn="ctr"/>
            <a:r>
              <a:rPr lang="nl-NL" sz="1200" b="1" dirty="0"/>
              <a:t>We-Energy </a:t>
            </a:r>
            <a:r>
              <a:rPr lang="nl-NL" sz="1200" b="1" u="sng" dirty="0"/>
              <a:t>TOOLBOX</a:t>
            </a:r>
          </a:p>
          <a:p>
            <a:pPr algn="ctr"/>
            <a:r>
              <a:rPr lang="nl-NL" sz="1000" dirty="0"/>
              <a:t>Een verzameling van gratis games en tools ter ondersteuning van de energietransitie bij jou in de buurt </a:t>
            </a:r>
          </a:p>
        </p:txBody>
      </p:sp>
      <p:sp>
        <p:nvSpPr>
          <p:cNvPr id="11" name="Rectangle 10">
            <a:extLst>
              <a:ext uri="{FF2B5EF4-FFF2-40B4-BE49-F238E27FC236}">
                <a16:creationId xmlns:a16="http://schemas.microsoft.com/office/drawing/2014/main" id="{F42BAF80-7558-8E41-4E12-85746E538E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 name="TextBox 11">
            <a:extLst>
              <a:ext uri="{FF2B5EF4-FFF2-40B4-BE49-F238E27FC236}">
                <a16:creationId xmlns:a16="http://schemas.microsoft.com/office/drawing/2014/main" id="{EA10299A-AC38-D84D-A3CD-CE0D517AFBD8}"/>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90E4AC8-A88E-98B7-3178-832517808410}"/>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4" name="TextBox 13">
            <a:extLst>
              <a:ext uri="{FF2B5EF4-FFF2-40B4-BE49-F238E27FC236}">
                <a16:creationId xmlns:a16="http://schemas.microsoft.com/office/drawing/2014/main" id="{3A68A1B6-1E75-876B-4426-AE1AD6504D8C}"/>
              </a:ext>
            </a:extLst>
          </p:cNvPr>
          <p:cNvSpPr txBox="1"/>
          <p:nvPr/>
        </p:nvSpPr>
        <p:spPr>
          <a:xfrm>
            <a:off x="6984695" y="390731"/>
            <a:ext cx="1975579" cy="861774"/>
          </a:xfrm>
          <a:prstGeom prst="rect">
            <a:avLst/>
          </a:prstGeom>
          <a:noFill/>
        </p:spPr>
        <p:txBody>
          <a:bodyPr wrap="square" rtlCol="0">
            <a:spAutoFit/>
          </a:bodyPr>
          <a:lstStyle/>
          <a:p>
            <a:pPr algn="ctr"/>
            <a:r>
              <a:rPr lang="nl-NL" sz="1000" dirty="0"/>
              <a:t>En de We-Energy Toolbox kan met ondersteuning of</a:t>
            </a:r>
          </a:p>
          <a:p>
            <a:pPr algn="ctr"/>
            <a:r>
              <a:rPr lang="nl-NL" sz="1000" dirty="0"/>
              <a:t>zelfstandig ingezet worden voor bewustwording, draagvlak, en planning in de energietransitie.</a:t>
            </a:r>
          </a:p>
        </p:txBody>
      </p:sp>
      <p:sp>
        <p:nvSpPr>
          <p:cNvPr id="15" name="TextBox 14">
            <a:extLst>
              <a:ext uri="{FF2B5EF4-FFF2-40B4-BE49-F238E27FC236}">
                <a16:creationId xmlns:a16="http://schemas.microsoft.com/office/drawing/2014/main" id="{B808E78A-2CF3-8FE1-F2A7-116C3DBDA136}"/>
              </a:ext>
            </a:extLst>
          </p:cNvPr>
          <p:cNvSpPr txBox="1"/>
          <p:nvPr/>
        </p:nvSpPr>
        <p:spPr>
          <a:xfrm>
            <a:off x="6968015" y="1795285"/>
            <a:ext cx="1975579" cy="553998"/>
          </a:xfrm>
          <a:prstGeom prst="rect">
            <a:avLst/>
          </a:prstGeom>
          <a:noFill/>
        </p:spPr>
        <p:txBody>
          <a:bodyPr wrap="square" rtlCol="0">
            <a:spAutoFit/>
          </a:bodyPr>
          <a:lstStyle/>
          <a:p>
            <a:pPr algn="ctr"/>
            <a:r>
              <a:rPr lang="nl-NL" sz="1000" dirty="0"/>
              <a:t>Met ondersteuning van een expert kan iedereen hier aan mee aan de slag</a:t>
            </a:r>
          </a:p>
        </p:txBody>
      </p:sp>
      <p:pic>
        <p:nvPicPr>
          <p:cNvPr id="18" name="Picture 17">
            <a:extLst>
              <a:ext uri="{FF2B5EF4-FFF2-40B4-BE49-F238E27FC236}">
                <a16:creationId xmlns:a16="http://schemas.microsoft.com/office/drawing/2014/main" id="{3F26F54D-847E-0251-5F7B-6DC4E50F08F3}"/>
              </a:ext>
            </a:extLst>
          </p:cNvPr>
          <p:cNvPicPr>
            <a:picLocks noChangeAspect="1"/>
          </p:cNvPicPr>
          <p:nvPr/>
        </p:nvPicPr>
        <p:blipFill>
          <a:blip r:embed="rId4"/>
          <a:stretch>
            <a:fillRect/>
          </a:stretch>
        </p:blipFill>
        <p:spPr>
          <a:xfrm>
            <a:off x="7852482" y="3147793"/>
            <a:ext cx="739603" cy="167826"/>
          </a:xfrm>
          <a:prstGeom prst="rect">
            <a:avLst/>
          </a:prstGeom>
        </p:spPr>
      </p:pic>
      <p:pic>
        <p:nvPicPr>
          <p:cNvPr id="19" name="Picture 8" descr="Het logo van de Hanze | Hanze">
            <a:extLst>
              <a:ext uri="{FF2B5EF4-FFF2-40B4-BE49-F238E27FC236}">
                <a16:creationId xmlns:a16="http://schemas.microsoft.com/office/drawing/2014/main" id="{87771EE1-02A1-9BC4-F1C0-28D830D5A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AF7A791-A118-0BA8-63CF-AF99FB9208CE}"/>
              </a:ext>
            </a:extLst>
          </p:cNvPr>
          <p:cNvGrpSpPr/>
          <p:nvPr/>
        </p:nvGrpSpPr>
        <p:grpSpPr>
          <a:xfrm>
            <a:off x="6964104" y="1571774"/>
            <a:ext cx="2007182" cy="187293"/>
            <a:chOff x="2667779" y="2274565"/>
            <a:chExt cx="2007182" cy="187293"/>
          </a:xfrm>
        </p:grpSpPr>
        <p:sp>
          <p:nvSpPr>
            <p:cNvPr id="23" name="Arrow: Pentagon 22">
              <a:extLst>
                <a:ext uri="{FF2B5EF4-FFF2-40B4-BE49-F238E27FC236}">
                  <a16:creationId xmlns:a16="http://schemas.microsoft.com/office/drawing/2014/main" id="{2E261DF7-59B3-2FFE-CDD7-9250B3DFB38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 hr</a:t>
              </a:r>
            </a:p>
          </p:txBody>
        </p:sp>
        <p:sp>
          <p:nvSpPr>
            <p:cNvPr id="24" name="Arrow: Chevron 23">
              <a:extLst>
                <a:ext uri="{FF2B5EF4-FFF2-40B4-BE49-F238E27FC236}">
                  <a16:creationId xmlns:a16="http://schemas.microsoft.com/office/drawing/2014/main" id="{8046BBF8-86DC-2A4C-9857-0F1D783E75AA}"/>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 hr</a:t>
              </a:r>
            </a:p>
          </p:txBody>
        </p:sp>
        <p:sp>
          <p:nvSpPr>
            <p:cNvPr id="25" name="Arrow: Chevron 24">
              <a:extLst>
                <a:ext uri="{FF2B5EF4-FFF2-40B4-BE49-F238E27FC236}">
                  <a16:creationId xmlns:a16="http://schemas.microsoft.com/office/drawing/2014/main" id="{CABB1FCF-208B-B8E5-4CEE-3ED60ECCA9CD}"/>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 hr</a:t>
              </a:r>
            </a:p>
          </p:txBody>
        </p:sp>
        <p:pic>
          <p:nvPicPr>
            <p:cNvPr id="49" name="Picture 48">
              <a:extLst>
                <a:ext uri="{FF2B5EF4-FFF2-40B4-BE49-F238E27FC236}">
                  <a16:creationId xmlns:a16="http://schemas.microsoft.com/office/drawing/2014/main" id="{EBC1FE5A-144C-E178-B0D3-5DF8A25EB471}"/>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57" name="Picture 8" descr="Het logo van de Hanze | Hanze">
              <a:extLst>
                <a:ext uri="{FF2B5EF4-FFF2-40B4-BE49-F238E27FC236}">
                  <a16:creationId xmlns:a16="http://schemas.microsoft.com/office/drawing/2014/main" id="{4B03AC4B-FABF-42D0-5FD1-33214AE91A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59" name="Graphic 58" descr="User with solid fill">
              <a:extLst>
                <a:ext uri="{FF2B5EF4-FFF2-40B4-BE49-F238E27FC236}">
                  <a16:creationId xmlns:a16="http://schemas.microsoft.com/office/drawing/2014/main" id="{DEB34D7A-4EDB-009C-2031-6F5DF4BD88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65" name="Picture 64">
            <a:extLst>
              <a:ext uri="{FF2B5EF4-FFF2-40B4-BE49-F238E27FC236}">
                <a16:creationId xmlns:a16="http://schemas.microsoft.com/office/drawing/2014/main" id="{D8662E13-BEBF-A3DC-A5F8-9CB9EF2280E9}"/>
              </a:ext>
            </a:extLst>
          </p:cNvPr>
          <p:cNvPicPr>
            <a:picLocks noChangeAspect="1"/>
          </p:cNvPicPr>
          <p:nvPr/>
        </p:nvPicPr>
        <p:blipFill>
          <a:blip r:embed="rId12"/>
          <a:stretch>
            <a:fillRect/>
          </a:stretch>
        </p:blipFill>
        <p:spPr>
          <a:xfrm>
            <a:off x="4956783" y="1147502"/>
            <a:ext cx="1981139" cy="936374"/>
          </a:xfrm>
          <a:prstGeom prst="rect">
            <a:avLst/>
          </a:prstGeom>
        </p:spPr>
      </p:pic>
      <p:pic>
        <p:nvPicPr>
          <p:cNvPr id="67" name="Picture 66">
            <a:extLst>
              <a:ext uri="{FF2B5EF4-FFF2-40B4-BE49-F238E27FC236}">
                <a16:creationId xmlns:a16="http://schemas.microsoft.com/office/drawing/2014/main" id="{F58A591E-20CA-6220-1BDD-6AA524E0A427}"/>
              </a:ext>
            </a:extLst>
          </p:cNvPr>
          <p:cNvPicPr>
            <a:picLocks noChangeAspect="1"/>
          </p:cNvPicPr>
          <p:nvPr/>
        </p:nvPicPr>
        <p:blipFill>
          <a:blip r:embed="rId13"/>
          <a:stretch>
            <a:fillRect/>
          </a:stretch>
        </p:blipFill>
        <p:spPr>
          <a:xfrm>
            <a:off x="6297014" y="2201557"/>
            <a:ext cx="616027" cy="613753"/>
          </a:xfrm>
          <a:prstGeom prst="rect">
            <a:avLst/>
          </a:prstGeom>
        </p:spPr>
      </p:pic>
      <p:pic>
        <p:nvPicPr>
          <p:cNvPr id="69" name="Picture 68">
            <a:extLst>
              <a:ext uri="{FF2B5EF4-FFF2-40B4-BE49-F238E27FC236}">
                <a16:creationId xmlns:a16="http://schemas.microsoft.com/office/drawing/2014/main" id="{449F3DA0-7248-DFC4-30A5-183A43A429A6}"/>
              </a:ext>
            </a:extLst>
          </p:cNvPr>
          <p:cNvPicPr>
            <a:picLocks noChangeAspect="1"/>
          </p:cNvPicPr>
          <p:nvPr/>
        </p:nvPicPr>
        <p:blipFill>
          <a:blip r:embed="rId14"/>
          <a:stretch>
            <a:fillRect/>
          </a:stretch>
        </p:blipFill>
        <p:spPr>
          <a:xfrm>
            <a:off x="2005881" y="2202016"/>
            <a:ext cx="609005" cy="615553"/>
          </a:xfrm>
          <a:prstGeom prst="rect">
            <a:avLst/>
          </a:prstGeom>
        </p:spPr>
      </p:pic>
      <p:pic>
        <p:nvPicPr>
          <p:cNvPr id="71" name="Graphic 70" descr="Checkbox Checked with solid fill">
            <a:extLst>
              <a:ext uri="{FF2B5EF4-FFF2-40B4-BE49-F238E27FC236}">
                <a16:creationId xmlns:a16="http://schemas.microsoft.com/office/drawing/2014/main" id="{75BF58D7-0652-236F-D0B2-F7606379967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574053" y="2975707"/>
            <a:ext cx="481385" cy="481385"/>
          </a:xfrm>
          <a:prstGeom prst="rect">
            <a:avLst/>
          </a:prstGeom>
        </p:spPr>
      </p:pic>
      <p:sp>
        <p:nvSpPr>
          <p:cNvPr id="16" name="Rectangle 15">
            <a:extLst>
              <a:ext uri="{FF2B5EF4-FFF2-40B4-BE49-F238E27FC236}">
                <a16:creationId xmlns:a16="http://schemas.microsoft.com/office/drawing/2014/main" id="{7D881D05-7E69-B5BD-1967-098678C96EC9}"/>
              </a:ext>
            </a:extLst>
          </p:cNvPr>
          <p:cNvSpPr/>
          <p:nvPr/>
        </p:nvSpPr>
        <p:spPr>
          <a:xfrm>
            <a:off x="637491" y="3474642"/>
            <a:ext cx="4050439"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4BFD58-F553-73A1-3594-AC92BA57A3FC}"/>
              </a:ext>
            </a:extLst>
          </p:cNvPr>
          <p:cNvSpPr/>
          <p:nvPr/>
        </p:nvSpPr>
        <p:spPr>
          <a:xfrm>
            <a:off x="629377" y="3471454"/>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20" name="Rectangle 19">
            <a:extLst>
              <a:ext uri="{FF2B5EF4-FFF2-40B4-BE49-F238E27FC236}">
                <a16:creationId xmlns:a16="http://schemas.microsoft.com/office/drawing/2014/main" id="{EB10693E-FCAB-7FD1-BF20-2700101640AE}"/>
              </a:ext>
            </a:extLst>
          </p:cNvPr>
          <p:cNvSpPr/>
          <p:nvPr/>
        </p:nvSpPr>
        <p:spPr>
          <a:xfrm>
            <a:off x="629372" y="5793180"/>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1" name="Rectangle 20">
            <a:extLst>
              <a:ext uri="{FF2B5EF4-FFF2-40B4-BE49-F238E27FC236}">
                <a16:creationId xmlns:a16="http://schemas.microsoft.com/office/drawing/2014/main" id="{48A867B9-91FB-0B21-4F31-DF0C3C39C326}"/>
              </a:ext>
            </a:extLst>
          </p:cNvPr>
          <p:cNvSpPr/>
          <p:nvPr/>
        </p:nvSpPr>
        <p:spPr>
          <a:xfrm>
            <a:off x="628860" y="5481565"/>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8" name="Rectangle 47">
            <a:extLst>
              <a:ext uri="{FF2B5EF4-FFF2-40B4-BE49-F238E27FC236}">
                <a16:creationId xmlns:a16="http://schemas.microsoft.com/office/drawing/2014/main" id="{046D7C78-C1C8-1414-53A3-6DE2BD3F78F5}"/>
              </a:ext>
            </a:extLst>
          </p:cNvPr>
          <p:cNvSpPr/>
          <p:nvPr/>
        </p:nvSpPr>
        <p:spPr>
          <a:xfrm>
            <a:off x="2655748" y="3471453"/>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60" name="Picture 6" descr="PESTEL Analysis - Lumovest">
            <a:extLst>
              <a:ext uri="{FF2B5EF4-FFF2-40B4-BE49-F238E27FC236}">
                <a16:creationId xmlns:a16="http://schemas.microsoft.com/office/drawing/2014/main" id="{A64B5F4B-C2B6-A11F-6EA3-B7CB74D55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9371" y="6111737"/>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ADB0EBF2-ECA8-C490-4E92-06C10506EA20}"/>
              </a:ext>
            </a:extLst>
          </p:cNvPr>
          <p:cNvSpPr txBox="1"/>
          <p:nvPr/>
        </p:nvSpPr>
        <p:spPr>
          <a:xfrm>
            <a:off x="634992" y="6443530"/>
            <a:ext cx="2016000" cy="230832"/>
          </a:xfrm>
          <a:prstGeom prst="rect">
            <a:avLst/>
          </a:prstGeom>
          <a:noFill/>
        </p:spPr>
        <p:txBody>
          <a:bodyPr wrap="square" rtlCol="0">
            <a:spAutoFit/>
          </a:bodyPr>
          <a:lstStyle/>
          <a:p>
            <a:pPr algn="ctr"/>
            <a:r>
              <a:rPr lang="en-US" sz="900" dirty="0"/>
              <a:t>More information see other side</a:t>
            </a:r>
          </a:p>
        </p:txBody>
      </p:sp>
      <p:sp>
        <p:nvSpPr>
          <p:cNvPr id="62" name="TextBox 61">
            <a:extLst>
              <a:ext uri="{FF2B5EF4-FFF2-40B4-BE49-F238E27FC236}">
                <a16:creationId xmlns:a16="http://schemas.microsoft.com/office/drawing/2014/main" id="{FE5865FB-8A10-826A-1F79-D33A09F5A5A7}"/>
              </a:ext>
            </a:extLst>
          </p:cNvPr>
          <p:cNvSpPr txBox="1"/>
          <p:nvPr/>
        </p:nvSpPr>
        <p:spPr>
          <a:xfrm>
            <a:off x="653955" y="3653244"/>
            <a:ext cx="1975579" cy="830997"/>
          </a:xfrm>
          <a:prstGeom prst="rect">
            <a:avLst/>
          </a:prstGeom>
          <a:noFill/>
        </p:spPr>
        <p:txBody>
          <a:bodyPr wrap="square" rtlCol="0">
            <a:spAutoFit/>
          </a:bodyPr>
          <a:lstStyle/>
          <a:p>
            <a:pPr algn="ctr"/>
            <a:r>
              <a:rPr lang="nl-NL" sz="1400" b="1" dirty="0"/>
              <a:t>We-Energy Game</a:t>
            </a:r>
          </a:p>
          <a:p>
            <a:pPr algn="ctr"/>
            <a:r>
              <a:rPr lang="nl-NL" sz="1200" b="1" dirty="0"/>
              <a:t>[Uitleen versie]</a:t>
            </a:r>
            <a:br>
              <a:rPr lang="nl-NL" sz="1000" dirty="0"/>
            </a:br>
            <a:r>
              <a:rPr lang="nl-NL" sz="1000" dirty="0"/>
              <a:t>Samen spelen met als doel een duurzaam elektrische wijk of dorp</a:t>
            </a:r>
          </a:p>
        </p:txBody>
      </p:sp>
      <p:sp>
        <p:nvSpPr>
          <p:cNvPr id="63" name="Rectangle 62">
            <a:extLst>
              <a:ext uri="{FF2B5EF4-FFF2-40B4-BE49-F238E27FC236}">
                <a16:creationId xmlns:a16="http://schemas.microsoft.com/office/drawing/2014/main" id="{E3EE5C51-988D-8F5C-46EE-1E3D5458C6F4}"/>
              </a:ext>
            </a:extLst>
          </p:cNvPr>
          <p:cNvSpPr/>
          <p:nvPr/>
        </p:nvSpPr>
        <p:spPr>
          <a:xfrm>
            <a:off x="2681150" y="5766436"/>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4" name="TextBox 63">
            <a:extLst>
              <a:ext uri="{FF2B5EF4-FFF2-40B4-BE49-F238E27FC236}">
                <a16:creationId xmlns:a16="http://schemas.microsoft.com/office/drawing/2014/main" id="{EDA9FBCB-F605-E339-5D3D-58CEE1430608}"/>
              </a:ext>
            </a:extLst>
          </p:cNvPr>
          <p:cNvSpPr txBox="1"/>
          <p:nvPr/>
        </p:nvSpPr>
        <p:spPr>
          <a:xfrm>
            <a:off x="2658848" y="5944749"/>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1C102486-AFC5-7BE8-C19B-E692657D8A23}"/>
              </a:ext>
            </a:extLst>
          </p:cNvPr>
          <p:cNvSpPr/>
          <p:nvPr/>
        </p:nvSpPr>
        <p:spPr>
          <a:xfrm>
            <a:off x="2672382" y="4686182"/>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8" name="TextBox 67">
            <a:extLst>
              <a:ext uri="{FF2B5EF4-FFF2-40B4-BE49-F238E27FC236}">
                <a16:creationId xmlns:a16="http://schemas.microsoft.com/office/drawing/2014/main" id="{E774F2F5-4BFC-ACE2-C80F-C72DDA62C9A2}"/>
              </a:ext>
            </a:extLst>
          </p:cNvPr>
          <p:cNvSpPr txBox="1"/>
          <p:nvPr/>
        </p:nvSpPr>
        <p:spPr>
          <a:xfrm>
            <a:off x="2660807" y="3696141"/>
            <a:ext cx="1975579" cy="1015663"/>
          </a:xfrm>
          <a:prstGeom prst="rect">
            <a:avLst/>
          </a:prstGeom>
          <a:noFill/>
        </p:spPr>
        <p:txBody>
          <a:bodyPr wrap="square" rtlCol="0">
            <a:spAutoFit/>
          </a:bodyPr>
          <a:lstStyle/>
          <a:p>
            <a:pPr algn="ctr"/>
            <a:r>
              <a:rPr lang="nl-NL" sz="1000" dirty="0"/>
              <a:t>De We-Energy game geeft spelenderwijs inzicht in de uitdaging binnen de energie transitie en de verschillende stakeholders die daar een rol in spelen</a:t>
            </a:r>
          </a:p>
        </p:txBody>
      </p:sp>
      <p:sp>
        <p:nvSpPr>
          <p:cNvPr id="72" name="TextBox 71">
            <a:extLst>
              <a:ext uri="{FF2B5EF4-FFF2-40B4-BE49-F238E27FC236}">
                <a16:creationId xmlns:a16="http://schemas.microsoft.com/office/drawing/2014/main" id="{D99D92D8-FF36-0A84-1E02-21A4BBF81F85}"/>
              </a:ext>
            </a:extLst>
          </p:cNvPr>
          <p:cNvSpPr txBox="1"/>
          <p:nvPr/>
        </p:nvSpPr>
        <p:spPr>
          <a:xfrm>
            <a:off x="2680703" y="5044153"/>
            <a:ext cx="1975579" cy="707886"/>
          </a:xfrm>
          <a:prstGeom prst="rect">
            <a:avLst/>
          </a:prstGeom>
          <a:noFill/>
        </p:spPr>
        <p:txBody>
          <a:bodyPr wrap="square" rtlCol="0">
            <a:spAutoFit/>
          </a:bodyPr>
          <a:lstStyle/>
          <a:p>
            <a:pPr algn="ctr"/>
            <a:r>
              <a:rPr lang="nl-NL" sz="1000" dirty="0"/>
              <a:t>Met ondersteuning van een game host kan iedereen hier aan mee doen in de vorm van een workshop.</a:t>
            </a:r>
          </a:p>
        </p:txBody>
      </p:sp>
      <p:pic>
        <p:nvPicPr>
          <p:cNvPr id="73" name="Picture 72">
            <a:extLst>
              <a:ext uri="{FF2B5EF4-FFF2-40B4-BE49-F238E27FC236}">
                <a16:creationId xmlns:a16="http://schemas.microsoft.com/office/drawing/2014/main" id="{95F7958E-D5AD-44F8-117E-89B9A8223303}"/>
              </a:ext>
            </a:extLst>
          </p:cNvPr>
          <p:cNvPicPr>
            <a:picLocks noChangeAspect="1"/>
          </p:cNvPicPr>
          <p:nvPr/>
        </p:nvPicPr>
        <p:blipFill>
          <a:blip r:embed="rId4"/>
          <a:stretch>
            <a:fillRect/>
          </a:stretch>
        </p:blipFill>
        <p:spPr>
          <a:xfrm>
            <a:off x="3565170" y="6416627"/>
            <a:ext cx="739603" cy="167826"/>
          </a:xfrm>
          <a:prstGeom prst="rect">
            <a:avLst/>
          </a:prstGeom>
        </p:spPr>
      </p:pic>
      <p:pic>
        <p:nvPicPr>
          <p:cNvPr id="74" name="Picture 8" descr="Het logo van de Hanze | Hanze">
            <a:extLst>
              <a:ext uri="{FF2B5EF4-FFF2-40B4-BE49-F238E27FC236}">
                <a16:creationId xmlns:a16="http://schemas.microsoft.com/office/drawing/2014/main" id="{718D6261-3D6C-78A8-D9C4-941C132E5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567" y="6416626"/>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91E3DF83-FAD3-9932-82A4-43395D787278}"/>
              </a:ext>
            </a:extLst>
          </p:cNvPr>
          <p:cNvGrpSpPr/>
          <p:nvPr/>
        </p:nvGrpSpPr>
        <p:grpSpPr>
          <a:xfrm>
            <a:off x="2671489" y="4891998"/>
            <a:ext cx="2007182" cy="187293"/>
            <a:chOff x="2667779" y="2274565"/>
            <a:chExt cx="2007182" cy="187293"/>
          </a:xfrm>
        </p:grpSpPr>
        <p:sp>
          <p:nvSpPr>
            <p:cNvPr id="77" name="Arrow: Pentagon 76">
              <a:extLst>
                <a:ext uri="{FF2B5EF4-FFF2-40B4-BE49-F238E27FC236}">
                  <a16:creationId xmlns:a16="http://schemas.microsoft.com/office/drawing/2014/main" id="{0A14420C-DE7B-CFA1-2EA4-4178382485B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8" name="Arrow: Chevron 77">
              <a:extLst>
                <a:ext uri="{FF2B5EF4-FFF2-40B4-BE49-F238E27FC236}">
                  <a16:creationId xmlns:a16="http://schemas.microsoft.com/office/drawing/2014/main" id="{C1A7E286-C772-8941-6361-DDF9018D5B0F}"/>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9" name="Arrow: Chevron 78">
              <a:extLst>
                <a:ext uri="{FF2B5EF4-FFF2-40B4-BE49-F238E27FC236}">
                  <a16:creationId xmlns:a16="http://schemas.microsoft.com/office/drawing/2014/main" id="{779711CF-40DD-33D9-EC59-CFBE64DA6D64}"/>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80" name="Picture 79">
              <a:extLst>
                <a:ext uri="{FF2B5EF4-FFF2-40B4-BE49-F238E27FC236}">
                  <a16:creationId xmlns:a16="http://schemas.microsoft.com/office/drawing/2014/main" id="{9E39D27C-63AD-7C93-7972-8D79124E635A}"/>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81" name="Picture 8" descr="Het logo van de Hanze | Hanze">
              <a:extLst>
                <a:ext uri="{FF2B5EF4-FFF2-40B4-BE49-F238E27FC236}">
                  <a16:creationId xmlns:a16="http://schemas.microsoft.com/office/drawing/2014/main" id="{07263A66-305C-F602-B995-0626883BF4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User with solid fill">
              <a:extLst>
                <a:ext uri="{FF2B5EF4-FFF2-40B4-BE49-F238E27FC236}">
                  <a16:creationId xmlns:a16="http://schemas.microsoft.com/office/drawing/2014/main" id="{3F673D04-7BE2-2317-D81F-70F25F11422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85" name="Picture 84">
            <a:extLst>
              <a:ext uri="{FF2B5EF4-FFF2-40B4-BE49-F238E27FC236}">
                <a16:creationId xmlns:a16="http://schemas.microsoft.com/office/drawing/2014/main" id="{F26FEFF9-E37A-E12B-B836-F37F5C726262}"/>
              </a:ext>
            </a:extLst>
          </p:cNvPr>
          <p:cNvPicPr>
            <a:picLocks noChangeAspect="1"/>
          </p:cNvPicPr>
          <p:nvPr/>
        </p:nvPicPr>
        <p:blipFill>
          <a:blip r:embed="rId15"/>
          <a:stretch>
            <a:fillRect/>
          </a:stretch>
        </p:blipFill>
        <p:spPr>
          <a:xfrm>
            <a:off x="2007571" y="5477520"/>
            <a:ext cx="607666" cy="603044"/>
          </a:xfrm>
          <a:prstGeom prst="rect">
            <a:avLst/>
          </a:prstGeom>
        </p:spPr>
      </p:pic>
      <p:pic>
        <p:nvPicPr>
          <p:cNvPr id="87" name="Picture 86" descr="A solar panel and windmills in a field&#10;&#10;AI-generated content may be incorrect.">
            <a:extLst>
              <a:ext uri="{FF2B5EF4-FFF2-40B4-BE49-F238E27FC236}">
                <a16:creationId xmlns:a16="http://schemas.microsoft.com/office/drawing/2014/main" id="{183C5D30-E8D9-FC40-41D8-772B701BBF4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8957" y="4404596"/>
            <a:ext cx="1527057" cy="1058883"/>
          </a:xfrm>
          <a:prstGeom prst="rect">
            <a:avLst/>
          </a:prstGeom>
        </p:spPr>
      </p:pic>
      <p:pic>
        <p:nvPicPr>
          <p:cNvPr id="88" name="Graphic 87" descr="Checkbox Checked with solid fill">
            <a:extLst>
              <a:ext uri="{FF2B5EF4-FFF2-40B4-BE49-F238E27FC236}">
                <a16:creationId xmlns:a16="http://schemas.microsoft.com/office/drawing/2014/main" id="{AD15D2D1-7454-10C8-18F1-CCC22442C5E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294361" y="6255153"/>
            <a:ext cx="481385" cy="481385"/>
          </a:xfrm>
          <a:prstGeom prst="rect">
            <a:avLst/>
          </a:prstGeom>
        </p:spPr>
      </p:pic>
    </p:spTree>
    <p:extLst>
      <p:ext uri="{BB962C8B-B14F-4D97-AF65-F5344CB8AC3E}">
        <p14:creationId xmlns:p14="http://schemas.microsoft.com/office/powerpoint/2010/main" val="331611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769441"/>
          </a:xfrm>
          <a:prstGeom prst="rect">
            <a:avLst/>
          </a:prstGeom>
          <a:noFill/>
        </p:spPr>
        <p:txBody>
          <a:bodyPr wrap="square" rtlCol="0">
            <a:spAutoFit/>
          </a:bodyPr>
          <a:lstStyle/>
          <a:p>
            <a:pPr algn="ctr"/>
            <a:r>
              <a:rPr lang="nl-NL" sz="1400" b="1" dirty="0"/>
              <a:t>Check je warmtelek</a:t>
            </a:r>
          </a:p>
          <a:p>
            <a:pPr algn="ctr"/>
            <a:r>
              <a:rPr lang="nl-NL" sz="1000" dirty="0"/>
              <a:t>Met je buren op zoek naar de grote warmtelekken in je eigen huishouden</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920" y="399027"/>
            <a:ext cx="1975579" cy="861774"/>
          </a:xfrm>
          <a:prstGeom prst="rect">
            <a:avLst/>
          </a:prstGeom>
          <a:noFill/>
        </p:spPr>
        <p:txBody>
          <a:bodyPr wrap="square" rtlCol="0">
            <a:spAutoFit/>
          </a:bodyPr>
          <a:lstStyle/>
          <a:p>
            <a:pPr algn="ctr"/>
            <a:r>
              <a:rPr lang="nl-NL" sz="1000" dirty="0"/>
              <a:t>Check je warmtelek geeft spelenderwijs inzicht in het warmteverlies van je eigen huis. Hiermee kan je dan besparen op je stookkosten </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67779" y="1853042"/>
            <a:ext cx="1975579" cy="553998"/>
          </a:xfrm>
          <a:prstGeom prst="rect">
            <a:avLst/>
          </a:prstGeom>
          <a:noFill/>
        </p:spPr>
        <p:txBody>
          <a:bodyPr wrap="square" rtlCol="0">
            <a:spAutoFit/>
          </a:bodyPr>
          <a:lstStyle/>
          <a:p>
            <a:pPr algn="ctr"/>
            <a:r>
              <a:rPr lang="nl-NL" sz="1000" dirty="0"/>
              <a:t>Met ondersteuning van een spelleider kan iedereen hier aan mee doen</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56124" y="283951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anmelden voor “Check je Warmtelek” | DalfsenNet">
            <a:extLst>
              <a:ext uri="{FF2B5EF4-FFF2-40B4-BE49-F238E27FC236}">
                <a16:creationId xmlns:a16="http://schemas.microsoft.com/office/drawing/2014/main" id="{B7071860-970F-3F7F-DEB8-7D47AD568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92" y="1144159"/>
            <a:ext cx="1973471" cy="10368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2EF3049-2713-B439-0811-2B5998D288C8}"/>
              </a:ext>
            </a:extLst>
          </p:cNvPr>
          <p:cNvPicPr>
            <a:picLocks noChangeAspect="1"/>
          </p:cNvPicPr>
          <p:nvPr/>
        </p:nvPicPr>
        <p:blipFill>
          <a:blip r:embed="rId7"/>
          <a:stretch>
            <a:fillRect/>
          </a:stretch>
        </p:blipFill>
        <p:spPr>
          <a:xfrm>
            <a:off x="2004431" y="2203822"/>
            <a:ext cx="611077" cy="615889"/>
          </a:xfrm>
          <a:prstGeom prst="rect">
            <a:avLst/>
          </a:prstGeom>
        </p:spPr>
      </p:pic>
      <p:grpSp>
        <p:nvGrpSpPr>
          <p:cNvPr id="2" name="Group 1">
            <a:extLst>
              <a:ext uri="{FF2B5EF4-FFF2-40B4-BE49-F238E27FC236}">
                <a16:creationId xmlns:a16="http://schemas.microsoft.com/office/drawing/2014/main" id="{E8B099D6-E45F-6A29-D486-ACF5F9F7AF4B}"/>
              </a:ext>
            </a:extLst>
          </p:cNvPr>
          <p:cNvGrpSpPr/>
          <p:nvPr/>
        </p:nvGrpSpPr>
        <p:grpSpPr>
          <a:xfrm>
            <a:off x="2668290" y="1565423"/>
            <a:ext cx="2007182" cy="187293"/>
            <a:chOff x="2667779" y="2274565"/>
            <a:chExt cx="2007182" cy="187293"/>
          </a:xfrm>
        </p:grpSpPr>
        <p:sp>
          <p:nvSpPr>
            <p:cNvPr id="3" name="Arrow: Pentagon 2">
              <a:extLst>
                <a:ext uri="{FF2B5EF4-FFF2-40B4-BE49-F238E27FC236}">
                  <a16:creationId xmlns:a16="http://schemas.microsoft.com/office/drawing/2014/main" id="{3FC41B4B-8EBF-5B46-5F62-7236C6723F7F}"/>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 hr</a:t>
              </a:r>
            </a:p>
          </p:txBody>
        </p:sp>
        <p:sp>
          <p:nvSpPr>
            <p:cNvPr id="11" name="Arrow: Chevron 10">
              <a:extLst>
                <a:ext uri="{FF2B5EF4-FFF2-40B4-BE49-F238E27FC236}">
                  <a16:creationId xmlns:a16="http://schemas.microsoft.com/office/drawing/2014/main" id="{76BE9F5C-FB34-5265-1F78-2D6E9CC8545F}"/>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12" name="Arrow: Chevron 11">
              <a:extLst>
                <a:ext uri="{FF2B5EF4-FFF2-40B4-BE49-F238E27FC236}">
                  <a16:creationId xmlns:a16="http://schemas.microsoft.com/office/drawing/2014/main" id="{D60DDEB3-D910-8FF4-6C31-ACB476417D19}"/>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pic>
          <p:nvPicPr>
            <p:cNvPr id="21" name="Picture 20">
              <a:extLst>
                <a:ext uri="{FF2B5EF4-FFF2-40B4-BE49-F238E27FC236}">
                  <a16:creationId xmlns:a16="http://schemas.microsoft.com/office/drawing/2014/main" id="{9B37682D-86AF-52F5-637B-946CDD550955}"/>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22" name="Picture 8" descr="Het logo van de Hanze | Hanze">
              <a:extLst>
                <a:ext uri="{FF2B5EF4-FFF2-40B4-BE49-F238E27FC236}">
                  <a16:creationId xmlns:a16="http://schemas.microsoft.com/office/drawing/2014/main" id="{0A2A29D5-8C58-28AF-B243-8807CA3AE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User with solid fill">
              <a:extLst>
                <a:ext uri="{FF2B5EF4-FFF2-40B4-BE49-F238E27FC236}">
                  <a16:creationId xmlns:a16="http://schemas.microsoft.com/office/drawing/2014/main" id="{4910AEE3-437D-B508-810F-41882ACEDA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46" name="Graphic 45" descr="Checkbox Checked with solid fill">
            <a:extLst>
              <a:ext uri="{FF2B5EF4-FFF2-40B4-BE49-F238E27FC236}">
                <a16:creationId xmlns:a16="http://schemas.microsoft.com/office/drawing/2014/main" id="{E492120A-D445-2A64-D7A4-B23DE494453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290776" y="2986025"/>
            <a:ext cx="481385" cy="481385"/>
          </a:xfrm>
          <a:prstGeom prst="rect">
            <a:avLst/>
          </a:prstGeom>
        </p:spPr>
      </p:pic>
      <p:sp>
        <p:nvSpPr>
          <p:cNvPr id="48" name="Rectangle 47">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51" name="Rectangle 50">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55" name="Rectangle 54">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56" name="Rectangle 55">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7"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59" name="TextBox 58">
            <a:extLst>
              <a:ext uri="{FF2B5EF4-FFF2-40B4-BE49-F238E27FC236}">
                <a16:creationId xmlns:a16="http://schemas.microsoft.com/office/drawing/2014/main" id="{2A4666D7-D896-0BD7-2A4B-14CB02E424C9}"/>
              </a:ext>
            </a:extLst>
          </p:cNvPr>
          <p:cNvSpPr txBox="1"/>
          <p:nvPr/>
        </p:nvSpPr>
        <p:spPr>
          <a:xfrm>
            <a:off x="4941267" y="379648"/>
            <a:ext cx="1975579" cy="584775"/>
          </a:xfrm>
          <a:prstGeom prst="rect">
            <a:avLst/>
          </a:prstGeom>
          <a:noFill/>
        </p:spPr>
        <p:txBody>
          <a:bodyPr wrap="square" rtlCol="0">
            <a:spAutoFit/>
          </a:bodyPr>
          <a:lstStyle/>
          <a:p>
            <a:pPr algn="ctr"/>
            <a:r>
              <a:rPr lang="nl-NL" sz="1200" b="1" dirty="0"/>
              <a:t>Pub Quiz (Ja of nee)</a:t>
            </a:r>
          </a:p>
          <a:p>
            <a:pPr algn="ctr"/>
            <a:r>
              <a:rPr lang="nl-NL" sz="1000" dirty="0"/>
              <a:t>Een leuke pub quiz die kennis deelt over de energietransitie</a:t>
            </a:r>
          </a:p>
        </p:txBody>
      </p:sp>
      <p:sp>
        <p:nvSpPr>
          <p:cNvPr id="60" name="Rectangle 59">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1" name="TextBox 60">
            <a:extLst>
              <a:ext uri="{FF2B5EF4-FFF2-40B4-BE49-F238E27FC236}">
                <a16:creationId xmlns:a16="http://schemas.microsoft.com/office/drawing/2014/main" id="{F1565ABC-2213-5C3D-56B3-BA866ED4F87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3" name="TextBox 62">
            <a:extLst>
              <a:ext uri="{FF2B5EF4-FFF2-40B4-BE49-F238E27FC236}">
                <a16:creationId xmlns:a16="http://schemas.microsoft.com/office/drawing/2014/main" id="{8E5B2ED3-8344-C8D0-015A-01C46BE2570D}"/>
              </a:ext>
            </a:extLst>
          </p:cNvPr>
          <p:cNvSpPr txBox="1"/>
          <p:nvPr/>
        </p:nvSpPr>
        <p:spPr>
          <a:xfrm>
            <a:off x="6984695" y="390731"/>
            <a:ext cx="1975579" cy="861774"/>
          </a:xfrm>
          <a:prstGeom prst="rect">
            <a:avLst/>
          </a:prstGeom>
          <a:noFill/>
        </p:spPr>
        <p:txBody>
          <a:bodyPr wrap="square" rtlCol="0">
            <a:spAutoFit/>
          </a:bodyPr>
          <a:lstStyle/>
          <a:p>
            <a:pPr algn="ctr"/>
            <a:r>
              <a:rPr lang="nl-NL" sz="1000" dirty="0"/>
              <a:t>Een pub quiz kan op een leuke manier ingezet worden om dorpen in beweging te krijgen en om kennis over te brengen in een ontspannen omgeving. </a:t>
            </a:r>
          </a:p>
        </p:txBody>
      </p:sp>
      <p:sp>
        <p:nvSpPr>
          <p:cNvPr id="64" name="TextBox 63">
            <a:extLst>
              <a:ext uri="{FF2B5EF4-FFF2-40B4-BE49-F238E27FC236}">
                <a16:creationId xmlns:a16="http://schemas.microsoft.com/office/drawing/2014/main" id="{D9F74443-1D8F-DCE7-E2CA-D83960DA0F8F}"/>
              </a:ext>
            </a:extLst>
          </p:cNvPr>
          <p:cNvSpPr txBox="1"/>
          <p:nvPr/>
        </p:nvSpPr>
        <p:spPr>
          <a:xfrm>
            <a:off x="6968015" y="1795285"/>
            <a:ext cx="1975579" cy="553998"/>
          </a:xfrm>
          <a:prstGeom prst="rect">
            <a:avLst/>
          </a:prstGeom>
          <a:noFill/>
        </p:spPr>
        <p:txBody>
          <a:bodyPr wrap="square" rtlCol="0">
            <a:spAutoFit/>
          </a:bodyPr>
          <a:lstStyle/>
          <a:p>
            <a:pPr algn="ctr"/>
            <a:r>
              <a:rPr lang="nl-NL" sz="1000" dirty="0"/>
              <a:t>Met ondersteuning van een expert kan iedereen hier aan mee doen.</a:t>
            </a:r>
          </a:p>
        </p:txBody>
      </p:sp>
      <p:sp>
        <p:nvSpPr>
          <p:cNvPr id="65" name="Rectangle 64">
            <a:extLst>
              <a:ext uri="{FF2B5EF4-FFF2-40B4-BE49-F238E27FC236}">
                <a16:creationId xmlns:a16="http://schemas.microsoft.com/office/drawing/2014/main" id="{236DB9B5-BD3B-0CAF-2A38-A67E9F063B0C}"/>
              </a:ext>
            </a:extLst>
          </p:cNvPr>
          <p:cNvSpPr/>
          <p:nvPr/>
        </p:nvSpPr>
        <p:spPr>
          <a:xfrm>
            <a:off x="6251604" y="2839538"/>
            <a:ext cx="686923"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7852482" y="3147793"/>
            <a:ext cx="739603" cy="167826"/>
          </a:xfrm>
          <a:prstGeom prst="rect">
            <a:avLst/>
          </a:prstGeom>
        </p:spPr>
      </p:pic>
      <p:pic>
        <p:nvPicPr>
          <p:cNvPr id="67"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2C51E06-6E56-F66F-1FD1-B8337FB7302D}"/>
              </a:ext>
            </a:extLst>
          </p:cNvPr>
          <p:cNvGrpSpPr/>
          <p:nvPr/>
        </p:nvGrpSpPr>
        <p:grpSpPr>
          <a:xfrm>
            <a:off x="6964104" y="1571774"/>
            <a:ext cx="2007182" cy="187293"/>
            <a:chOff x="2667779" y="2274565"/>
            <a:chExt cx="2007182" cy="187293"/>
          </a:xfrm>
        </p:grpSpPr>
        <p:sp>
          <p:nvSpPr>
            <p:cNvPr id="69" name="Arrow: Pentagon 68">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1" name="Arrow: Chevron 70">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2" name="Arrow: Chevron 71">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81" name="Picture 80">
              <a:extLst>
                <a:ext uri="{FF2B5EF4-FFF2-40B4-BE49-F238E27FC236}">
                  <a16:creationId xmlns:a16="http://schemas.microsoft.com/office/drawing/2014/main" id="{CF475B7E-4EDA-99D6-F2E4-BD840FDFDCBD}"/>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99"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7" name="Graphic 116"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1026" name="Picture 2" descr="Pubquiz | Utrecht Summer School">
            <a:extLst>
              <a:ext uri="{FF2B5EF4-FFF2-40B4-BE49-F238E27FC236}">
                <a16:creationId xmlns:a16="http://schemas.microsoft.com/office/drawing/2014/main" id="{8EBAAF7A-ABA7-5276-7534-50F6BE7217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0103" y="1086417"/>
            <a:ext cx="1961987" cy="1099712"/>
          </a:xfrm>
          <a:prstGeom prst="rect">
            <a:avLst/>
          </a:prstGeom>
          <a:noFill/>
          <a:extLst>
            <a:ext uri="{909E8E84-426E-40DD-AFC4-6F175D3DCCD1}">
              <a14:hiddenFill xmlns:a14="http://schemas.microsoft.com/office/drawing/2010/main">
                <a:solidFill>
                  <a:srgbClr val="FFFFFF"/>
                </a:solidFill>
              </a14:hiddenFill>
            </a:ext>
          </a:extLst>
        </p:spPr>
      </p:pic>
      <p:pic>
        <p:nvPicPr>
          <p:cNvPr id="124" name="Graphic 123" descr="Checkbox Checked with solid fill">
            <a:extLst>
              <a:ext uri="{FF2B5EF4-FFF2-40B4-BE49-F238E27FC236}">
                <a16:creationId xmlns:a16="http://schemas.microsoft.com/office/drawing/2014/main" id="{07058877-5DB9-8B23-0B83-14ED82B8016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87329" y="2992776"/>
            <a:ext cx="481385" cy="481385"/>
          </a:xfrm>
          <a:prstGeom prst="rect">
            <a:avLst/>
          </a:prstGeom>
        </p:spPr>
      </p:pic>
      <p:sp>
        <p:nvSpPr>
          <p:cNvPr id="30" name="Rectangle 29">
            <a:extLst>
              <a:ext uri="{FF2B5EF4-FFF2-40B4-BE49-F238E27FC236}">
                <a16:creationId xmlns:a16="http://schemas.microsoft.com/office/drawing/2014/main" id="{56D181D4-CCC2-1E3E-345F-DF52A2B4C720}"/>
              </a:ext>
            </a:extLst>
          </p:cNvPr>
          <p:cNvSpPr/>
          <p:nvPr/>
        </p:nvSpPr>
        <p:spPr>
          <a:xfrm>
            <a:off x="4914363" y="348002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32A090-87C8-F46A-99ED-290C1349038F}"/>
              </a:ext>
            </a:extLst>
          </p:cNvPr>
          <p:cNvSpPr/>
          <p:nvPr/>
        </p:nvSpPr>
        <p:spPr>
          <a:xfrm>
            <a:off x="4914435" y="348140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24" name="Rectangle 23">
            <a:extLst>
              <a:ext uri="{FF2B5EF4-FFF2-40B4-BE49-F238E27FC236}">
                <a16:creationId xmlns:a16="http://schemas.microsoft.com/office/drawing/2014/main" id="{6C987BB7-1166-1F84-5BC1-CE3DB0617FC3}"/>
              </a:ext>
            </a:extLst>
          </p:cNvPr>
          <p:cNvSpPr/>
          <p:nvPr/>
        </p:nvSpPr>
        <p:spPr>
          <a:xfrm>
            <a:off x="4914430" y="580313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34" name="Rectangle 33">
            <a:extLst>
              <a:ext uri="{FF2B5EF4-FFF2-40B4-BE49-F238E27FC236}">
                <a16:creationId xmlns:a16="http://schemas.microsoft.com/office/drawing/2014/main" id="{C520FF61-7A96-1485-EC22-98BDC76B0D66}"/>
              </a:ext>
            </a:extLst>
          </p:cNvPr>
          <p:cNvSpPr/>
          <p:nvPr/>
        </p:nvSpPr>
        <p:spPr>
          <a:xfrm>
            <a:off x="4913918" y="549152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35" name="Rectangle 34">
            <a:extLst>
              <a:ext uri="{FF2B5EF4-FFF2-40B4-BE49-F238E27FC236}">
                <a16:creationId xmlns:a16="http://schemas.microsoft.com/office/drawing/2014/main" id="{41C40236-B283-C8FA-55A2-1765F2125C03}"/>
              </a:ext>
            </a:extLst>
          </p:cNvPr>
          <p:cNvSpPr/>
          <p:nvPr/>
        </p:nvSpPr>
        <p:spPr>
          <a:xfrm>
            <a:off x="6940806" y="3481408"/>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3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4429" y="612169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1068B95-8279-EC82-CFE2-3868177A193A}"/>
              </a:ext>
            </a:extLst>
          </p:cNvPr>
          <p:cNvSpPr txBox="1"/>
          <p:nvPr/>
        </p:nvSpPr>
        <p:spPr>
          <a:xfrm>
            <a:off x="4920050" y="6453485"/>
            <a:ext cx="2016000" cy="230832"/>
          </a:xfrm>
          <a:prstGeom prst="rect">
            <a:avLst/>
          </a:prstGeom>
          <a:noFill/>
        </p:spPr>
        <p:txBody>
          <a:bodyPr wrap="square" rtlCol="0">
            <a:spAutoFit/>
          </a:bodyPr>
          <a:lstStyle/>
          <a:p>
            <a:pPr algn="ctr"/>
            <a:r>
              <a:rPr lang="en-US" sz="900" dirty="0"/>
              <a:t>More information see other side</a:t>
            </a:r>
          </a:p>
        </p:txBody>
      </p:sp>
      <p:sp>
        <p:nvSpPr>
          <p:cNvPr id="47" name="TextBox 46">
            <a:extLst>
              <a:ext uri="{FF2B5EF4-FFF2-40B4-BE49-F238E27FC236}">
                <a16:creationId xmlns:a16="http://schemas.microsoft.com/office/drawing/2014/main" id="{56519467-4205-0A03-E093-C5F2978378BA}"/>
              </a:ext>
            </a:extLst>
          </p:cNvPr>
          <p:cNvSpPr txBox="1"/>
          <p:nvPr/>
        </p:nvSpPr>
        <p:spPr>
          <a:xfrm>
            <a:off x="4923659" y="3663199"/>
            <a:ext cx="2010937" cy="615553"/>
          </a:xfrm>
          <a:prstGeom prst="rect">
            <a:avLst/>
          </a:prstGeom>
          <a:noFill/>
        </p:spPr>
        <p:txBody>
          <a:bodyPr wrap="square" rtlCol="0">
            <a:spAutoFit/>
          </a:bodyPr>
          <a:lstStyle/>
          <a:p>
            <a:pPr algn="ctr"/>
            <a:r>
              <a:rPr lang="nl-NL" sz="1400" b="1" dirty="0"/>
              <a:t>Inhouse game</a:t>
            </a:r>
          </a:p>
          <a:p>
            <a:pPr algn="ctr"/>
            <a:r>
              <a:rPr lang="nl-NL" sz="1000" dirty="0"/>
              <a:t>Deze game geeft inzicht voor verduurzaming in huis</a:t>
            </a:r>
          </a:p>
        </p:txBody>
      </p:sp>
      <p:sp>
        <p:nvSpPr>
          <p:cNvPr id="26" name="Rectangle 25">
            <a:extLst>
              <a:ext uri="{FF2B5EF4-FFF2-40B4-BE49-F238E27FC236}">
                <a16:creationId xmlns:a16="http://schemas.microsoft.com/office/drawing/2014/main" id="{C4923B4B-34AD-0822-BE28-D16D3FB1C7B6}"/>
              </a:ext>
            </a:extLst>
          </p:cNvPr>
          <p:cNvSpPr/>
          <p:nvPr/>
        </p:nvSpPr>
        <p:spPr>
          <a:xfrm>
            <a:off x="6966208" y="577639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54" name="TextBox 53">
            <a:extLst>
              <a:ext uri="{FF2B5EF4-FFF2-40B4-BE49-F238E27FC236}">
                <a16:creationId xmlns:a16="http://schemas.microsoft.com/office/drawing/2014/main" id="{4BC62A27-EC19-4B67-7B14-EC91AB9B44D2}"/>
              </a:ext>
            </a:extLst>
          </p:cNvPr>
          <p:cNvSpPr txBox="1"/>
          <p:nvPr/>
        </p:nvSpPr>
        <p:spPr>
          <a:xfrm>
            <a:off x="6943906" y="595470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B8501B4E-FA42-C2A2-E13C-44F088434D19}"/>
              </a:ext>
            </a:extLst>
          </p:cNvPr>
          <p:cNvSpPr/>
          <p:nvPr/>
        </p:nvSpPr>
        <p:spPr>
          <a:xfrm>
            <a:off x="6957440" y="465259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28" name="TextBox 27">
            <a:extLst>
              <a:ext uri="{FF2B5EF4-FFF2-40B4-BE49-F238E27FC236}">
                <a16:creationId xmlns:a16="http://schemas.microsoft.com/office/drawing/2014/main" id="{13186984-F605-D450-53E5-AF2014E82AF2}"/>
              </a:ext>
            </a:extLst>
          </p:cNvPr>
          <p:cNvSpPr txBox="1"/>
          <p:nvPr/>
        </p:nvSpPr>
        <p:spPr>
          <a:xfrm>
            <a:off x="6973297" y="3669520"/>
            <a:ext cx="1975579" cy="1015663"/>
          </a:xfrm>
          <a:prstGeom prst="rect">
            <a:avLst/>
          </a:prstGeom>
          <a:noFill/>
        </p:spPr>
        <p:txBody>
          <a:bodyPr wrap="square" rtlCol="0">
            <a:spAutoFit/>
          </a:bodyPr>
          <a:lstStyle/>
          <a:p>
            <a:pPr algn="ctr"/>
            <a:r>
              <a:rPr lang="nl-NL" sz="1000" dirty="0"/>
              <a:t>De game geeft inzicht in mogelijkheden en kosten van de verduurzaming van een woning door in het spel de uitdaging aan te gaan een slecht geïsoleerd huis volledig te verduurzamen</a:t>
            </a:r>
          </a:p>
        </p:txBody>
      </p:sp>
      <p:sp>
        <p:nvSpPr>
          <p:cNvPr id="7168" name="TextBox 7167">
            <a:extLst>
              <a:ext uri="{FF2B5EF4-FFF2-40B4-BE49-F238E27FC236}">
                <a16:creationId xmlns:a16="http://schemas.microsoft.com/office/drawing/2014/main" id="{89E0B115-692F-ECDE-2E53-F3D5FB2D8806}"/>
              </a:ext>
            </a:extLst>
          </p:cNvPr>
          <p:cNvSpPr txBox="1"/>
          <p:nvPr/>
        </p:nvSpPr>
        <p:spPr>
          <a:xfrm>
            <a:off x="6965761" y="5074074"/>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7169" name="Picture 7168">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7850228" y="6426582"/>
            <a:ext cx="739603" cy="167826"/>
          </a:xfrm>
          <a:prstGeom prst="rect">
            <a:avLst/>
          </a:prstGeom>
        </p:spPr>
      </p:pic>
      <p:pic>
        <p:nvPicPr>
          <p:cNvPr id="7171"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625" y="642658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172" name="Group 7171">
            <a:extLst>
              <a:ext uri="{FF2B5EF4-FFF2-40B4-BE49-F238E27FC236}">
                <a16:creationId xmlns:a16="http://schemas.microsoft.com/office/drawing/2014/main" id="{0E5CE835-9C45-8D2E-6E15-BAA7E9747198}"/>
              </a:ext>
            </a:extLst>
          </p:cNvPr>
          <p:cNvGrpSpPr/>
          <p:nvPr/>
        </p:nvGrpSpPr>
        <p:grpSpPr>
          <a:xfrm>
            <a:off x="6957440" y="4852788"/>
            <a:ext cx="2007182" cy="187293"/>
            <a:chOff x="2667779" y="2274565"/>
            <a:chExt cx="2007182" cy="187293"/>
          </a:xfrm>
        </p:grpSpPr>
        <p:sp>
          <p:nvSpPr>
            <p:cNvPr id="7173" name="Arrow: Pentagon 7172">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174" name="Arrow: Chevron 7173">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175" name="Arrow: Chevron 7174">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7176" name="Picture 7175">
              <a:extLst>
                <a:ext uri="{FF2B5EF4-FFF2-40B4-BE49-F238E27FC236}">
                  <a16:creationId xmlns:a16="http://schemas.microsoft.com/office/drawing/2014/main" id="{BDD6005F-8B80-1D6E-B73F-24990C261CA6}"/>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7177"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Graphic 7177"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39" name="Picture 38">
            <a:extLst>
              <a:ext uri="{FF2B5EF4-FFF2-40B4-BE49-F238E27FC236}">
                <a16:creationId xmlns:a16="http://schemas.microsoft.com/office/drawing/2014/main" id="{065A0486-1B99-0F90-ED16-87773E3C5C06}"/>
              </a:ext>
            </a:extLst>
          </p:cNvPr>
          <p:cNvPicPr>
            <a:picLocks noChangeAspect="1"/>
          </p:cNvPicPr>
          <p:nvPr/>
        </p:nvPicPr>
        <p:blipFill>
          <a:blip r:embed="rId12"/>
          <a:stretch>
            <a:fillRect/>
          </a:stretch>
        </p:blipFill>
        <p:spPr>
          <a:xfrm>
            <a:off x="4913917" y="4242195"/>
            <a:ext cx="1776622" cy="1238525"/>
          </a:xfrm>
          <a:prstGeom prst="rect">
            <a:avLst/>
          </a:prstGeom>
        </p:spPr>
      </p:pic>
      <p:sp>
        <p:nvSpPr>
          <p:cNvPr id="29" name="Rectangle 28">
            <a:extLst>
              <a:ext uri="{FF2B5EF4-FFF2-40B4-BE49-F238E27FC236}">
                <a16:creationId xmlns:a16="http://schemas.microsoft.com/office/drawing/2014/main" id="{F594F12A-51C8-A4D7-9CF3-77EF7D96C1FA}"/>
              </a:ext>
            </a:extLst>
          </p:cNvPr>
          <p:cNvSpPr/>
          <p:nvPr/>
        </p:nvSpPr>
        <p:spPr>
          <a:xfrm>
            <a:off x="623639" y="34800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43B09BC-0E35-4425-5BF8-F4791C16885B}"/>
              </a:ext>
            </a:extLst>
          </p:cNvPr>
          <p:cNvSpPr/>
          <p:nvPr/>
        </p:nvSpPr>
        <p:spPr>
          <a:xfrm>
            <a:off x="623711" y="348140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36" name="Rectangle 35">
            <a:extLst>
              <a:ext uri="{FF2B5EF4-FFF2-40B4-BE49-F238E27FC236}">
                <a16:creationId xmlns:a16="http://schemas.microsoft.com/office/drawing/2014/main" id="{BAB9B6B1-84FB-CD37-C738-BD14F27B9FFE}"/>
              </a:ext>
            </a:extLst>
          </p:cNvPr>
          <p:cNvSpPr/>
          <p:nvPr/>
        </p:nvSpPr>
        <p:spPr>
          <a:xfrm>
            <a:off x="623706" y="580313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38" name="Rectangle 37">
            <a:extLst>
              <a:ext uri="{FF2B5EF4-FFF2-40B4-BE49-F238E27FC236}">
                <a16:creationId xmlns:a16="http://schemas.microsoft.com/office/drawing/2014/main" id="{586721E4-1B26-6395-CC55-60F1AB1ECAEF}"/>
              </a:ext>
            </a:extLst>
          </p:cNvPr>
          <p:cNvSpPr/>
          <p:nvPr/>
        </p:nvSpPr>
        <p:spPr>
          <a:xfrm>
            <a:off x="623194" y="549151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0" name="Rectangle 39">
            <a:extLst>
              <a:ext uri="{FF2B5EF4-FFF2-40B4-BE49-F238E27FC236}">
                <a16:creationId xmlns:a16="http://schemas.microsoft.com/office/drawing/2014/main" id="{BA7F9C78-4105-3FDA-6E33-FF059C5C48A4}"/>
              </a:ext>
            </a:extLst>
          </p:cNvPr>
          <p:cNvSpPr/>
          <p:nvPr/>
        </p:nvSpPr>
        <p:spPr>
          <a:xfrm>
            <a:off x="2650082" y="3481407"/>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41" name="Picture 6" descr="PESTEL Analysis - Lumovest">
            <a:extLst>
              <a:ext uri="{FF2B5EF4-FFF2-40B4-BE49-F238E27FC236}">
                <a16:creationId xmlns:a16="http://schemas.microsoft.com/office/drawing/2014/main" id="{A04D0B1A-1130-9238-E499-0309234036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3705" y="612169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2970066-89A8-38A5-323F-51C35D945425}"/>
              </a:ext>
            </a:extLst>
          </p:cNvPr>
          <p:cNvSpPr txBox="1"/>
          <p:nvPr/>
        </p:nvSpPr>
        <p:spPr>
          <a:xfrm>
            <a:off x="629326" y="6453484"/>
            <a:ext cx="2016000" cy="230832"/>
          </a:xfrm>
          <a:prstGeom prst="rect">
            <a:avLst/>
          </a:prstGeom>
          <a:noFill/>
        </p:spPr>
        <p:txBody>
          <a:bodyPr wrap="square" rtlCol="0">
            <a:spAutoFit/>
          </a:bodyPr>
          <a:lstStyle/>
          <a:p>
            <a:pPr algn="ctr"/>
            <a:r>
              <a:rPr lang="en-US" sz="900" dirty="0"/>
              <a:t>More information see other side</a:t>
            </a:r>
          </a:p>
        </p:txBody>
      </p:sp>
      <p:sp>
        <p:nvSpPr>
          <p:cNvPr id="43" name="TextBox 42">
            <a:extLst>
              <a:ext uri="{FF2B5EF4-FFF2-40B4-BE49-F238E27FC236}">
                <a16:creationId xmlns:a16="http://schemas.microsoft.com/office/drawing/2014/main" id="{9E9021AB-1D99-B854-DE9D-15E90F9B440A}"/>
              </a:ext>
            </a:extLst>
          </p:cNvPr>
          <p:cNvSpPr txBox="1"/>
          <p:nvPr/>
        </p:nvSpPr>
        <p:spPr>
          <a:xfrm>
            <a:off x="648289" y="3663198"/>
            <a:ext cx="1975579" cy="769441"/>
          </a:xfrm>
          <a:prstGeom prst="rect">
            <a:avLst/>
          </a:prstGeom>
          <a:noFill/>
        </p:spPr>
        <p:txBody>
          <a:bodyPr wrap="square" rtlCol="0">
            <a:spAutoFit/>
          </a:bodyPr>
          <a:lstStyle/>
          <a:p>
            <a:pPr algn="ctr"/>
            <a:r>
              <a:rPr lang="nl-NL" sz="1400" b="1" dirty="0"/>
              <a:t>We-EnergyHUB game</a:t>
            </a:r>
          </a:p>
          <a:p>
            <a:pPr algn="ctr"/>
            <a:r>
              <a:rPr lang="nl-NL" sz="1000" dirty="0"/>
              <a:t>Gezamenlijk een bedrijventerrein verduurzamen. Hoe pak je dat aan?</a:t>
            </a:r>
          </a:p>
        </p:txBody>
      </p:sp>
      <p:sp>
        <p:nvSpPr>
          <p:cNvPr id="44" name="Rectangle 43">
            <a:extLst>
              <a:ext uri="{FF2B5EF4-FFF2-40B4-BE49-F238E27FC236}">
                <a16:creationId xmlns:a16="http://schemas.microsoft.com/office/drawing/2014/main" id="{A228D945-8A76-709F-C896-99084F0AFFCD}"/>
              </a:ext>
            </a:extLst>
          </p:cNvPr>
          <p:cNvSpPr/>
          <p:nvPr/>
        </p:nvSpPr>
        <p:spPr>
          <a:xfrm>
            <a:off x="2675484" y="577639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Contact</a:t>
            </a:r>
          </a:p>
        </p:txBody>
      </p:sp>
      <p:sp>
        <p:nvSpPr>
          <p:cNvPr id="45" name="TextBox 44">
            <a:extLst>
              <a:ext uri="{FF2B5EF4-FFF2-40B4-BE49-F238E27FC236}">
                <a16:creationId xmlns:a16="http://schemas.microsoft.com/office/drawing/2014/main" id="{4B5E29C6-7A82-64CB-2B07-81E08F85CBC3}"/>
              </a:ext>
            </a:extLst>
          </p:cNvPr>
          <p:cNvSpPr txBox="1"/>
          <p:nvPr/>
        </p:nvSpPr>
        <p:spPr>
          <a:xfrm>
            <a:off x="2653182" y="5954703"/>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5320A3FA-7D0C-49F8-6886-633DF213823E}"/>
              </a:ext>
            </a:extLst>
          </p:cNvPr>
          <p:cNvSpPr/>
          <p:nvPr/>
        </p:nvSpPr>
        <p:spPr>
          <a:xfrm>
            <a:off x="2666716" y="465259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2" name="TextBox 51">
            <a:extLst>
              <a:ext uri="{FF2B5EF4-FFF2-40B4-BE49-F238E27FC236}">
                <a16:creationId xmlns:a16="http://schemas.microsoft.com/office/drawing/2014/main" id="{24D007A4-70AE-04C4-A831-963B28DC70CC}"/>
              </a:ext>
            </a:extLst>
          </p:cNvPr>
          <p:cNvSpPr txBox="1"/>
          <p:nvPr/>
        </p:nvSpPr>
        <p:spPr>
          <a:xfrm>
            <a:off x="2683422" y="3677814"/>
            <a:ext cx="1975579" cy="1015663"/>
          </a:xfrm>
          <a:prstGeom prst="rect">
            <a:avLst/>
          </a:prstGeom>
          <a:noFill/>
        </p:spPr>
        <p:txBody>
          <a:bodyPr wrap="square" rtlCol="0">
            <a:spAutoFit/>
          </a:bodyPr>
          <a:lstStyle/>
          <a:p>
            <a:pPr algn="ctr"/>
            <a:r>
              <a:rPr lang="nl-NL" sz="1000" dirty="0"/>
              <a:t>De We-EnergyHUB game geeft spelenderwijs inzicht in de uitdaging binnen de energie transitie en de verschillende stakeholders die daar een rol in spelen voor bedrijventerreinen. </a:t>
            </a:r>
          </a:p>
        </p:txBody>
      </p:sp>
      <p:sp>
        <p:nvSpPr>
          <p:cNvPr id="53" name="TextBox 52">
            <a:extLst>
              <a:ext uri="{FF2B5EF4-FFF2-40B4-BE49-F238E27FC236}">
                <a16:creationId xmlns:a16="http://schemas.microsoft.com/office/drawing/2014/main" id="{DF3EBB7A-4E20-64CB-8D9D-CCD060FA425E}"/>
              </a:ext>
            </a:extLst>
          </p:cNvPr>
          <p:cNvSpPr txBox="1"/>
          <p:nvPr/>
        </p:nvSpPr>
        <p:spPr>
          <a:xfrm>
            <a:off x="2670281" y="5131829"/>
            <a:ext cx="1975579" cy="553998"/>
          </a:xfrm>
          <a:prstGeom prst="rect">
            <a:avLst/>
          </a:prstGeom>
          <a:noFill/>
        </p:spPr>
        <p:txBody>
          <a:bodyPr wrap="square" rtlCol="0">
            <a:spAutoFit/>
          </a:bodyPr>
          <a:lstStyle/>
          <a:p>
            <a:pPr algn="ctr"/>
            <a:r>
              <a:rPr lang="nl-NL" sz="1000" dirty="0"/>
              <a:t>Met ondersteuning van een spelleider kan iedereen hier aan mee doen</a:t>
            </a:r>
          </a:p>
        </p:txBody>
      </p:sp>
      <p:sp>
        <p:nvSpPr>
          <p:cNvPr id="7170" name="Rectangle 7169">
            <a:extLst>
              <a:ext uri="{FF2B5EF4-FFF2-40B4-BE49-F238E27FC236}">
                <a16:creationId xmlns:a16="http://schemas.microsoft.com/office/drawing/2014/main" id="{B4313FB7-BE93-1A95-A39A-1D6D3D16EE4C}"/>
              </a:ext>
            </a:extLst>
          </p:cNvPr>
          <p:cNvSpPr/>
          <p:nvPr/>
        </p:nvSpPr>
        <p:spPr>
          <a:xfrm>
            <a:off x="623194" y="6121142"/>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9" name="Rectangle 7178">
            <a:extLst>
              <a:ext uri="{FF2B5EF4-FFF2-40B4-BE49-F238E27FC236}">
                <a16:creationId xmlns:a16="http://schemas.microsoft.com/office/drawing/2014/main" id="{A9D2406E-7CF0-0A4F-28ED-BBA13EB3C24F}"/>
              </a:ext>
            </a:extLst>
          </p:cNvPr>
          <p:cNvSpPr/>
          <p:nvPr/>
        </p:nvSpPr>
        <p:spPr>
          <a:xfrm>
            <a:off x="1958626" y="6118299"/>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80" name="Picture 7179">
            <a:extLst>
              <a:ext uri="{FF2B5EF4-FFF2-40B4-BE49-F238E27FC236}">
                <a16:creationId xmlns:a16="http://schemas.microsoft.com/office/drawing/2014/main" id="{37F94579-DE20-53BD-8CEA-6EF32024750A}"/>
              </a:ext>
            </a:extLst>
          </p:cNvPr>
          <p:cNvPicPr>
            <a:picLocks noChangeAspect="1"/>
          </p:cNvPicPr>
          <p:nvPr/>
        </p:nvPicPr>
        <p:blipFill>
          <a:blip r:embed="rId4"/>
          <a:stretch>
            <a:fillRect/>
          </a:stretch>
        </p:blipFill>
        <p:spPr>
          <a:xfrm>
            <a:off x="3559504" y="6426581"/>
            <a:ext cx="739603" cy="167826"/>
          </a:xfrm>
          <a:prstGeom prst="rect">
            <a:avLst/>
          </a:prstGeom>
        </p:spPr>
      </p:pic>
      <p:pic>
        <p:nvPicPr>
          <p:cNvPr id="7181" name="Picture 8" descr="Het logo van de Hanze | Hanze">
            <a:extLst>
              <a:ext uri="{FF2B5EF4-FFF2-40B4-BE49-F238E27FC236}">
                <a16:creationId xmlns:a16="http://schemas.microsoft.com/office/drawing/2014/main" id="{6D3BB69A-7D6A-A564-AC4E-8DB641E34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901" y="6426580"/>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184" name="Group 7183">
            <a:extLst>
              <a:ext uri="{FF2B5EF4-FFF2-40B4-BE49-F238E27FC236}">
                <a16:creationId xmlns:a16="http://schemas.microsoft.com/office/drawing/2014/main" id="{25AAE8E0-3AFA-21BB-C1FE-A1133472563F}"/>
              </a:ext>
            </a:extLst>
          </p:cNvPr>
          <p:cNvGrpSpPr/>
          <p:nvPr/>
        </p:nvGrpSpPr>
        <p:grpSpPr>
          <a:xfrm>
            <a:off x="2670792" y="4844210"/>
            <a:ext cx="2007182" cy="187293"/>
            <a:chOff x="2667779" y="2274565"/>
            <a:chExt cx="2007182" cy="187293"/>
          </a:xfrm>
        </p:grpSpPr>
        <p:sp>
          <p:nvSpPr>
            <p:cNvPr id="7185" name="Arrow: Pentagon 7184">
              <a:extLst>
                <a:ext uri="{FF2B5EF4-FFF2-40B4-BE49-F238E27FC236}">
                  <a16:creationId xmlns:a16="http://schemas.microsoft.com/office/drawing/2014/main" id="{9DFAFE12-6018-46CB-1F2C-772FEFFF1E4B}"/>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 hr</a:t>
              </a:r>
            </a:p>
          </p:txBody>
        </p:sp>
        <p:sp>
          <p:nvSpPr>
            <p:cNvPr id="7186" name="Arrow: Chevron 7185">
              <a:extLst>
                <a:ext uri="{FF2B5EF4-FFF2-40B4-BE49-F238E27FC236}">
                  <a16:creationId xmlns:a16="http://schemas.microsoft.com/office/drawing/2014/main" id="{40170038-C33A-15D2-0F56-51158AECB31E}"/>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7187" name="Arrow: Chevron 7186">
              <a:extLst>
                <a:ext uri="{FF2B5EF4-FFF2-40B4-BE49-F238E27FC236}">
                  <a16:creationId xmlns:a16="http://schemas.microsoft.com/office/drawing/2014/main" id="{80DBFBD9-F6B8-7334-9DEB-D2D12B3531C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pic>
          <p:nvPicPr>
            <p:cNvPr id="7188" name="Picture 7187">
              <a:extLst>
                <a:ext uri="{FF2B5EF4-FFF2-40B4-BE49-F238E27FC236}">
                  <a16:creationId xmlns:a16="http://schemas.microsoft.com/office/drawing/2014/main" id="{4BD2BDBA-086D-B083-1B91-4113A67B9F89}"/>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7189" name="Picture 8" descr="Het logo van de Hanze | Hanze">
              <a:extLst>
                <a:ext uri="{FF2B5EF4-FFF2-40B4-BE49-F238E27FC236}">
                  <a16:creationId xmlns:a16="http://schemas.microsoft.com/office/drawing/2014/main" id="{E6ACAD38-A26F-AA3C-1A30-EDC3FFAFDA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7190" name="Graphic 7189" descr="User with solid fill">
              <a:extLst>
                <a:ext uri="{FF2B5EF4-FFF2-40B4-BE49-F238E27FC236}">
                  <a16:creationId xmlns:a16="http://schemas.microsoft.com/office/drawing/2014/main" id="{0D989EC6-FD2F-EE62-900D-15FBCA902D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7191" name="Graphic 7190" descr="Checkbox Checked with solid fill">
            <a:extLst>
              <a:ext uri="{FF2B5EF4-FFF2-40B4-BE49-F238E27FC236}">
                <a16:creationId xmlns:a16="http://schemas.microsoft.com/office/drawing/2014/main" id="{439CEB48-AB4B-8200-50D9-9503C5BEC49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293278" y="6264812"/>
            <a:ext cx="481385" cy="481385"/>
          </a:xfrm>
          <a:prstGeom prst="rect">
            <a:avLst/>
          </a:prstGeom>
        </p:spPr>
      </p:pic>
      <p:pic>
        <p:nvPicPr>
          <p:cNvPr id="7192" name="Picture 7191">
            <a:extLst>
              <a:ext uri="{FF2B5EF4-FFF2-40B4-BE49-F238E27FC236}">
                <a16:creationId xmlns:a16="http://schemas.microsoft.com/office/drawing/2014/main" id="{8BBD4913-F46D-C2DA-DF0A-989201489A73}"/>
              </a:ext>
            </a:extLst>
          </p:cNvPr>
          <p:cNvPicPr>
            <a:picLocks noChangeAspect="1"/>
          </p:cNvPicPr>
          <p:nvPr/>
        </p:nvPicPr>
        <p:blipFill>
          <a:blip r:embed="rId13" cstate="print">
            <a:extLst>
              <a:ext uri="{28A0092B-C50C-407E-A947-70E740481C1C}">
                <a14:useLocalDpi xmlns:a14="http://schemas.microsoft.com/office/drawing/2010/main" val="0"/>
              </a:ext>
            </a:extLst>
          </a:blip>
          <a:srcRect t="13089" b="11388"/>
          <a:stretch>
            <a:fillRect/>
          </a:stretch>
        </p:blipFill>
        <p:spPr bwMode="auto">
          <a:xfrm>
            <a:off x="632984" y="4477785"/>
            <a:ext cx="1969725" cy="991721"/>
          </a:xfrm>
          <a:prstGeom prst="rect">
            <a:avLst/>
          </a:prstGeom>
          <a:noFill/>
          <a:ln>
            <a:noFill/>
          </a:ln>
        </p:spPr>
      </p:pic>
      <p:pic>
        <p:nvPicPr>
          <p:cNvPr id="7194" name="Picture 7193">
            <a:extLst>
              <a:ext uri="{FF2B5EF4-FFF2-40B4-BE49-F238E27FC236}">
                <a16:creationId xmlns:a16="http://schemas.microsoft.com/office/drawing/2014/main" id="{700331E6-907B-11AC-23F1-5E496862F35C}"/>
              </a:ext>
            </a:extLst>
          </p:cNvPr>
          <p:cNvPicPr>
            <a:picLocks noChangeAspect="1"/>
          </p:cNvPicPr>
          <p:nvPr/>
        </p:nvPicPr>
        <p:blipFill>
          <a:blip r:embed="rId14"/>
          <a:stretch>
            <a:fillRect/>
          </a:stretch>
        </p:blipFill>
        <p:spPr>
          <a:xfrm>
            <a:off x="2007717" y="5480720"/>
            <a:ext cx="611341" cy="613693"/>
          </a:xfrm>
          <a:prstGeom prst="rect">
            <a:avLst/>
          </a:prstGeom>
        </p:spPr>
      </p:pic>
    </p:spTree>
    <p:extLst>
      <p:ext uri="{BB962C8B-B14F-4D97-AF65-F5344CB8AC3E}">
        <p14:creationId xmlns:p14="http://schemas.microsoft.com/office/powerpoint/2010/main" val="2296877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FBC2-DCF5-ED5C-71D9-8BBD0CD88C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98697E-526B-7CD3-DF3E-C029EC6C836F}"/>
              </a:ext>
            </a:extLst>
          </p:cNvPr>
          <p:cNvSpPr>
            <a:spLocks noGrp="1"/>
          </p:cNvSpPr>
          <p:nvPr>
            <p:ph type="ctrTitle"/>
          </p:nvPr>
        </p:nvSpPr>
        <p:spPr/>
        <p:txBody>
          <a:bodyPr/>
          <a:lstStyle/>
          <a:p>
            <a:r>
              <a:rPr lang="en-US" dirty="0" err="1"/>
              <a:t>Bewustwording</a:t>
            </a:r>
            <a:r>
              <a:rPr lang="en-US" dirty="0"/>
              <a:t> HU</a:t>
            </a:r>
          </a:p>
        </p:txBody>
      </p:sp>
      <p:sp>
        <p:nvSpPr>
          <p:cNvPr id="5" name="Subtitle 4">
            <a:extLst>
              <a:ext uri="{FF2B5EF4-FFF2-40B4-BE49-F238E27FC236}">
                <a16:creationId xmlns:a16="http://schemas.microsoft.com/office/drawing/2014/main" id="{E447042B-9189-1432-AF9B-A5259DBB4D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345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9414C-214A-A66F-ABD2-D2A5A0C6FD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D99BDE-D106-D80B-67B9-8441274C82D7}"/>
              </a:ext>
            </a:extLst>
          </p:cNvPr>
          <p:cNvSpPr/>
          <p:nvPr/>
        </p:nvSpPr>
        <p:spPr>
          <a:xfrm>
            <a:off x="4911264"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9157C8-34D1-E7A0-FB16-04241C4DAB96}"/>
              </a:ext>
            </a:extLst>
          </p:cNvPr>
          <p:cNvSpPr/>
          <p:nvPr/>
        </p:nvSpPr>
        <p:spPr>
          <a:xfrm>
            <a:off x="6954341"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 name="Rectangle 4">
            <a:extLst>
              <a:ext uri="{FF2B5EF4-FFF2-40B4-BE49-F238E27FC236}">
                <a16:creationId xmlns:a16="http://schemas.microsoft.com/office/drawing/2014/main" id="{AA80885A-C185-F826-EA4A-5248F2A3D872}"/>
              </a:ext>
            </a:extLst>
          </p:cNvPr>
          <p:cNvSpPr/>
          <p:nvPr/>
        </p:nvSpPr>
        <p:spPr>
          <a:xfrm>
            <a:off x="4911336"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C99DD628-D1F1-43C0-8E80-9740E7B337B5}"/>
              </a:ext>
            </a:extLst>
          </p:cNvPr>
          <p:cNvSpPr/>
          <p:nvPr/>
        </p:nvSpPr>
        <p:spPr>
          <a:xfrm>
            <a:off x="4911331"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2146DDA2-ECDE-2CD7-FD15-909461B908AD}"/>
              </a:ext>
            </a:extLst>
          </p:cNvPr>
          <p:cNvSpPr/>
          <p:nvPr/>
        </p:nvSpPr>
        <p:spPr>
          <a:xfrm>
            <a:off x="4910819"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9E7C12E1-31E0-FD3C-B717-1A9909BB0B24}"/>
              </a:ext>
            </a:extLst>
          </p:cNvPr>
          <p:cNvSpPr/>
          <p:nvPr/>
        </p:nvSpPr>
        <p:spPr>
          <a:xfrm>
            <a:off x="6937707"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7F93D830-1A64-7A7F-7A5A-059FF68FDD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1330"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6DA70F-94CE-B8C9-0D19-EFAD9A1C9312}"/>
              </a:ext>
            </a:extLst>
          </p:cNvPr>
          <p:cNvSpPr txBox="1"/>
          <p:nvPr/>
        </p:nvSpPr>
        <p:spPr>
          <a:xfrm>
            <a:off x="4916951"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F9B42451-6DFC-609A-7A86-50288AE0396E}"/>
              </a:ext>
            </a:extLst>
          </p:cNvPr>
          <p:cNvSpPr txBox="1"/>
          <p:nvPr/>
        </p:nvSpPr>
        <p:spPr>
          <a:xfrm>
            <a:off x="4935914" y="384411"/>
            <a:ext cx="1975579" cy="615553"/>
          </a:xfrm>
          <a:prstGeom prst="rect">
            <a:avLst/>
          </a:prstGeom>
          <a:noFill/>
        </p:spPr>
        <p:txBody>
          <a:bodyPr wrap="square" rtlCol="0">
            <a:spAutoFit/>
          </a:bodyPr>
          <a:lstStyle/>
          <a:p>
            <a:pPr algn="ctr"/>
            <a:r>
              <a:rPr lang="nl-NL" sz="1400" b="1" dirty="0"/>
              <a:t>Opstellingen</a:t>
            </a:r>
          </a:p>
          <a:p>
            <a:pPr algn="ctr"/>
            <a:r>
              <a:rPr lang="nl-NL" sz="1000" dirty="0"/>
              <a:t>Hoe verhouden stakeholders van elkaar in een projectvraagstuk</a:t>
            </a:r>
          </a:p>
        </p:txBody>
      </p:sp>
      <p:sp>
        <p:nvSpPr>
          <p:cNvPr id="14" name="Rectangle 13">
            <a:extLst>
              <a:ext uri="{FF2B5EF4-FFF2-40B4-BE49-F238E27FC236}">
                <a16:creationId xmlns:a16="http://schemas.microsoft.com/office/drawing/2014/main" id="{ADF4DDD5-F62A-EB08-EB4A-1DDE013ED709}"/>
              </a:ext>
            </a:extLst>
          </p:cNvPr>
          <p:cNvSpPr/>
          <p:nvPr/>
        </p:nvSpPr>
        <p:spPr>
          <a:xfrm>
            <a:off x="6963109"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158C2F4E-C263-AA02-6D74-8CEDCADAC9B8}"/>
              </a:ext>
            </a:extLst>
          </p:cNvPr>
          <p:cNvSpPr txBox="1"/>
          <p:nvPr/>
        </p:nvSpPr>
        <p:spPr>
          <a:xfrm>
            <a:off x="6940807"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839A6D7-BC97-1108-E843-AE42C5D7A3A4}"/>
              </a:ext>
            </a:extLst>
          </p:cNvPr>
          <p:cNvSpPr txBox="1"/>
          <p:nvPr/>
        </p:nvSpPr>
        <p:spPr>
          <a:xfrm>
            <a:off x="6942766" y="427308"/>
            <a:ext cx="1975579" cy="861774"/>
          </a:xfrm>
          <a:prstGeom prst="rect">
            <a:avLst/>
          </a:prstGeom>
          <a:noFill/>
        </p:spPr>
        <p:txBody>
          <a:bodyPr wrap="square" rtlCol="0">
            <a:spAutoFit/>
          </a:bodyPr>
          <a:lstStyle/>
          <a:p>
            <a:pPr algn="ctr"/>
            <a:r>
              <a:rPr lang="nl-NL" sz="1000" dirty="0"/>
              <a:t>Belangrijke stakeholders worden neergezet in relatie tot het vraagstuk. Hun positie en richting laten zien hoe betrokken zij zijn en hoe de samenwerking verloopt.</a:t>
            </a:r>
          </a:p>
        </p:txBody>
      </p:sp>
      <p:sp>
        <p:nvSpPr>
          <p:cNvPr id="18" name="TextBox 17">
            <a:extLst>
              <a:ext uri="{FF2B5EF4-FFF2-40B4-BE49-F238E27FC236}">
                <a16:creationId xmlns:a16="http://schemas.microsoft.com/office/drawing/2014/main" id="{133647B6-2325-44AF-9256-64D2B08BDED5}"/>
              </a:ext>
            </a:extLst>
          </p:cNvPr>
          <p:cNvSpPr txBox="1"/>
          <p:nvPr/>
        </p:nvSpPr>
        <p:spPr>
          <a:xfrm>
            <a:off x="6969796" y="1769187"/>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9" name="Rectangle 18">
            <a:extLst>
              <a:ext uri="{FF2B5EF4-FFF2-40B4-BE49-F238E27FC236}">
                <a16:creationId xmlns:a16="http://schemas.microsoft.com/office/drawing/2014/main" id="{A94D8A7B-B29B-E32E-8776-DA1879E5F6F6}"/>
              </a:ext>
            </a:extLst>
          </p:cNvPr>
          <p:cNvSpPr/>
          <p:nvPr/>
        </p:nvSpPr>
        <p:spPr>
          <a:xfrm>
            <a:off x="4910819" y="2842355"/>
            <a:ext cx="665116"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B0CF3C-7821-9BC2-2993-5BB66F2AEBA7}"/>
              </a:ext>
            </a:extLst>
          </p:cNvPr>
          <p:cNvSpPr/>
          <p:nvPr/>
        </p:nvSpPr>
        <p:spPr>
          <a:xfrm>
            <a:off x="5907405" y="2842355"/>
            <a:ext cx="101673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6E9D5A4-763E-A12C-65DD-DC357F1DC2E6}"/>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E5329E9-F39E-A481-248C-99CD108A53D3}"/>
              </a:ext>
            </a:extLst>
          </p:cNvPr>
          <p:cNvSpPr/>
          <p:nvPr/>
        </p:nvSpPr>
        <p:spPr>
          <a:xfrm>
            <a:off x="616453" y="346741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94" name="Rectangle 93">
            <a:extLst>
              <a:ext uri="{FF2B5EF4-FFF2-40B4-BE49-F238E27FC236}">
                <a16:creationId xmlns:a16="http://schemas.microsoft.com/office/drawing/2014/main" id="{5D0C5F4D-9D0D-5EDE-C6EA-20BFB8C9CFF4}"/>
              </a:ext>
            </a:extLst>
          </p:cNvPr>
          <p:cNvSpPr/>
          <p:nvPr/>
        </p:nvSpPr>
        <p:spPr>
          <a:xfrm>
            <a:off x="616448" y="5783389"/>
            <a:ext cx="1385598" cy="29062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Beginner</a:t>
            </a:r>
          </a:p>
        </p:txBody>
      </p:sp>
      <p:sp>
        <p:nvSpPr>
          <p:cNvPr id="95" name="Rectangle 94">
            <a:extLst>
              <a:ext uri="{FF2B5EF4-FFF2-40B4-BE49-F238E27FC236}">
                <a16:creationId xmlns:a16="http://schemas.microsoft.com/office/drawing/2014/main" id="{2AF80222-221A-DEDD-9DF9-EC886FEC7721}"/>
              </a:ext>
            </a:extLst>
          </p:cNvPr>
          <p:cNvSpPr/>
          <p:nvPr/>
        </p:nvSpPr>
        <p:spPr>
          <a:xfrm>
            <a:off x="615936" y="5477523"/>
            <a:ext cx="1385598" cy="284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noProof="0">
                <a:solidFill>
                  <a:schemeClr val="bg1"/>
                </a:solidFill>
              </a:rPr>
              <a:t>Fase: Bewustwording</a:t>
            </a:r>
          </a:p>
        </p:txBody>
      </p:sp>
      <p:sp>
        <p:nvSpPr>
          <p:cNvPr id="96" name="Rectangle 95">
            <a:extLst>
              <a:ext uri="{FF2B5EF4-FFF2-40B4-BE49-F238E27FC236}">
                <a16:creationId xmlns:a16="http://schemas.microsoft.com/office/drawing/2014/main" id="{2681EFF0-6085-DA82-3BBE-F491E0122C52}"/>
              </a:ext>
            </a:extLst>
          </p:cNvPr>
          <p:cNvSpPr/>
          <p:nvPr/>
        </p:nvSpPr>
        <p:spPr>
          <a:xfrm>
            <a:off x="2642824"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D2480493-D627-2FBE-1351-70072D883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FA68DFB3-415D-DCCE-C628-8D9FCF426013}"/>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F8800BFE-42F4-6CBC-168D-C61598C1ACB4}"/>
              </a:ext>
            </a:extLst>
          </p:cNvPr>
          <p:cNvSpPr txBox="1"/>
          <p:nvPr/>
        </p:nvSpPr>
        <p:spPr>
          <a:xfrm>
            <a:off x="641031" y="3649202"/>
            <a:ext cx="1975579" cy="769441"/>
          </a:xfrm>
          <a:prstGeom prst="rect">
            <a:avLst/>
          </a:prstGeom>
          <a:noFill/>
        </p:spPr>
        <p:txBody>
          <a:bodyPr wrap="square" rtlCol="0">
            <a:spAutoFit/>
          </a:bodyPr>
          <a:lstStyle/>
          <a:p>
            <a:pPr algn="ctr"/>
            <a:r>
              <a:rPr lang="nl-NL" sz="1400" b="1" dirty="0"/>
              <a:t>Waterstof intro</a:t>
            </a:r>
          </a:p>
          <a:p>
            <a:pPr algn="ctr"/>
            <a:r>
              <a:rPr lang="nl-NL" sz="1000" dirty="0"/>
              <a:t>Samen waterstof maken en verkennen wat de opties zijn van waterstof opslag</a:t>
            </a:r>
          </a:p>
        </p:txBody>
      </p:sp>
      <p:sp>
        <p:nvSpPr>
          <p:cNvPr id="101" name="Rectangle 100">
            <a:extLst>
              <a:ext uri="{FF2B5EF4-FFF2-40B4-BE49-F238E27FC236}">
                <a16:creationId xmlns:a16="http://schemas.microsoft.com/office/drawing/2014/main" id="{E5AD61F4-8AB0-B9DC-BFFC-7F4F09F9C938}"/>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86CE6126-D05B-59CF-64D1-DC7E1BFFB934}"/>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6E4FBCA-5E5E-08E9-0968-36E01B092D2F}"/>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8CA3E7EF-7AE6-5997-2DFC-46408D5622BC}"/>
              </a:ext>
            </a:extLst>
          </p:cNvPr>
          <p:cNvSpPr txBox="1"/>
          <p:nvPr/>
        </p:nvSpPr>
        <p:spPr>
          <a:xfrm>
            <a:off x="2647883" y="3692099"/>
            <a:ext cx="1975579" cy="553998"/>
          </a:xfrm>
          <a:prstGeom prst="rect">
            <a:avLst/>
          </a:prstGeom>
          <a:noFill/>
        </p:spPr>
        <p:txBody>
          <a:bodyPr wrap="square" rtlCol="0">
            <a:spAutoFit/>
          </a:bodyPr>
          <a:lstStyle/>
          <a:p>
            <a:pPr algn="ctr"/>
            <a:r>
              <a:rPr lang="nl-NL" sz="1000" dirty="0"/>
              <a:t>De waterstof intro geeft inzicht in de technisch eigenschappen van waterstof op een basis niveau.</a:t>
            </a:r>
          </a:p>
        </p:txBody>
      </p:sp>
      <p:sp>
        <p:nvSpPr>
          <p:cNvPr id="105" name="TextBox 104">
            <a:extLst>
              <a:ext uri="{FF2B5EF4-FFF2-40B4-BE49-F238E27FC236}">
                <a16:creationId xmlns:a16="http://schemas.microsoft.com/office/drawing/2014/main" id="{4F1B2E8D-83D1-EAD7-C5CC-584D86C9362E}"/>
              </a:ext>
            </a:extLst>
          </p:cNvPr>
          <p:cNvSpPr txBox="1"/>
          <p:nvPr/>
        </p:nvSpPr>
        <p:spPr>
          <a:xfrm>
            <a:off x="2667779" y="5021971"/>
            <a:ext cx="1975579" cy="553998"/>
          </a:xfrm>
          <a:prstGeom prst="rect">
            <a:avLst/>
          </a:prstGeom>
          <a:noFill/>
        </p:spPr>
        <p:txBody>
          <a:bodyPr wrap="square" rtlCol="0">
            <a:spAutoFit/>
          </a:bodyPr>
          <a:lstStyle/>
          <a:p>
            <a:pPr algn="ctr"/>
            <a:r>
              <a:rPr lang="nl-NL" sz="1000" dirty="0"/>
              <a:t>Voor het gebruik van game is geen voorkennis nodig, behalve als je de cursus geeft</a:t>
            </a:r>
          </a:p>
        </p:txBody>
      </p:sp>
      <p:sp>
        <p:nvSpPr>
          <p:cNvPr id="106" name="Rectangle 105">
            <a:extLst>
              <a:ext uri="{FF2B5EF4-FFF2-40B4-BE49-F238E27FC236}">
                <a16:creationId xmlns:a16="http://schemas.microsoft.com/office/drawing/2014/main" id="{4821D319-F14F-5999-50B9-FAA14C92A9AB}"/>
              </a:ext>
            </a:extLst>
          </p:cNvPr>
          <p:cNvSpPr/>
          <p:nvPr/>
        </p:nvSpPr>
        <p:spPr>
          <a:xfrm>
            <a:off x="615936" y="6107146"/>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2C0919A-62B4-138B-CD88-1E554FFFBE0C}"/>
              </a:ext>
            </a:extLst>
          </p:cNvPr>
          <p:cNvSpPr/>
          <p:nvPr/>
        </p:nvSpPr>
        <p:spPr>
          <a:xfrm>
            <a:off x="1950507" y="610890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C0D3630-D7CB-1C68-F708-72BE656C69A8}"/>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52ECE55-BF29-E00E-6FFB-E0F3B0081429}"/>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12" name="Rectangle 111">
            <a:extLst>
              <a:ext uri="{FF2B5EF4-FFF2-40B4-BE49-F238E27FC236}">
                <a16:creationId xmlns:a16="http://schemas.microsoft.com/office/drawing/2014/main" id="{93476EB9-A212-7F81-F013-53B433107306}"/>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13" name="Rectangle 112">
            <a:extLst>
              <a:ext uri="{FF2B5EF4-FFF2-40B4-BE49-F238E27FC236}">
                <a16:creationId xmlns:a16="http://schemas.microsoft.com/office/drawing/2014/main" id="{BA391D4A-4D7B-64C4-D77D-3A40E0561AAB}"/>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14" name="Rectangle 113">
            <a:extLst>
              <a:ext uri="{FF2B5EF4-FFF2-40B4-BE49-F238E27FC236}">
                <a16:creationId xmlns:a16="http://schemas.microsoft.com/office/drawing/2014/main" id="{750D741E-0705-EC48-AC5F-F7FBD46D7A12}"/>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753125C3-C43D-ACA9-A3EE-0F6BC1B67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624EE257-CE6F-02CE-5554-764CE22CFCA5}"/>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8" name="TextBox 117">
            <a:extLst>
              <a:ext uri="{FF2B5EF4-FFF2-40B4-BE49-F238E27FC236}">
                <a16:creationId xmlns:a16="http://schemas.microsoft.com/office/drawing/2014/main" id="{A4AE6C57-5CE6-34C1-EC2A-FF3837F58CA2}"/>
              </a:ext>
            </a:extLst>
          </p:cNvPr>
          <p:cNvSpPr txBox="1"/>
          <p:nvPr/>
        </p:nvSpPr>
        <p:spPr>
          <a:xfrm>
            <a:off x="4936511" y="3649201"/>
            <a:ext cx="1975579" cy="769441"/>
          </a:xfrm>
          <a:prstGeom prst="rect">
            <a:avLst/>
          </a:prstGeom>
          <a:noFill/>
        </p:spPr>
        <p:txBody>
          <a:bodyPr wrap="square" rtlCol="0">
            <a:spAutoFit/>
          </a:bodyPr>
          <a:lstStyle/>
          <a:p>
            <a:pPr algn="ctr"/>
            <a:r>
              <a:rPr lang="nl-NL" sz="1400" b="1" dirty="0"/>
              <a:t>Speur de energieslurper</a:t>
            </a:r>
          </a:p>
          <a:p>
            <a:pPr algn="ctr"/>
            <a:r>
              <a:rPr lang="nl-NL" sz="1000" dirty="0"/>
              <a:t>Met je buren op zoek naar de grote stroomgebruikers in je eigen huishouden</a:t>
            </a:r>
          </a:p>
        </p:txBody>
      </p:sp>
      <p:sp>
        <p:nvSpPr>
          <p:cNvPr id="119" name="Rectangle 118">
            <a:extLst>
              <a:ext uri="{FF2B5EF4-FFF2-40B4-BE49-F238E27FC236}">
                <a16:creationId xmlns:a16="http://schemas.microsoft.com/office/drawing/2014/main" id="{20081EBF-2A69-8C12-E074-044287BD386E}"/>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0" name="TextBox 119">
            <a:extLst>
              <a:ext uri="{FF2B5EF4-FFF2-40B4-BE49-F238E27FC236}">
                <a16:creationId xmlns:a16="http://schemas.microsoft.com/office/drawing/2014/main" id="{22D55CC8-EB74-CDC8-34DF-891EBE02637B}"/>
              </a:ext>
            </a:extLst>
          </p:cNvPr>
          <p:cNvSpPr txBox="1"/>
          <p:nvPr/>
        </p:nvSpPr>
        <p:spPr>
          <a:xfrm>
            <a:off x="6941404"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Dr. Angelique Ruiter|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HU</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a:extLst>
              <a:ext uri="{FF2B5EF4-FFF2-40B4-BE49-F238E27FC236}">
                <a16:creationId xmlns:a16="http://schemas.microsoft.com/office/drawing/2014/main" id="{EE5FB00F-2298-D42A-6D9E-25ECA83D1968}"/>
              </a:ext>
            </a:extLst>
          </p:cNvPr>
          <p:cNvSpPr/>
          <p:nvPr/>
        </p:nvSpPr>
        <p:spPr>
          <a:xfrm>
            <a:off x="6954938" y="469574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2" name="TextBox 121">
            <a:extLst>
              <a:ext uri="{FF2B5EF4-FFF2-40B4-BE49-F238E27FC236}">
                <a16:creationId xmlns:a16="http://schemas.microsoft.com/office/drawing/2014/main" id="{6A36F3C3-7BEA-B294-2FA8-E3F927736784}"/>
              </a:ext>
            </a:extLst>
          </p:cNvPr>
          <p:cNvSpPr txBox="1"/>
          <p:nvPr/>
        </p:nvSpPr>
        <p:spPr>
          <a:xfrm>
            <a:off x="6943363" y="3692098"/>
            <a:ext cx="1975579" cy="1015663"/>
          </a:xfrm>
          <a:prstGeom prst="rect">
            <a:avLst/>
          </a:prstGeom>
          <a:noFill/>
        </p:spPr>
        <p:txBody>
          <a:bodyPr wrap="square" rtlCol="0">
            <a:spAutoFit/>
          </a:bodyPr>
          <a:lstStyle/>
          <a:p>
            <a:pPr algn="ctr"/>
            <a:r>
              <a:rPr lang="nl-NL" sz="1000" dirty="0"/>
              <a:t>Speur de energieslurper geeft spelenderwijs inzicht in je eigen energiegebruik van specifieke apparaten in vergelijking met anderen. Hiermee kan je dan besparen op je stroomkosten</a:t>
            </a:r>
          </a:p>
        </p:txBody>
      </p:sp>
      <p:sp>
        <p:nvSpPr>
          <p:cNvPr id="123" name="TextBox 122">
            <a:extLst>
              <a:ext uri="{FF2B5EF4-FFF2-40B4-BE49-F238E27FC236}">
                <a16:creationId xmlns:a16="http://schemas.microsoft.com/office/drawing/2014/main" id="{29945618-3AE7-E985-3640-6F999C2ECBCA}"/>
              </a:ext>
            </a:extLst>
          </p:cNvPr>
          <p:cNvSpPr txBox="1"/>
          <p:nvPr/>
        </p:nvSpPr>
        <p:spPr>
          <a:xfrm>
            <a:off x="6963259" y="5050545"/>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24" name="Rectangle 123">
            <a:extLst>
              <a:ext uri="{FF2B5EF4-FFF2-40B4-BE49-F238E27FC236}">
                <a16:creationId xmlns:a16="http://schemas.microsoft.com/office/drawing/2014/main" id="{4F79B56F-0AA0-EB42-6445-5C33B4E359F4}"/>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666D840-B7EF-3C27-27F0-FB94AEEA7B59}"/>
              </a:ext>
            </a:extLst>
          </p:cNvPr>
          <p:cNvSpPr/>
          <p:nvPr/>
        </p:nvSpPr>
        <p:spPr>
          <a:xfrm>
            <a:off x="6582511" y="610890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8" name="Group 1097">
            <a:extLst>
              <a:ext uri="{FF2B5EF4-FFF2-40B4-BE49-F238E27FC236}">
                <a16:creationId xmlns:a16="http://schemas.microsoft.com/office/drawing/2014/main" id="{A756AB21-3A71-3FEC-1856-C5059C0ABF20}"/>
              </a:ext>
            </a:extLst>
          </p:cNvPr>
          <p:cNvGrpSpPr/>
          <p:nvPr/>
        </p:nvGrpSpPr>
        <p:grpSpPr>
          <a:xfrm>
            <a:off x="6958417" y="1565423"/>
            <a:ext cx="2007182" cy="187293"/>
            <a:chOff x="2667779" y="2274565"/>
            <a:chExt cx="2007182" cy="187293"/>
          </a:xfrm>
        </p:grpSpPr>
        <p:sp>
          <p:nvSpPr>
            <p:cNvPr id="1075" name="Arrow: Pentagon 1074">
              <a:extLst>
                <a:ext uri="{FF2B5EF4-FFF2-40B4-BE49-F238E27FC236}">
                  <a16:creationId xmlns:a16="http://schemas.microsoft.com/office/drawing/2014/main" id="{67026A3E-05CB-72F0-C1A0-D403FA4F453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83" name="Arrow: Chevron 1082">
              <a:extLst>
                <a:ext uri="{FF2B5EF4-FFF2-40B4-BE49-F238E27FC236}">
                  <a16:creationId xmlns:a16="http://schemas.microsoft.com/office/drawing/2014/main" id="{5F34031E-670F-ED42-37F6-DC88B8111EAB}"/>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85" name="Arrow: Chevron 1084">
              <a:extLst>
                <a:ext uri="{FF2B5EF4-FFF2-40B4-BE49-F238E27FC236}">
                  <a16:creationId xmlns:a16="http://schemas.microsoft.com/office/drawing/2014/main" id="{BBE683A1-C7C2-20F5-A6B7-C54A7C88CEE4}"/>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87" name="Picture 1086">
              <a:extLst>
                <a:ext uri="{FF2B5EF4-FFF2-40B4-BE49-F238E27FC236}">
                  <a16:creationId xmlns:a16="http://schemas.microsoft.com/office/drawing/2014/main" id="{603B90DD-B8CB-E2F0-585D-5FB6E50FB965}"/>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090" name="Graphic 1089" descr="User with solid fill">
              <a:extLst>
                <a:ext uri="{FF2B5EF4-FFF2-40B4-BE49-F238E27FC236}">
                  <a16:creationId xmlns:a16="http://schemas.microsoft.com/office/drawing/2014/main" id="{5D3AC241-80A9-E5D7-CCBD-7AFABDB2BC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1107" name="Group 1106">
            <a:extLst>
              <a:ext uri="{FF2B5EF4-FFF2-40B4-BE49-F238E27FC236}">
                <a16:creationId xmlns:a16="http://schemas.microsoft.com/office/drawing/2014/main" id="{46515F0C-9AAF-072A-C77F-7479229AFD3B}"/>
              </a:ext>
            </a:extLst>
          </p:cNvPr>
          <p:cNvGrpSpPr/>
          <p:nvPr/>
        </p:nvGrpSpPr>
        <p:grpSpPr>
          <a:xfrm>
            <a:off x="2661452" y="4835873"/>
            <a:ext cx="2007182" cy="187293"/>
            <a:chOff x="2667779" y="2274565"/>
            <a:chExt cx="2007182" cy="187293"/>
          </a:xfrm>
        </p:grpSpPr>
        <p:sp>
          <p:nvSpPr>
            <p:cNvPr id="1108" name="Arrow: Pentagon 1107">
              <a:extLst>
                <a:ext uri="{FF2B5EF4-FFF2-40B4-BE49-F238E27FC236}">
                  <a16:creationId xmlns:a16="http://schemas.microsoft.com/office/drawing/2014/main" id="{E6947BFE-DB3F-2770-0644-027C6DC0C0EA}"/>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1109" name="Arrow: Chevron 1108">
              <a:extLst>
                <a:ext uri="{FF2B5EF4-FFF2-40B4-BE49-F238E27FC236}">
                  <a16:creationId xmlns:a16="http://schemas.microsoft.com/office/drawing/2014/main" id="{C0890D28-D6DB-DF0F-D5D1-78AEAAE7CE0B}"/>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1110" name="Arrow: Chevron 1109">
              <a:extLst>
                <a:ext uri="{FF2B5EF4-FFF2-40B4-BE49-F238E27FC236}">
                  <a16:creationId xmlns:a16="http://schemas.microsoft.com/office/drawing/2014/main" id="{8ADBFFE3-B8C6-B9C2-1689-6EDB6EB0CA79}"/>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pic>
          <p:nvPicPr>
            <p:cNvPr id="1111" name="Picture 1110">
              <a:extLst>
                <a:ext uri="{FF2B5EF4-FFF2-40B4-BE49-F238E27FC236}">
                  <a16:creationId xmlns:a16="http://schemas.microsoft.com/office/drawing/2014/main" id="{BE6E3851-D319-6C8C-CFFC-4D427DB7017B}"/>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112" name="Picture 8" descr="Het logo van de Hanze | Hanze">
              <a:extLst>
                <a:ext uri="{FF2B5EF4-FFF2-40B4-BE49-F238E27FC236}">
                  <a16:creationId xmlns:a16="http://schemas.microsoft.com/office/drawing/2014/main" id="{72BB6152-3FA8-4B44-3E62-04CC8CA75F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13" name="Graphic 1112" descr="User with solid fill">
              <a:extLst>
                <a:ext uri="{FF2B5EF4-FFF2-40B4-BE49-F238E27FC236}">
                  <a16:creationId xmlns:a16="http://schemas.microsoft.com/office/drawing/2014/main" id="{087E489C-FCF0-8FB3-4658-23FD8A4DB3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1114" name="Group 1113">
            <a:extLst>
              <a:ext uri="{FF2B5EF4-FFF2-40B4-BE49-F238E27FC236}">
                <a16:creationId xmlns:a16="http://schemas.microsoft.com/office/drawing/2014/main" id="{3699F812-3272-68C0-C67C-3811CBCE82B2}"/>
              </a:ext>
            </a:extLst>
          </p:cNvPr>
          <p:cNvGrpSpPr/>
          <p:nvPr/>
        </p:nvGrpSpPr>
        <p:grpSpPr>
          <a:xfrm>
            <a:off x="6948119" y="4899891"/>
            <a:ext cx="2007182" cy="187293"/>
            <a:chOff x="2667779" y="2274565"/>
            <a:chExt cx="2007182" cy="187293"/>
          </a:xfrm>
        </p:grpSpPr>
        <p:sp>
          <p:nvSpPr>
            <p:cNvPr id="1115" name="Arrow: Pentagon 1114">
              <a:extLst>
                <a:ext uri="{FF2B5EF4-FFF2-40B4-BE49-F238E27FC236}">
                  <a16:creationId xmlns:a16="http://schemas.microsoft.com/office/drawing/2014/main" id="{4D75D420-1314-B9D4-22FD-16C5CEB9662D}"/>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116" name="Arrow: Chevron 1115">
              <a:extLst>
                <a:ext uri="{FF2B5EF4-FFF2-40B4-BE49-F238E27FC236}">
                  <a16:creationId xmlns:a16="http://schemas.microsoft.com/office/drawing/2014/main" id="{DB703EDB-30BD-4124-064D-02ED0B909B0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117" name="Arrow: Chevron 1116">
              <a:extLst>
                <a:ext uri="{FF2B5EF4-FFF2-40B4-BE49-F238E27FC236}">
                  <a16:creationId xmlns:a16="http://schemas.microsoft.com/office/drawing/2014/main" id="{5F733B7E-E951-D02A-DAE0-CF1F12D74995}"/>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1118" name="Picture 1117">
              <a:extLst>
                <a:ext uri="{FF2B5EF4-FFF2-40B4-BE49-F238E27FC236}">
                  <a16:creationId xmlns:a16="http://schemas.microsoft.com/office/drawing/2014/main" id="{94D0FE1B-BA7F-A041-8869-43EEFAC49289}"/>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120" name="Graphic 1119" descr="User with solid fill">
              <a:extLst>
                <a:ext uri="{FF2B5EF4-FFF2-40B4-BE49-F238E27FC236}">
                  <a16:creationId xmlns:a16="http://schemas.microsoft.com/office/drawing/2014/main" id="{9B02DE0D-B084-68E5-B305-9BDB04F791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3" name="Picture 2">
            <a:extLst>
              <a:ext uri="{FF2B5EF4-FFF2-40B4-BE49-F238E27FC236}">
                <a16:creationId xmlns:a16="http://schemas.microsoft.com/office/drawing/2014/main" id="{44F8554F-0E20-E3C7-6AB3-9F1235AEC3D0}"/>
              </a:ext>
            </a:extLst>
          </p:cNvPr>
          <p:cNvPicPr>
            <a:picLocks noChangeAspect="1"/>
          </p:cNvPicPr>
          <p:nvPr/>
        </p:nvPicPr>
        <p:blipFill>
          <a:blip r:embed="rId8"/>
          <a:stretch>
            <a:fillRect/>
          </a:stretch>
        </p:blipFill>
        <p:spPr>
          <a:xfrm>
            <a:off x="6288766" y="2207772"/>
            <a:ext cx="606960" cy="606960"/>
          </a:xfrm>
          <a:prstGeom prst="rect">
            <a:avLst/>
          </a:prstGeom>
        </p:spPr>
      </p:pic>
      <p:pic>
        <p:nvPicPr>
          <p:cNvPr id="28" name="Picture 27">
            <a:extLst>
              <a:ext uri="{FF2B5EF4-FFF2-40B4-BE49-F238E27FC236}">
                <a16:creationId xmlns:a16="http://schemas.microsoft.com/office/drawing/2014/main" id="{0D69B3C7-29AC-A35A-95CD-AE2A6360D004}"/>
              </a:ext>
            </a:extLst>
          </p:cNvPr>
          <p:cNvPicPr>
            <a:picLocks noChangeAspect="1"/>
          </p:cNvPicPr>
          <p:nvPr/>
        </p:nvPicPr>
        <p:blipFill>
          <a:blip r:embed="rId9"/>
          <a:stretch>
            <a:fillRect/>
          </a:stretch>
        </p:blipFill>
        <p:spPr>
          <a:xfrm>
            <a:off x="6293817" y="5466980"/>
            <a:ext cx="619812" cy="622033"/>
          </a:xfrm>
          <a:prstGeom prst="rect">
            <a:avLst/>
          </a:prstGeom>
        </p:spPr>
      </p:pic>
      <p:sp>
        <p:nvSpPr>
          <p:cNvPr id="1051" name="Rectangle 1050">
            <a:extLst>
              <a:ext uri="{FF2B5EF4-FFF2-40B4-BE49-F238E27FC236}">
                <a16:creationId xmlns:a16="http://schemas.microsoft.com/office/drawing/2014/main" id="{1FAD0A44-43CC-70BE-4C09-E8921B80E351}"/>
              </a:ext>
            </a:extLst>
          </p:cNvPr>
          <p:cNvSpPr/>
          <p:nvPr/>
        </p:nvSpPr>
        <p:spPr>
          <a:xfrm>
            <a:off x="618491" y="208811"/>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A5F1ACCA-36C1-A0A4-9DB6-2DADDC0160B6}"/>
              </a:ext>
            </a:extLst>
          </p:cNvPr>
          <p:cNvSpPr/>
          <p:nvPr/>
        </p:nvSpPr>
        <p:spPr>
          <a:xfrm>
            <a:off x="618563" y="210194"/>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053" name="Rectangle 1052">
            <a:extLst>
              <a:ext uri="{FF2B5EF4-FFF2-40B4-BE49-F238E27FC236}">
                <a16:creationId xmlns:a16="http://schemas.microsoft.com/office/drawing/2014/main" id="{76B4E4C4-62AC-AFEF-FA4D-D1FC19D00B1C}"/>
              </a:ext>
            </a:extLst>
          </p:cNvPr>
          <p:cNvSpPr/>
          <p:nvPr/>
        </p:nvSpPr>
        <p:spPr>
          <a:xfrm>
            <a:off x="618558" y="2531920"/>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054" name="Rectangle 1053">
            <a:extLst>
              <a:ext uri="{FF2B5EF4-FFF2-40B4-BE49-F238E27FC236}">
                <a16:creationId xmlns:a16="http://schemas.microsoft.com/office/drawing/2014/main" id="{E41A5A33-279D-95A4-2B15-861A93FA9DB8}"/>
              </a:ext>
            </a:extLst>
          </p:cNvPr>
          <p:cNvSpPr/>
          <p:nvPr/>
        </p:nvSpPr>
        <p:spPr>
          <a:xfrm>
            <a:off x="618046" y="2220305"/>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55" name="Rectangle 1054">
            <a:extLst>
              <a:ext uri="{FF2B5EF4-FFF2-40B4-BE49-F238E27FC236}">
                <a16:creationId xmlns:a16="http://schemas.microsoft.com/office/drawing/2014/main" id="{9B5F9B33-0D82-6B2F-027C-AE7A0551100D}"/>
              </a:ext>
            </a:extLst>
          </p:cNvPr>
          <p:cNvSpPr/>
          <p:nvPr/>
        </p:nvSpPr>
        <p:spPr>
          <a:xfrm>
            <a:off x="2644934" y="210193"/>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56"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18557" y="2850477"/>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57" name="TextBox 1056">
            <a:extLst>
              <a:ext uri="{FF2B5EF4-FFF2-40B4-BE49-F238E27FC236}">
                <a16:creationId xmlns:a16="http://schemas.microsoft.com/office/drawing/2014/main" id="{97E7BB15-8C08-3521-2320-1F3796EDCE6A}"/>
              </a:ext>
            </a:extLst>
          </p:cNvPr>
          <p:cNvSpPr txBox="1"/>
          <p:nvPr/>
        </p:nvSpPr>
        <p:spPr>
          <a:xfrm>
            <a:off x="624178" y="3182270"/>
            <a:ext cx="2016000" cy="230832"/>
          </a:xfrm>
          <a:prstGeom prst="rect">
            <a:avLst/>
          </a:prstGeom>
          <a:noFill/>
        </p:spPr>
        <p:txBody>
          <a:bodyPr wrap="square" rtlCol="0">
            <a:spAutoFit/>
          </a:bodyPr>
          <a:lstStyle/>
          <a:p>
            <a:pPr algn="ctr"/>
            <a:r>
              <a:rPr lang="en-US" sz="900" dirty="0"/>
              <a:t>More information see other side</a:t>
            </a:r>
          </a:p>
        </p:txBody>
      </p:sp>
      <p:sp>
        <p:nvSpPr>
          <p:cNvPr id="1058" name="TextBox 1057">
            <a:extLst>
              <a:ext uri="{FF2B5EF4-FFF2-40B4-BE49-F238E27FC236}">
                <a16:creationId xmlns:a16="http://schemas.microsoft.com/office/drawing/2014/main" id="{91077D3F-3809-B06E-3ED6-3685DEA31C4F}"/>
              </a:ext>
            </a:extLst>
          </p:cNvPr>
          <p:cNvSpPr txBox="1"/>
          <p:nvPr/>
        </p:nvSpPr>
        <p:spPr>
          <a:xfrm>
            <a:off x="643141" y="391984"/>
            <a:ext cx="1975579" cy="769441"/>
          </a:xfrm>
          <a:prstGeom prst="rect">
            <a:avLst/>
          </a:prstGeom>
          <a:noFill/>
        </p:spPr>
        <p:txBody>
          <a:bodyPr wrap="square" rtlCol="0">
            <a:spAutoFit/>
          </a:bodyPr>
          <a:lstStyle/>
          <a:p>
            <a:pPr algn="ctr"/>
            <a:r>
              <a:rPr lang="nl-NL" sz="1400" b="1" dirty="0"/>
              <a:t>Wijkwandeling</a:t>
            </a:r>
          </a:p>
          <a:p>
            <a:pPr algn="ctr"/>
            <a:r>
              <a:rPr lang="nl-NL" sz="1000" dirty="0"/>
              <a:t>Samen met stakeholders door de wijk om de waarden te leren kennen</a:t>
            </a:r>
          </a:p>
        </p:txBody>
      </p:sp>
      <p:sp>
        <p:nvSpPr>
          <p:cNvPr id="1059" name="Rectangle 1058">
            <a:extLst>
              <a:ext uri="{FF2B5EF4-FFF2-40B4-BE49-F238E27FC236}">
                <a16:creationId xmlns:a16="http://schemas.microsoft.com/office/drawing/2014/main" id="{33BD9CA1-A2F8-AA8C-E3CB-D9374A96C642}"/>
              </a:ext>
            </a:extLst>
          </p:cNvPr>
          <p:cNvSpPr/>
          <p:nvPr/>
        </p:nvSpPr>
        <p:spPr>
          <a:xfrm>
            <a:off x="2670336" y="2505176"/>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60" name="Rectangle 1059">
            <a:extLst>
              <a:ext uri="{FF2B5EF4-FFF2-40B4-BE49-F238E27FC236}">
                <a16:creationId xmlns:a16="http://schemas.microsoft.com/office/drawing/2014/main" id="{0C7A26AC-9012-A9C2-8F4D-44A51EE09E92}"/>
              </a:ext>
            </a:extLst>
          </p:cNvPr>
          <p:cNvSpPr/>
          <p:nvPr/>
        </p:nvSpPr>
        <p:spPr>
          <a:xfrm>
            <a:off x="2661568" y="1381382"/>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61" name="TextBox 1060">
            <a:extLst>
              <a:ext uri="{FF2B5EF4-FFF2-40B4-BE49-F238E27FC236}">
                <a16:creationId xmlns:a16="http://schemas.microsoft.com/office/drawing/2014/main" id="{056F20BC-25C6-41FD-263A-6B11992C48F2}"/>
              </a:ext>
            </a:extLst>
          </p:cNvPr>
          <p:cNvSpPr txBox="1"/>
          <p:nvPr/>
        </p:nvSpPr>
        <p:spPr>
          <a:xfrm>
            <a:off x="2686569" y="398305"/>
            <a:ext cx="1975579" cy="861774"/>
          </a:xfrm>
          <a:prstGeom prst="rect">
            <a:avLst/>
          </a:prstGeom>
          <a:noFill/>
        </p:spPr>
        <p:txBody>
          <a:bodyPr wrap="square" rtlCol="0">
            <a:spAutoFit/>
          </a:bodyPr>
          <a:lstStyle/>
          <a:p>
            <a:pPr algn="ctr"/>
            <a:r>
              <a:rPr lang="nl-NL" sz="1000" dirty="0"/>
              <a:t>Met de buurtbewoners door de wijk om zo de eigenschappen van de wijk goed te leren kennen, met behulp van een gestructureerde vragenlijst</a:t>
            </a:r>
          </a:p>
        </p:txBody>
      </p:sp>
      <p:sp>
        <p:nvSpPr>
          <p:cNvPr id="1062" name="TextBox 1061">
            <a:extLst>
              <a:ext uri="{FF2B5EF4-FFF2-40B4-BE49-F238E27FC236}">
                <a16:creationId xmlns:a16="http://schemas.microsoft.com/office/drawing/2014/main" id="{EFFD68B7-0E97-45AC-606D-8054C8C72F75}"/>
              </a:ext>
            </a:extLst>
          </p:cNvPr>
          <p:cNvSpPr txBox="1"/>
          <p:nvPr/>
        </p:nvSpPr>
        <p:spPr>
          <a:xfrm>
            <a:off x="2669889" y="1802859"/>
            <a:ext cx="1975579" cy="553998"/>
          </a:xfrm>
          <a:prstGeom prst="rect">
            <a:avLst/>
          </a:prstGeom>
          <a:noFill/>
        </p:spPr>
        <p:txBody>
          <a:bodyPr wrap="square" rtlCol="0">
            <a:spAutoFit/>
          </a:bodyPr>
          <a:lstStyle/>
          <a:p>
            <a:pPr algn="ctr"/>
            <a:r>
              <a:rPr lang="nl-NL" sz="1000" dirty="0"/>
              <a:t>Met ondersteuning van een expert kan iedereen hier aan mee doen in de vorm van een wijkloop</a:t>
            </a:r>
          </a:p>
        </p:txBody>
      </p:sp>
      <p:sp>
        <p:nvSpPr>
          <p:cNvPr id="1063" name="Rectangle 1062">
            <a:extLst>
              <a:ext uri="{FF2B5EF4-FFF2-40B4-BE49-F238E27FC236}">
                <a16:creationId xmlns:a16="http://schemas.microsoft.com/office/drawing/2014/main" id="{7D5436E7-AC5F-F0DB-EEA3-F1C6B0E8F560}"/>
              </a:ext>
            </a:extLst>
          </p:cNvPr>
          <p:cNvSpPr/>
          <p:nvPr/>
        </p:nvSpPr>
        <p:spPr>
          <a:xfrm>
            <a:off x="616237" y="2830759"/>
            <a:ext cx="668508"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B8DA1B3E-9453-933F-53AE-6F9C010F60E2}"/>
              </a:ext>
            </a:extLst>
          </p:cNvPr>
          <p:cNvSpPr/>
          <p:nvPr/>
        </p:nvSpPr>
        <p:spPr>
          <a:xfrm>
            <a:off x="1620463" y="2854272"/>
            <a:ext cx="99652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5" name="Group 1064">
            <a:extLst>
              <a:ext uri="{FF2B5EF4-FFF2-40B4-BE49-F238E27FC236}">
                <a16:creationId xmlns:a16="http://schemas.microsoft.com/office/drawing/2014/main" id="{850F7837-4EF7-3B9D-8990-92B866D4B80C}"/>
              </a:ext>
            </a:extLst>
          </p:cNvPr>
          <p:cNvGrpSpPr/>
          <p:nvPr/>
        </p:nvGrpSpPr>
        <p:grpSpPr>
          <a:xfrm>
            <a:off x="2661568" y="1579474"/>
            <a:ext cx="2007182" cy="187293"/>
            <a:chOff x="2667779" y="2274565"/>
            <a:chExt cx="2007182" cy="187293"/>
          </a:xfrm>
        </p:grpSpPr>
        <p:sp>
          <p:nvSpPr>
            <p:cNvPr id="1066" name="Arrow: Pentagon 1065">
              <a:extLst>
                <a:ext uri="{FF2B5EF4-FFF2-40B4-BE49-F238E27FC236}">
                  <a16:creationId xmlns:a16="http://schemas.microsoft.com/office/drawing/2014/main" id="{F87B6344-7115-1353-D8DB-732747B256AC}"/>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4hr</a:t>
              </a:r>
            </a:p>
          </p:txBody>
        </p:sp>
        <p:sp>
          <p:nvSpPr>
            <p:cNvPr id="1067" name="Arrow: Chevron 1066">
              <a:extLst>
                <a:ext uri="{FF2B5EF4-FFF2-40B4-BE49-F238E27FC236}">
                  <a16:creationId xmlns:a16="http://schemas.microsoft.com/office/drawing/2014/main" id="{79EFC0A7-F830-8195-A19C-BFABDEB26A99}"/>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sp>
          <p:nvSpPr>
            <p:cNvPr id="1068" name="Arrow: Chevron 1067">
              <a:extLst>
                <a:ext uri="{FF2B5EF4-FFF2-40B4-BE49-F238E27FC236}">
                  <a16:creationId xmlns:a16="http://schemas.microsoft.com/office/drawing/2014/main" id="{B984D86D-B3AA-3CBF-3A36-DEA736B56AF9}"/>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69" name="Picture 1068">
              <a:extLst>
                <a:ext uri="{FF2B5EF4-FFF2-40B4-BE49-F238E27FC236}">
                  <a16:creationId xmlns:a16="http://schemas.microsoft.com/office/drawing/2014/main" id="{2074EB36-F06E-6CFD-F8AE-7D71F8D12287}"/>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2" name="Graphic 1" descr="User with solid fill">
              <a:extLst>
                <a:ext uri="{FF2B5EF4-FFF2-40B4-BE49-F238E27FC236}">
                  <a16:creationId xmlns:a16="http://schemas.microsoft.com/office/drawing/2014/main" id="{7CDBAFD6-4AD1-4A6C-13E6-B274464FD3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1072" name="Picture 2" descr="Energietransitie in wijken | TNO">
            <a:extLst>
              <a:ext uri="{FF2B5EF4-FFF2-40B4-BE49-F238E27FC236}">
                <a16:creationId xmlns:a16="http://schemas.microsoft.com/office/drawing/2014/main" id="{E3C9A54D-F899-6C2A-E921-F559A18F2D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562" y="1092520"/>
            <a:ext cx="1950291" cy="1099255"/>
          </a:xfrm>
          <a:prstGeom prst="rect">
            <a:avLst/>
          </a:prstGeom>
          <a:noFill/>
          <a:extLst>
            <a:ext uri="{909E8E84-426E-40DD-AFC4-6F175D3DCCD1}">
              <a14:hiddenFill xmlns:a14="http://schemas.microsoft.com/office/drawing/2010/main">
                <a:solidFill>
                  <a:srgbClr val="FFFFFF"/>
                </a:solidFill>
              </a14:hiddenFill>
            </a:ext>
          </a:extLst>
        </p:spPr>
      </p:pic>
      <p:sp>
        <p:nvSpPr>
          <p:cNvPr id="1074" name="TextBox 1073">
            <a:extLst>
              <a:ext uri="{FF2B5EF4-FFF2-40B4-BE49-F238E27FC236}">
                <a16:creationId xmlns:a16="http://schemas.microsoft.com/office/drawing/2014/main" id="{378BA9FA-134D-6E1D-02C7-FFC46445430C}"/>
              </a:ext>
            </a:extLst>
          </p:cNvPr>
          <p:cNvSpPr txBox="1"/>
          <p:nvPr/>
        </p:nvSpPr>
        <p:spPr>
          <a:xfrm>
            <a:off x="2669889" y="2692142"/>
            <a:ext cx="2053665" cy="400110"/>
          </a:xfrm>
          <a:prstGeom prst="rect">
            <a:avLst/>
          </a:prstGeom>
          <a:noFill/>
        </p:spPr>
        <p:txBody>
          <a:bodyPr wrap="square">
            <a:spAutoFit/>
          </a:bodyPr>
          <a:lstStyle/>
          <a:p>
            <a:r>
              <a:rPr lang="en-US" sz="1000" kern="0" dirty="0" err="1">
                <a:latin typeface="Calibri" panose="020F0502020204030204" pitchFamily="34" charset="0"/>
                <a:ea typeface="Times New Roman" panose="02020603050405020304" pitchFamily="18" charset="0"/>
                <a:cs typeface="Times New Roman" panose="02020603050405020304" pitchFamily="18" charset="0"/>
              </a:rPr>
              <a:t>Helleke</a:t>
            </a:r>
            <a:r>
              <a:rPr lang="en-US" sz="1000" kern="0" dirty="0">
                <a:latin typeface="Calibri" panose="020F0502020204030204" pitchFamily="34" charset="0"/>
                <a:ea typeface="Times New Roman" panose="02020603050405020304" pitchFamily="18" charset="0"/>
                <a:cs typeface="Times New Roman" panose="02020603050405020304" pitchFamily="18" charset="0"/>
              </a:rPr>
              <a:t> Hendriks| Researcher | </a:t>
            </a:r>
            <a:r>
              <a:rPr lang="en-US" sz="1000" kern="0" dirty="0">
                <a:solidFill>
                  <a:schemeClr val="accent2"/>
                </a:solidFill>
                <a:latin typeface="Calibri" panose="020F0502020204030204" pitchFamily="34" charset="0"/>
                <a:ea typeface="Times New Roman" panose="02020603050405020304" pitchFamily="18" charset="0"/>
                <a:cs typeface="Times New Roman" panose="02020603050405020304" pitchFamily="18" charset="0"/>
              </a:rPr>
              <a:t>HU</a:t>
            </a:r>
            <a:r>
              <a:rPr lang="en-US" sz="1000" kern="0" dirty="0">
                <a:latin typeface="Calibri" panose="020F0502020204030204" pitchFamily="34" charset="0"/>
                <a:ea typeface="Times New Roman" panose="02020603050405020304" pitchFamily="18" charset="0"/>
                <a:cs typeface="Times New Roman" panose="02020603050405020304" pitchFamily="18" charset="0"/>
              </a:rPr>
              <a:t> | E: helleke.hendriks@hu.nl </a:t>
            </a:r>
            <a:endParaRPr lang="nl-NL" sz="1000" kern="1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99AA10B-01A1-FEC8-E538-7DA716B9B480}"/>
              </a:ext>
            </a:extLst>
          </p:cNvPr>
          <p:cNvPicPr>
            <a:picLocks noChangeAspect="1"/>
          </p:cNvPicPr>
          <p:nvPr/>
        </p:nvPicPr>
        <p:blipFill>
          <a:blip r:embed="rId11"/>
          <a:stretch>
            <a:fillRect/>
          </a:stretch>
        </p:blipFill>
        <p:spPr>
          <a:xfrm>
            <a:off x="2666324" y="3074529"/>
            <a:ext cx="2002426" cy="302692"/>
          </a:xfrm>
          <a:prstGeom prst="rect">
            <a:avLst/>
          </a:prstGeom>
        </p:spPr>
      </p:pic>
      <p:pic>
        <p:nvPicPr>
          <p:cNvPr id="21" name="Picture 20">
            <a:extLst>
              <a:ext uri="{FF2B5EF4-FFF2-40B4-BE49-F238E27FC236}">
                <a16:creationId xmlns:a16="http://schemas.microsoft.com/office/drawing/2014/main" id="{F25B4E23-EA4D-FBA4-B8F7-F996A288A772}"/>
              </a:ext>
            </a:extLst>
          </p:cNvPr>
          <p:cNvPicPr>
            <a:picLocks noChangeAspect="1"/>
          </p:cNvPicPr>
          <p:nvPr/>
        </p:nvPicPr>
        <p:blipFill>
          <a:blip r:embed="rId11"/>
          <a:stretch>
            <a:fillRect/>
          </a:stretch>
        </p:blipFill>
        <p:spPr>
          <a:xfrm>
            <a:off x="7000327" y="3068474"/>
            <a:ext cx="2002426" cy="302692"/>
          </a:xfrm>
          <a:prstGeom prst="rect">
            <a:avLst/>
          </a:prstGeom>
        </p:spPr>
      </p:pic>
      <p:pic>
        <p:nvPicPr>
          <p:cNvPr id="27" name="Picture 26">
            <a:extLst>
              <a:ext uri="{FF2B5EF4-FFF2-40B4-BE49-F238E27FC236}">
                <a16:creationId xmlns:a16="http://schemas.microsoft.com/office/drawing/2014/main" id="{E5FE0734-D1FB-E99F-795B-3B8315DE4D7D}"/>
              </a:ext>
            </a:extLst>
          </p:cNvPr>
          <p:cNvPicPr>
            <a:picLocks noChangeAspect="1"/>
          </p:cNvPicPr>
          <p:nvPr/>
        </p:nvPicPr>
        <p:blipFill>
          <a:blip r:embed="rId12"/>
          <a:stretch>
            <a:fillRect/>
          </a:stretch>
        </p:blipFill>
        <p:spPr>
          <a:xfrm>
            <a:off x="1987157" y="2204813"/>
            <a:ext cx="620232" cy="620232"/>
          </a:xfrm>
          <a:prstGeom prst="rect">
            <a:avLst/>
          </a:prstGeom>
        </p:spPr>
      </p:pic>
    </p:spTree>
    <p:extLst>
      <p:ext uri="{BB962C8B-B14F-4D97-AF65-F5344CB8AC3E}">
        <p14:creationId xmlns:p14="http://schemas.microsoft.com/office/powerpoint/2010/main" val="3537653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1490DB-36B9-A4EF-EB76-19622968ADFF}"/>
              </a:ext>
            </a:extLst>
          </p:cNvPr>
          <p:cNvGrpSpPr/>
          <p:nvPr/>
        </p:nvGrpSpPr>
        <p:grpSpPr>
          <a:xfrm>
            <a:off x="86138" y="90464"/>
            <a:ext cx="9684547" cy="4097513"/>
            <a:chOff x="6219268" y="6301419"/>
            <a:chExt cx="9684547" cy="4097513"/>
          </a:xfrm>
        </p:grpSpPr>
        <p:sp>
          <p:nvSpPr>
            <p:cNvPr id="6" name="Rectangle 5">
              <a:extLst>
                <a:ext uri="{FF2B5EF4-FFF2-40B4-BE49-F238E27FC236}">
                  <a16:creationId xmlns:a16="http://schemas.microsoft.com/office/drawing/2014/main" id="{F131E9CD-787F-07A9-149B-F52A919DABE8}"/>
                </a:ext>
              </a:extLst>
            </p:cNvPr>
            <p:cNvSpPr/>
            <p:nvPr/>
          </p:nvSpPr>
          <p:spPr>
            <a:xfrm>
              <a:off x="9284030" y="630141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8F5D55-A750-610C-D3B3-01D2A569D62F}"/>
                </a:ext>
              </a:extLst>
            </p:cNvPr>
            <p:cNvSpPr/>
            <p:nvPr/>
          </p:nvSpPr>
          <p:spPr>
            <a:xfrm>
              <a:off x="9284102" y="630280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8" name="Rectangle 7">
              <a:extLst>
                <a:ext uri="{FF2B5EF4-FFF2-40B4-BE49-F238E27FC236}">
                  <a16:creationId xmlns:a16="http://schemas.microsoft.com/office/drawing/2014/main" id="{D74516EB-45B6-C3ED-2825-3D871AD1AE3B}"/>
                </a:ext>
              </a:extLst>
            </p:cNvPr>
            <p:cNvSpPr/>
            <p:nvPr/>
          </p:nvSpPr>
          <p:spPr>
            <a:xfrm>
              <a:off x="9284097" y="862452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9" name="Rectangle 8">
              <a:extLst>
                <a:ext uri="{FF2B5EF4-FFF2-40B4-BE49-F238E27FC236}">
                  <a16:creationId xmlns:a16="http://schemas.microsoft.com/office/drawing/2014/main" id="{47CECBF0-8F5B-9778-F980-4EFBDB1EF23A}"/>
                </a:ext>
              </a:extLst>
            </p:cNvPr>
            <p:cNvSpPr/>
            <p:nvPr/>
          </p:nvSpPr>
          <p:spPr>
            <a:xfrm>
              <a:off x="9283585" y="831291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 name="Rectangle 9">
              <a:extLst>
                <a:ext uri="{FF2B5EF4-FFF2-40B4-BE49-F238E27FC236}">
                  <a16:creationId xmlns:a16="http://schemas.microsoft.com/office/drawing/2014/main" id="{521F2EED-316B-DC98-01F2-D911D6175822}"/>
                </a:ext>
              </a:extLst>
            </p:cNvPr>
            <p:cNvSpPr/>
            <p:nvPr/>
          </p:nvSpPr>
          <p:spPr>
            <a:xfrm>
              <a:off x="11310473" y="630280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 name="Picture 6" descr="PESTEL Analysis - Lumovest">
              <a:extLst>
                <a:ext uri="{FF2B5EF4-FFF2-40B4-BE49-F238E27FC236}">
                  <a16:creationId xmlns:a16="http://schemas.microsoft.com/office/drawing/2014/main" id="{BF42A39E-471B-24C3-53C9-0A6D725744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9284096" y="894308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2AC5D4-036B-A8DE-BE97-A95252BE01F0}"/>
                </a:ext>
              </a:extLst>
            </p:cNvPr>
            <p:cNvSpPr txBox="1"/>
            <p:nvPr/>
          </p:nvSpPr>
          <p:spPr>
            <a:xfrm>
              <a:off x="9289717" y="9274878"/>
              <a:ext cx="2016000" cy="230832"/>
            </a:xfrm>
            <a:prstGeom prst="rect">
              <a:avLst/>
            </a:prstGeom>
            <a:noFill/>
          </p:spPr>
          <p:txBody>
            <a:bodyPr wrap="square" rtlCol="0">
              <a:spAutoFit/>
            </a:bodyPr>
            <a:lstStyle/>
            <a:p>
              <a:pPr algn="ctr"/>
              <a:r>
                <a:rPr lang="en-US" sz="900" dirty="0"/>
                <a:t>More information see other side</a:t>
              </a:r>
            </a:p>
          </p:txBody>
        </p:sp>
        <p:pic>
          <p:nvPicPr>
            <p:cNvPr id="13" name="Picture 12">
              <a:extLst>
                <a:ext uri="{FF2B5EF4-FFF2-40B4-BE49-F238E27FC236}">
                  <a16:creationId xmlns:a16="http://schemas.microsoft.com/office/drawing/2014/main" id="{C0B7E01D-BA1C-8314-76D8-65B975898060}"/>
                </a:ext>
              </a:extLst>
            </p:cNvPr>
            <p:cNvPicPr>
              <a:picLocks noChangeAspect="1"/>
            </p:cNvPicPr>
            <p:nvPr/>
          </p:nvPicPr>
          <p:blipFill rotWithShape="1">
            <a:blip r:embed="rId3"/>
            <a:srcRect l="2113" r="2367"/>
            <a:stretch/>
          </p:blipFill>
          <p:spPr>
            <a:xfrm>
              <a:off x="10695180" y="8309980"/>
              <a:ext cx="585052" cy="610061"/>
            </a:xfrm>
            <a:prstGeom prst="rect">
              <a:avLst/>
            </a:prstGeom>
          </p:spPr>
        </p:pic>
        <p:sp>
          <p:nvSpPr>
            <p:cNvPr id="14" name="TextBox 13">
              <a:extLst>
                <a:ext uri="{FF2B5EF4-FFF2-40B4-BE49-F238E27FC236}">
                  <a16:creationId xmlns:a16="http://schemas.microsoft.com/office/drawing/2014/main" id="{0048D74C-473F-D2CC-EF5B-1171DBF190CE}"/>
                </a:ext>
              </a:extLst>
            </p:cNvPr>
            <p:cNvSpPr txBox="1"/>
            <p:nvPr/>
          </p:nvSpPr>
          <p:spPr>
            <a:xfrm>
              <a:off x="9308680" y="6484592"/>
              <a:ext cx="1975579" cy="630942"/>
            </a:xfrm>
            <a:prstGeom prst="rect">
              <a:avLst/>
            </a:prstGeom>
            <a:noFill/>
          </p:spPr>
          <p:txBody>
            <a:bodyPr wrap="square" rtlCol="0">
              <a:spAutoFit/>
            </a:bodyPr>
            <a:lstStyle/>
            <a:p>
              <a:pPr algn="ctr"/>
              <a:r>
                <a:rPr lang="nl-NL" sz="1400" b="1" dirty="0"/>
                <a:t>Wijkpaspoort</a:t>
              </a:r>
            </a:p>
            <a:p>
              <a:pPr algn="ctr"/>
              <a:r>
                <a:rPr lang="nl-NL" sz="1000" dirty="0"/>
                <a:t>Een overzichtelijke weergave van energie in de wijk</a:t>
              </a:r>
            </a:p>
          </p:txBody>
        </p:sp>
        <p:sp>
          <p:nvSpPr>
            <p:cNvPr id="15" name="Rectangle 14">
              <a:extLst>
                <a:ext uri="{FF2B5EF4-FFF2-40B4-BE49-F238E27FC236}">
                  <a16:creationId xmlns:a16="http://schemas.microsoft.com/office/drawing/2014/main" id="{D4BA6A66-A784-7706-3B7F-23C21D87F07F}"/>
                </a:ext>
              </a:extLst>
            </p:cNvPr>
            <p:cNvSpPr/>
            <p:nvPr/>
          </p:nvSpPr>
          <p:spPr>
            <a:xfrm>
              <a:off x="11335875" y="859778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TextBox 15">
              <a:extLst>
                <a:ext uri="{FF2B5EF4-FFF2-40B4-BE49-F238E27FC236}">
                  <a16:creationId xmlns:a16="http://schemas.microsoft.com/office/drawing/2014/main" id="{0E254D0D-E979-4E92-D5A1-3D819E26E1AD}"/>
                </a:ext>
              </a:extLst>
            </p:cNvPr>
            <p:cNvSpPr txBox="1"/>
            <p:nvPr/>
          </p:nvSpPr>
          <p:spPr>
            <a:xfrm>
              <a:off x="11313573" y="877609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46719A63-27FE-CC1D-07E7-656724C7A4DA}"/>
                </a:ext>
              </a:extLst>
            </p:cNvPr>
            <p:cNvSpPr/>
            <p:nvPr/>
          </p:nvSpPr>
          <p:spPr>
            <a:xfrm>
              <a:off x="11327107" y="7473990"/>
              <a:ext cx="2006789" cy="180000"/>
            </a:xfrm>
            <a:prstGeom prst="rect">
              <a:avLst/>
            </a:prstGeom>
            <a:solidFill>
              <a:srgbClr val="49A078">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8" name="TextBox 17">
              <a:extLst>
                <a:ext uri="{FF2B5EF4-FFF2-40B4-BE49-F238E27FC236}">
                  <a16:creationId xmlns:a16="http://schemas.microsoft.com/office/drawing/2014/main" id="{B1953EFB-9525-E030-E043-7075611FC9D8}"/>
                </a:ext>
              </a:extLst>
            </p:cNvPr>
            <p:cNvSpPr txBox="1"/>
            <p:nvPr/>
          </p:nvSpPr>
          <p:spPr>
            <a:xfrm>
              <a:off x="11315532" y="6527489"/>
              <a:ext cx="1975579" cy="861774"/>
            </a:xfrm>
            <a:prstGeom prst="rect">
              <a:avLst/>
            </a:prstGeom>
            <a:noFill/>
          </p:spPr>
          <p:txBody>
            <a:bodyPr wrap="square" rtlCol="0">
              <a:spAutoFit/>
            </a:bodyPr>
            <a:lstStyle/>
            <a:p>
              <a:pPr algn="ctr"/>
              <a:r>
                <a:rPr lang="nl-NL" sz="1000" dirty="0"/>
                <a:t>Het wijkpaspoort is een informatievoorziening van het kadaster en VNG en geeft inzicht in energie gerelateerde informatie van dorpen of wijken</a:t>
              </a:r>
            </a:p>
          </p:txBody>
        </p:sp>
        <p:sp>
          <p:nvSpPr>
            <p:cNvPr id="19" name="TextBox 18">
              <a:extLst>
                <a:ext uri="{FF2B5EF4-FFF2-40B4-BE49-F238E27FC236}">
                  <a16:creationId xmlns:a16="http://schemas.microsoft.com/office/drawing/2014/main" id="{1561E716-26AF-F3CC-8AA4-E0A1A575C1C7}"/>
                </a:ext>
              </a:extLst>
            </p:cNvPr>
            <p:cNvSpPr txBox="1"/>
            <p:nvPr/>
          </p:nvSpPr>
          <p:spPr>
            <a:xfrm>
              <a:off x="11342562" y="788365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20" name="Rectangle 19">
              <a:extLst>
                <a:ext uri="{FF2B5EF4-FFF2-40B4-BE49-F238E27FC236}">
                  <a16:creationId xmlns:a16="http://schemas.microsoft.com/office/drawing/2014/main" id="{D04AC411-4313-344C-066C-158EAAD71CE7}"/>
                </a:ext>
              </a:extLst>
            </p:cNvPr>
            <p:cNvSpPr/>
            <p:nvPr/>
          </p:nvSpPr>
          <p:spPr>
            <a:xfrm>
              <a:off x="9283585" y="8942536"/>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892B04F-A0B1-1A40-D6F1-4AEEB3B71000}"/>
                </a:ext>
              </a:extLst>
            </p:cNvPr>
            <p:cNvSpPr/>
            <p:nvPr/>
          </p:nvSpPr>
          <p:spPr>
            <a:xfrm>
              <a:off x="9955265" y="8940784"/>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ACCF9A6-206E-C0FD-E199-960819D49EAE}"/>
                </a:ext>
              </a:extLst>
            </p:cNvPr>
            <p:cNvPicPr>
              <a:picLocks noChangeAspect="1"/>
            </p:cNvPicPr>
            <p:nvPr/>
          </p:nvPicPr>
          <p:blipFill>
            <a:blip r:embed="rId5"/>
            <a:stretch>
              <a:fillRect/>
            </a:stretch>
          </p:blipFill>
          <p:spPr>
            <a:xfrm>
              <a:off x="12219895" y="9247975"/>
              <a:ext cx="739603" cy="167826"/>
            </a:xfrm>
            <a:prstGeom prst="rect">
              <a:avLst/>
            </a:prstGeom>
          </p:spPr>
        </p:pic>
        <p:pic>
          <p:nvPicPr>
            <p:cNvPr id="23" name="Picture 8" descr="Het logo van de Hanze | Hanze">
              <a:extLst>
                <a:ext uri="{FF2B5EF4-FFF2-40B4-BE49-F238E27FC236}">
                  <a16:creationId xmlns:a16="http://schemas.microsoft.com/office/drawing/2014/main" id="{AA9D3388-FACA-7ED4-DBA8-B30DC5431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4292" y="9247974"/>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 descr="Afbeelding met tekst, schermopname, diagram, Lettertype&#10;&#10;Automatisch gegenereerde beschrijving">
              <a:extLst>
                <a:ext uri="{FF2B5EF4-FFF2-40B4-BE49-F238E27FC236}">
                  <a16:creationId xmlns:a16="http://schemas.microsoft.com/office/drawing/2014/main" id="{5BC05816-64D5-3CF6-7F4F-4D0A12BDDF21}"/>
                </a:ext>
              </a:extLst>
            </p:cNvPr>
            <p:cNvPicPr>
              <a:picLocks noChangeAspect="1"/>
            </p:cNvPicPr>
            <p:nvPr/>
          </p:nvPicPr>
          <p:blipFill rotWithShape="1">
            <a:blip r:embed="rId7">
              <a:extLst>
                <a:ext uri="{28A0092B-C50C-407E-A947-70E740481C1C}">
                  <a14:useLocalDpi xmlns:a14="http://schemas.microsoft.com/office/drawing/2010/main" val="0"/>
                </a:ext>
              </a:extLst>
            </a:blip>
            <a:srcRect l="914" r="997" b="26453"/>
            <a:stretch/>
          </p:blipFill>
          <p:spPr>
            <a:xfrm>
              <a:off x="9290275" y="7233056"/>
              <a:ext cx="1986343" cy="1053901"/>
            </a:xfrm>
            <a:prstGeom prst="rect">
              <a:avLst/>
            </a:prstGeom>
          </p:spPr>
        </p:pic>
        <p:grpSp>
          <p:nvGrpSpPr>
            <p:cNvPr id="25" name="Group 24">
              <a:extLst>
                <a:ext uri="{FF2B5EF4-FFF2-40B4-BE49-F238E27FC236}">
                  <a16:creationId xmlns:a16="http://schemas.microsoft.com/office/drawing/2014/main" id="{9840A7E8-B364-F134-1DEA-096C44222131}"/>
                </a:ext>
              </a:extLst>
            </p:cNvPr>
            <p:cNvGrpSpPr/>
            <p:nvPr/>
          </p:nvGrpSpPr>
          <p:grpSpPr>
            <a:xfrm>
              <a:off x="11331183" y="7682269"/>
              <a:ext cx="2007182" cy="187293"/>
              <a:chOff x="2667779" y="2274565"/>
              <a:chExt cx="2007182" cy="187293"/>
            </a:xfrm>
          </p:grpSpPr>
          <p:sp>
            <p:nvSpPr>
              <p:cNvPr id="47" name="Arrow: Pentagon 46">
                <a:extLst>
                  <a:ext uri="{FF2B5EF4-FFF2-40B4-BE49-F238E27FC236}">
                    <a16:creationId xmlns:a16="http://schemas.microsoft.com/office/drawing/2014/main" id="{FAE232DB-FEA8-B2AC-34C3-0E4CF681477A}"/>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48" name="Arrow: Chevron 47">
                <a:extLst>
                  <a:ext uri="{FF2B5EF4-FFF2-40B4-BE49-F238E27FC236}">
                    <a16:creationId xmlns:a16="http://schemas.microsoft.com/office/drawing/2014/main" id="{705F1A2F-B191-ACED-FF01-3C76974EFCA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49" name="Arrow: Chevron 48">
                <a:extLst>
                  <a:ext uri="{FF2B5EF4-FFF2-40B4-BE49-F238E27FC236}">
                    <a16:creationId xmlns:a16="http://schemas.microsoft.com/office/drawing/2014/main" id="{1C1B9A76-7362-3DE3-1ED6-6AA1A88476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50" name="Picture 49">
                <a:extLst>
                  <a:ext uri="{FF2B5EF4-FFF2-40B4-BE49-F238E27FC236}">
                    <a16:creationId xmlns:a16="http://schemas.microsoft.com/office/drawing/2014/main" id="{2E72E466-C80E-8223-5C56-C5F22D1191B1}"/>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51" name="Picture 8" descr="Het logo van de Hanze | Hanze">
                <a:extLst>
                  <a:ext uri="{FF2B5EF4-FFF2-40B4-BE49-F238E27FC236}">
                    <a16:creationId xmlns:a16="http://schemas.microsoft.com/office/drawing/2014/main" id="{9D0FC373-0F6F-EF42-E8E4-C53C1F0329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descr="User with solid fill">
                <a:extLst>
                  <a:ext uri="{FF2B5EF4-FFF2-40B4-BE49-F238E27FC236}">
                    <a16:creationId xmlns:a16="http://schemas.microsoft.com/office/drawing/2014/main" id="{AB64FDB8-5356-D6F4-8372-200EE10A65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sp>
          <p:nvSpPr>
            <p:cNvPr id="26" name="TextBox 25">
              <a:extLst>
                <a:ext uri="{FF2B5EF4-FFF2-40B4-BE49-F238E27FC236}">
                  <a16:creationId xmlns:a16="http://schemas.microsoft.com/office/drawing/2014/main" id="{29553C21-A632-CA69-02C8-7E728DBBFAEC}"/>
                </a:ext>
              </a:extLst>
            </p:cNvPr>
            <p:cNvSpPr txBox="1"/>
            <p:nvPr/>
          </p:nvSpPr>
          <p:spPr>
            <a:xfrm>
              <a:off x="6241859" y="6351122"/>
              <a:ext cx="1975579" cy="246221"/>
            </a:xfrm>
            <a:prstGeom prst="rect">
              <a:avLst/>
            </a:prstGeom>
            <a:noFill/>
            <a:ln>
              <a:solidFill>
                <a:schemeClr val="accent1">
                  <a:shade val="15000"/>
                </a:schemeClr>
              </a:solidFill>
              <a:prstDash val="sysDash"/>
            </a:ln>
          </p:spPr>
          <p:txBody>
            <a:bodyPr wrap="square" rtlCol="0">
              <a:spAutoFit/>
            </a:bodyPr>
            <a:lstStyle/>
            <a:p>
              <a:pPr algn="r"/>
              <a:r>
                <a:rPr lang="nl-NL" sz="1000" dirty="0"/>
                <a:t>Beschrijving van de tool</a:t>
              </a:r>
            </a:p>
          </p:txBody>
        </p:sp>
        <p:cxnSp>
          <p:nvCxnSpPr>
            <p:cNvPr id="27" name="Connector: Elbow 26">
              <a:extLst>
                <a:ext uri="{FF2B5EF4-FFF2-40B4-BE49-F238E27FC236}">
                  <a16:creationId xmlns:a16="http://schemas.microsoft.com/office/drawing/2014/main" id="{D905417D-D228-CD47-FEE1-DDBA0BC89A45}"/>
                </a:ext>
              </a:extLst>
            </p:cNvPr>
            <p:cNvCxnSpPr>
              <a:cxnSpLocks/>
              <a:stCxn id="26" idx="3"/>
            </p:cNvCxnSpPr>
            <p:nvPr/>
          </p:nvCxnSpPr>
          <p:spPr>
            <a:xfrm>
              <a:off x="8217438" y="6474233"/>
              <a:ext cx="1066592" cy="35350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7E6035A-CEDD-26F4-8CAF-F98364DCADE6}"/>
                </a:ext>
              </a:extLst>
            </p:cNvPr>
            <p:cNvSpPr txBox="1"/>
            <p:nvPr/>
          </p:nvSpPr>
          <p:spPr>
            <a:xfrm>
              <a:off x="6219268" y="7129886"/>
              <a:ext cx="1975579" cy="246221"/>
            </a:xfrm>
            <a:prstGeom prst="rect">
              <a:avLst/>
            </a:prstGeom>
            <a:noFill/>
            <a:ln>
              <a:solidFill>
                <a:schemeClr val="accent1">
                  <a:shade val="15000"/>
                </a:schemeClr>
              </a:solidFill>
              <a:prstDash val="sysDash"/>
            </a:ln>
          </p:spPr>
          <p:txBody>
            <a:bodyPr wrap="square" rtlCol="0">
              <a:spAutoFit/>
            </a:bodyPr>
            <a:lstStyle/>
            <a:p>
              <a:pPr algn="r"/>
              <a:r>
                <a:rPr lang="nl-NL" sz="1000" dirty="0"/>
                <a:t>Voorbeeld van de tool</a:t>
              </a:r>
            </a:p>
          </p:txBody>
        </p:sp>
        <p:cxnSp>
          <p:nvCxnSpPr>
            <p:cNvPr id="29" name="Connector: Elbow 28">
              <a:extLst>
                <a:ext uri="{FF2B5EF4-FFF2-40B4-BE49-F238E27FC236}">
                  <a16:creationId xmlns:a16="http://schemas.microsoft.com/office/drawing/2014/main" id="{CC5A857D-FC3A-D5BF-8EF5-B2457859D234}"/>
                </a:ext>
              </a:extLst>
            </p:cNvPr>
            <p:cNvCxnSpPr>
              <a:cxnSpLocks/>
              <a:stCxn id="28" idx="3"/>
              <a:endCxn id="24" idx="1"/>
            </p:cNvCxnSpPr>
            <p:nvPr/>
          </p:nvCxnSpPr>
          <p:spPr>
            <a:xfrm>
              <a:off x="8194847" y="7252997"/>
              <a:ext cx="1095428" cy="50701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4D66458-D15F-6117-76FD-C3E342C12931}"/>
                </a:ext>
              </a:extLst>
            </p:cNvPr>
            <p:cNvSpPr txBox="1"/>
            <p:nvPr/>
          </p:nvSpPr>
          <p:spPr>
            <a:xfrm>
              <a:off x="6234535" y="7795171"/>
              <a:ext cx="1975579" cy="861774"/>
            </a:xfrm>
            <a:prstGeom prst="rect">
              <a:avLst/>
            </a:prstGeom>
            <a:noFill/>
            <a:ln>
              <a:solidFill>
                <a:schemeClr val="accent1">
                  <a:shade val="15000"/>
                </a:schemeClr>
              </a:solidFill>
              <a:prstDash val="sysDash"/>
            </a:ln>
          </p:spPr>
          <p:txBody>
            <a:bodyPr wrap="square" rtlCol="0">
              <a:spAutoFit/>
            </a:bodyPr>
            <a:lstStyle/>
            <a:p>
              <a:pPr algn="r"/>
              <a:r>
                <a:rPr lang="nl-NL" sz="1000" dirty="0"/>
                <a:t>De fase waarbinnen de tool effectief is om in te zetten. Een wijkpaspoort helpt bijv. erg bij bewustwording energie landschap dorp/wijk </a:t>
              </a:r>
            </a:p>
          </p:txBody>
        </p:sp>
        <p:cxnSp>
          <p:nvCxnSpPr>
            <p:cNvPr id="31" name="Connector: Elbow 30">
              <a:extLst>
                <a:ext uri="{FF2B5EF4-FFF2-40B4-BE49-F238E27FC236}">
                  <a16:creationId xmlns:a16="http://schemas.microsoft.com/office/drawing/2014/main" id="{3BF708AF-6528-8185-9B8E-520CCECA2EAC}"/>
                </a:ext>
              </a:extLst>
            </p:cNvPr>
            <p:cNvCxnSpPr>
              <a:cxnSpLocks/>
              <a:stCxn id="30" idx="3"/>
              <a:endCxn id="9" idx="1"/>
            </p:cNvCxnSpPr>
            <p:nvPr/>
          </p:nvCxnSpPr>
          <p:spPr>
            <a:xfrm>
              <a:off x="8210114" y="8226058"/>
              <a:ext cx="1073471" cy="22929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23E40A3-A048-EE7F-D731-69407E551C80}"/>
                </a:ext>
              </a:extLst>
            </p:cNvPr>
            <p:cNvSpPr txBox="1"/>
            <p:nvPr/>
          </p:nvSpPr>
          <p:spPr>
            <a:xfrm>
              <a:off x="6247213" y="8795214"/>
              <a:ext cx="1975579" cy="400110"/>
            </a:xfrm>
            <a:prstGeom prst="rect">
              <a:avLst/>
            </a:prstGeom>
            <a:noFill/>
            <a:ln>
              <a:solidFill>
                <a:schemeClr val="accent1">
                  <a:shade val="15000"/>
                </a:schemeClr>
              </a:solidFill>
              <a:prstDash val="sysDash"/>
            </a:ln>
          </p:spPr>
          <p:txBody>
            <a:bodyPr wrap="square" rtlCol="0">
              <a:spAutoFit/>
            </a:bodyPr>
            <a:lstStyle/>
            <a:p>
              <a:pPr algn="r"/>
              <a:r>
                <a:rPr lang="nl-NL" sz="1000" dirty="0"/>
                <a:t>De benodigde expertise niveau  om deze tool te gebruiken</a:t>
              </a:r>
            </a:p>
          </p:txBody>
        </p:sp>
        <p:cxnSp>
          <p:nvCxnSpPr>
            <p:cNvPr id="33" name="Connector: Elbow 32">
              <a:extLst>
                <a:ext uri="{FF2B5EF4-FFF2-40B4-BE49-F238E27FC236}">
                  <a16:creationId xmlns:a16="http://schemas.microsoft.com/office/drawing/2014/main" id="{36325349-E62B-524E-E195-3675A790CA29}"/>
                </a:ext>
              </a:extLst>
            </p:cNvPr>
            <p:cNvCxnSpPr>
              <a:cxnSpLocks/>
              <a:stCxn id="32" idx="3"/>
              <a:endCxn id="8" idx="1"/>
            </p:cNvCxnSpPr>
            <p:nvPr/>
          </p:nvCxnSpPr>
          <p:spPr>
            <a:xfrm flipV="1">
              <a:off x="8222792" y="8766964"/>
              <a:ext cx="1061305" cy="22830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88B83F-DDC2-E8F3-A6AE-CB5D983D883A}"/>
                </a:ext>
              </a:extLst>
            </p:cNvPr>
            <p:cNvSpPr txBox="1"/>
            <p:nvPr/>
          </p:nvSpPr>
          <p:spPr>
            <a:xfrm>
              <a:off x="6245629" y="9425717"/>
              <a:ext cx="1975579" cy="400110"/>
            </a:xfrm>
            <a:prstGeom prst="rect">
              <a:avLst/>
            </a:prstGeom>
            <a:noFill/>
            <a:ln>
              <a:solidFill>
                <a:schemeClr val="accent1">
                  <a:shade val="15000"/>
                </a:schemeClr>
              </a:solidFill>
              <a:prstDash val="sysDash"/>
            </a:ln>
          </p:spPr>
          <p:txBody>
            <a:bodyPr wrap="square" rtlCol="0">
              <a:spAutoFit/>
            </a:bodyPr>
            <a:lstStyle/>
            <a:p>
              <a:pPr algn="r"/>
              <a:r>
                <a:rPr lang="nl-NL" sz="1000" dirty="0"/>
                <a:t>De PESTEL elementen die deze tool behandeld </a:t>
              </a:r>
            </a:p>
          </p:txBody>
        </p:sp>
        <p:cxnSp>
          <p:nvCxnSpPr>
            <p:cNvPr id="35" name="Connector: Elbow 34">
              <a:extLst>
                <a:ext uri="{FF2B5EF4-FFF2-40B4-BE49-F238E27FC236}">
                  <a16:creationId xmlns:a16="http://schemas.microsoft.com/office/drawing/2014/main" id="{219E7E94-C01A-DA40-52FC-06188AA8CA84}"/>
                </a:ext>
              </a:extLst>
            </p:cNvPr>
            <p:cNvCxnSpPr>
              <a:cxnSpLocks/>
              <a:stCxn id="34" idx="3"/>
              <a:endCxn id="20" idx="1"/>
            </p:cNvCxnSpPr>
            <p:nvPr/>
          </p:nvCxnSpPr>
          <p:spPr>
            <a:xfrm flipV="1">
              <a:off x="8221208" y="9130435"/>
              <a:ext cx="1062377" cy="49533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31DDD97-EB6D-A704-C3CA-445C2FA334D4}"/>
                </a:ext>
              </a:extLst>
            </p:cNvPr>
            <p:cNvSpPr txBox="1"/>
            <p:nvPr/>
          </p:nvSpPr>
          <p:spPr>
            <a:xfrm>
              <a:off x="9330052" y="9691046"/>
              <a:ext cx="1975579" cy="707886"/>
            </a:xfrm>
            <a:prstGeom prst="rect">
              <a:avLst/>
            </a:prstGeom>
            <a:noFill/>
            <a:ln>
              <a:solidFill>
                <a:schemeClr val="accent1">
                  <a:shade val="15000"/>
                </a:schemeClr>
              </a:solidFill>
              <a:prstDash val="sysDash"/>
            </a:ln>
          </p:spPr>
          <p:txBody>
            <a:bodyPr wrap="square" rtlCol="0">
              <a:spAutoFit/>
            </a:bodyPr>
            <a:lstStyle/>
            <a:p>
              <a:pPr algn="ctr"/>
              <a:r>
                <a:rPr lang="nl-NL" sz="1000" dirty="0"/>
                <a:t>Een QR code die verwijst naar de ENTRANCE </a:t>
              </a:r>
              <a:r>
                <a:rPr lang="nl-NL" sz="1000" dirty="0" err="1"/>
                <a:t>toolbox</a:t>
              </a:r>
              <a:r>
                <a:rPr lang="nl-NL" sz="1000" dirty="0"/>
                <a:t> met daar de tool, handleiding, eventueel instructie video’s</a:t>
              </a:r>
            </a:p>
          </p:txBody>
        </p:sp>
        <p:cxnSp>
          <p:nvCxnSpPr>
            <p:cNvPr id="37" name="Connector: Elbow 36">
              <a:extLst>
                <a:ext uri="{FF2B5EF4-FFF2-40B4-BE49-F238E27FC236}">
                  <a16:creationId xmlns:a16="http://schemas.microsoft.com/office/drawing/2014/main" id="{E3BB4446-99E8-E1B8-B62B-5FC595B76F88}"/>
                </a:ext>
              </a:extLst>
            </p:cNvPr>
            <p:cNvCxnSpPr>
              <a:cxnSpLocks/>
              <a:stCxn id="36" idx="0"/>
              <a:endCxn id="13" idx="2"/>
            </p:cNvCxnSpPr>
            <p:nvPr/>
          </p:nvCxnSpPr>
          <p:spPr>
            <a:xfrm rot="5400000" flipH="1" flipV="1">
              <a:off x="10267272" y="8970612"/>
              <a:ext cx="771005" cy="669864"/>
            </a:xfrm>
            <a:prstGeom prst="bentConnector3">
              <a:avLst>
                <a:gd name="adj1" fmla="val 1936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3F8782-E66B-6C4E-CD09-EC6635148E57}"/>
                </a:ext>
              </a:extLst>
            </p:cNvPr>
            <p:cNvSpPr txBox="1"/>
            <p:nvPr/>
          </p:nvSpPr>
          <p:spPr>
            <a:xfrm>
              <a:off x="13913236" y="6446689"/>
              <a:ext cx="1975579" cy="246221"/>
            </a:xfrm>
            <a:prstGeom prst="rect">
              <a:avLst/>
            </a:prstGeom>
            <a:noFill/>
            <a:ln>
              <a:solidFill>
                <a:schemeClr val="accent1">
                  <a:shade val="15000"/>
                </a:schemeClr>
              </a:solidFill>
              <a:prstDash val="sysDash"/>
            </a:ln>
          </p:spPr>
          <p:txBody>
            <a:bodyPr wrap="square" rtlCol="0">
              <a:spAutoFit/>
            </a:bodyPr>
            <a:lstStyle/>
            <a:p>
              <a:r>
                <a:rPr lang="nl-NL" sz="1000" dirty="0"/>
                <a:t>Achtergrond info van de tool</a:t>
              </a:r>
            </a:p>
          </p:txBody>
        </p:sp>
        <p:cxnSp>
          <p:nvCxnSpPr>
            <p:cNvPr id="39" name="Connector: Elbow 38">
              <a:extLst>
                <a:ext uri="{FF2B5EF4-FFF2-40B4-BE49-F238E27FC236}">
                  <a16:creationId xmlns:a16="http://schemas.microsoft.com/office/drawing/2014/main" id="{FF5A28F8-B670-B5AC-BDAA-B6706E9A0FA9}"/>
                </a:ext>
              </a:extLst>
            </p:cNvPr>
            <p:cNvCxnSpPr>
              <a:cxnSpLocks/>
              <a:stCxn id="38" idx="1"/>
              <a:endCxn id="18" idx="3"/>
            </p:cNvCxnSpPr>
            <p:nvPr/>
          </p:nvCxnSpPr>
          <p:spPr>
            <a:xfrm rot="10800000" flipV="1">
              <a:off x="13291112" y="6569800"/>
              <a:ext cx="622125" cy="38857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1BE80AA-1786-9384-CAEC-04381CC47C21}"/>
                </a:ext>
              </a:extLst>
            </p:cNvPr>
            <p:cNvSpPr txBox="1"/>
            <p:nvPr/>
          </p:nvSpPr>
          <p:spPr>
            <a:xfrm>
              <a:off x="13915430" y="6933397"/>
              <a:ext cx="1975579" cy="861774"/>
            </a:xfrm>
            <a:prstGeom prst="rect">
              <a:avLst/>
            </a:prstGeom>
            <a:noFill/>
            <a:ln>
              <a:solidFill>
                <a:schemeClr val="accent1">
                  <a:shade val="15000"/>
                </a:schemeClr>
              </a:solidFill>
              <a:prstDash val="sysDash"/>
            </a:ln>
          </p:spPr>
          <p:txBody>
            <a:bodyPr wrap="square" rtlCol="0">
              <a:spAutoFit/>
            </a:bodyPr>
            <a:lstStyle/>
            <a:p>
              <a:r>
                <a:rPr lang="nl-NL" sz="1000" dirty="0"/>
                <a:t>Benodigde uren om deze tool uit te voeren voor:</a:t>
              </a:r>
            </a:p>
            <a:p>
              <a:pPr marL="228600" indent="-228600">
                <a:buAutoNum type="arabicParenR"/>
              </a:pPr>
              <a:r>
                <a:rPr lang="nl-NL" sz="1000" dirty="0"/>
                <a:t>De initiatiefnemer</a:t>
              </a:r>
            </a:p>
            <a:p>
              <a:pPr marL="228600" indent="-228600">
                <a:buAutoNum type="arabicParenR"/>
              </a:pPr>
              <a:r>
                <a:rPr lang="nl-NL" sz="1000" dirty="0"/>
                <a:t>Coaching vanuit Hanze Pro</a:t>
              </a:r>
            </a:p>
            <a:p>
              <a:pPr marL="228600" indent="-228600">
                <a:buAutoNum type="arabicParenR"/>
              </a:pPr>
              <a:r>
                <a:rPr lang="nl-NL" sz="1000" dirty="0"/>
                <a:t>Uitvoering vanuit ENTRANCE</a:t>
              </a:r>
            </a:p>
          </p:txBody>
        </p:sp>
        <p:cxnSp>
          <p:nvCxnSpPr>
            <p:cNvPr id="41" name="Connector: Elbow 40">
              <a:extLst>
                <a:ext uri="{FF2B5EF4-FFF2-40B4-BE49-F238E27FC236}">
                  <a16:creationId xmlns:a16="http://schemas.microsoft.com/office/drawing/2014/main" id="{08B20FF0-4F02-D963-CC7C-931B8A6D6198}"/>
                </a:ext>
              </a:extLst>
            </p:cNvPr>
            <p:cNvCxnSpPr>
              <a:cxnSpLocks/>
              <a:stCxn id="40" idx="1"/>
              <a:endCxn id="49" idx="3"/>
            </p:cNvCxnSpPr>
            <p:nvPr/>
          </p:nvCxnSpPr>
          <p:spPr>
            <a:xfrm rot="10800000" flipV="1">
              <a:off x="13338366" y="7364283"/>
              <a:ext cx="577065" cy="41163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179A285-359B-F8B4-25E6-26582030158D}"/>
                </a:ext>
              </a:extLst>
            </p:cNvPr>
            <p:cNvSpPr txBox="1"/>
            <p:nvPr/>
          </p:nvSpPr>
          <p:spPr>
            <a:xfrm>
              <a:off x="13917613" y="7914323"/>
              <a:ext cx="1975579" cy="400110"/>
            </a:xfrm>
            <a:prstGeom prst="rect">
              <a:avLst/>
            </a:prstGeom>
            <a:noFill/>
            <a:ln>
              <a:solidFill>
                <a:schemeClr val="accent1">
                  <a:shade val="15000"/>
                </a:schemeClr>
              </a:solidFill>
              <a:prstDash val="sysDash"/>
            </a:ln>
          </p:spPr>
          <p:txBody>
            <a:bodyPr wrap="square" rtlCol="0">
              <a:spAutoFit/>
            </a:bodyPr>
            <a:lstStyle/>
            <a:p>
              <a:r>
                <a:rPr lang="nl-NL" sz="1000" dirty="0"/>
                <a:t>De benodigde basiskennis om met deze tool aan de slag te kunnen </a:t>
              </a:r>
            </a:p>
          </p:txBody>
        </p:sp>
        <p:cxnSp>
          <p:nvCxnSpPr>
            <p:cNvPr id="43" name="Connector: Elbow 42">
              <a:extLst>
                <a:ext uri="{FF2B5EF4-FFF2-40B4-BE49-F238E27FC236}">
                  <a16:creationId xmlns:a16="http://schemas.microsoft.com/office/drawing/2014/main" id="{C0819D8B-7FF7-7F81-E63F-AED0013620EA}"/>
                </a:ext>
              </a:extLst>
            </p:cNvPr>
            <p:cNvCxnSpPr>
              <a:cxnSpLocks/>
              <a:stCxn id="42" idx="1"/>
              <a:endCxn id="19" idx="3"/>
            </p:cNvCxnSpPr>
            <p:nvPr/>
          </p:nvCxnSpPr>
          <p:spPr>
            <a:xfrm rot="10800000" flipV="1">
              <a:off x="13318141" y="8114378"/>
              <a:ext cx="599472" cy="12322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51D0563-E647-1D88-EAB6-1C8F3025F19E}"/>
                </a:ext>
              </a:extLst>
            </p:cNvPr>
            <p:cNvSpPr txBox="1"/>
            <p:nvPr/>
          </p:nvSpPr>
          <p:spPr>
            <a:xfrm>
              <a:off x="13928236" y="8833049"/>
              <a:ext cx="1975579" cy="400110"/>
            </a:xfrm>
            <a:prstGeom prst="rect">
              <a:avLst/>
            </a:prstGeom>
            <a:noFill/>
            <a:ln>
              <a:solidFill>
                <a:schemeClr val="accent1">
                  <a:shade val="15000"/>
                </a:schemeClr>
              </a:solidFill>
              <a:prstDash val="sysDash"/>
            </a:ln>
          </p:spPr>
          <p:txBody>
            <a:bodyPr wrap="square" rtlCol="0">
              <a:spAutoFit/>
            </a:bodyPr>
            <a:lstStyle/>
            <a:p>
              <a:r>
                <a:rPr lang="nl-NL" sz="1000" dirty="0"/>
                <a:t>Contactgegevens beheerder toolkaart</a:t>
              </a:r>
            </a:p>
          </p:txBody>
        </p:sp>
        <p:cxnSp>
          <p:nvCxnSpPr>
            <p:cNvPr id="45" name="Connector: Elbow 44">
              <a:extLst>
                <a:ext uri="{FF2B5EF4-FFF2-40B4-BE49-F238E27FC236}">
                  <a16:creationId xmlns:a16="http://schemas.microsoft.com/office/drawing/2014/main" id="{70FF2277-A0C6-F047-1185-6099DFB88862}"/>
                </a:ext>
              </a:extLst>
            </p:cNvPr>
            <p:cNvCxnSpPr>
              <a:cxnSpLocks/>
              <a:stCxn id="44" idx="1"/>
              <a:endCxn id="16" idx="3"/>
            </p:cNvCxnSpPr>
            <p:nvPr/>
          </p:nvCxnSpPr>
          <p:spPr>
            <a:xfrm rot="10800000">
              <a:off x="13367238" y="8976152"/>
              <a:ext cx="560998" cy="5695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97936CD9-3846-D65E-D9BD-0B06A78F63FC}"/>
              </a:ext>
            </a:extLst>
          </p:cNvPr>
          <p:cNvSpPr/>
          <p:nvPr/>
        </p:nvSpPr>
        <p:spPr>
          <a:xfrm>
            <a:off x="7223010" y="453023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3" name="TextBox 2">
            <a:extLst>
              <a:ext uri="{FF2B5EF4-FFF2-40B4-BE49-F238E27FC236}">
                <a16:creationId xmlns:a16="http://schemas.microsoft.com/office/drawing/2014/main" id="{AEA7B7DA-AC40-B4DA-E6D1-9ECF0D01AC92}"/>
              </a:ext>
            </a:extLst>
          </p:cNvPr>
          <p:cNvSpPr txBox="1"/>
          <p:nvPr/>
        </p:nvSpPr>
        <p:spPr>
          <a:xfrm>
            <a:off x="6926929" y="5434821"/>
            <a:ext cx="2616029" cy="400110"/>
          </a:xfrm>
          <a:prstGeom prst="rect">
            <a:avLst/>
          </a:prstGeom>
          <a:noFill/>
          <a:ln>
            <a:solidFill>
              <a:schemeClr val="accent1">
                <a:shade val="15000"/>
              </a:schemeClr>
            </a:solidFill>
            <a:prstDash val="sysDash"/>
          </a:ln>
        </p:spPr>
        <p:txBody>
          <a:bodyPr wrap="square" rtlCol="0">
            <a:spAutoFit/>
          </a:bodyPr>
          <a:lstStyle/>
          <a:p>
            <a:pPr algn="ctr"/>
            <a:r>
              <a:rPr lang="nl-NL" sz="1000" b="1" dirty="0"/>
              <a:t>ROOD: Is een kaart rood dan moet deze nog ontwikkeld of verder afgemaakt worden</a:t>
            </a:r>
          </a:p>
        </p:txBody>
      </p:sp>
      <p:cxnSp>
        <p:nvCxnSpPr>
          <p:cNvPr id="5" name="Connector: Elbow 4">
            <a:extLst>
              <a:ext uri="{FF2B5EF4-FFF2-40B4-BE49-F238E27FC236}">
                <a16:creationId xmlns:a16="http://schemas.microsoft.com/office/drawing/2014/main" id="{EBC8ADF1-6680-D6B9-FEE3-884A42DD757E}"/>
              </a:ext>
            </a:extLst>
          </p:cNvPr>
          <p:cNvCxnSpPr>
            <a:cxnSpLocks/>
            <a:stCxn id="3" idx="0"/>
            <a:endCxn id="2" idx="2"/>
          </p:cNvCxnSpPr>
          <p:nvPr/>
        </p:nvCxnSpPr>
        <p:spPr>
          <a:xfrm flipV="1">
            <a:off x="8234944" y="4710231"/>
            <a:ext cx="1" cy="7245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50231612-CC93-2F83-F32E-4D2EBEE4DF09}"/>
              </a:ext>
            </a:extLst>
          </p:cNvPr>
          <p:cNvSpPr/>
          <p:nvPr/>
        </p:nvSpPr>
        <p:spPr>
          <a:xfrm>
            <a:off x="180860" y="5469147"/>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0" name="TextBox 59">
            <a:extLst>
              <a:ext uri="{FF2B5EF4-FFF2-40B4-BE49-F238E27FC236}">
                <a16:creationId xmlns:a16="http://schemas.microsoft.com/office/drawing/2014/main" id="{9D61FC89-210B-C6B7-54B6-7DF4AA0420D0}"/>
              </a:ext>
            </a:extLst>
          </p:cNvPr>
          <p:cNvSpPr txBox="1"/>
          <p:nvPr/>
        </p:nvSpPr>
        <p:spPr>
          <a:xfrm>
            <a:off x="3237109" y="5359092"/>
            <a:ext cx="3310473" cy="400110"/>
          </a:xfrm>
          <a:prstGeom prst="rect">
            <a:avLst/>
          </a:prstGeom>
          <a:noFill/>
          <a:ln>
            <a:solidFill>
              <a:schemeClr val="accent1">
                <a:shade val="15000"/>
              </a:schemeClr>
            </a:solidFill>
            <a:prstDash val="sysDash"/>
          </a:ln>
        </p:spPr>
        <p:txBody>
          <a:bodyPr wrap="square" rtlCol="0">
            <a:spAutoFit/>
          </a:bodyPr>
          <a:lstStyle/>
          <a:p>
            <a:r>
              <a:rPr lang="nl-NL" sz="1000" dirty="0"/>
              <a:t>Zwart is de kleur van toolkaarten die ingezet kunnen worden voor kennisverrijking</a:t>
            </a:r>
          </a:p>
        </p:txBody>
      </p:sp>
      <p:cxnSp>
        <p:nvCxnSpPr>
          <p:cNvPr id="61" name="Connector: Elbow 4">
            <a:extLst>
              <a:ext uri="{FF2B5EF4-FFF2-40B4-BE49-F238E27FC236}">
                <a16:creationId xmlns:a16="http://schemas.microsoft.com/office/drawing/2014/main" id="{E7787EC8-7CE3-1698-0F49-DBBF34435CAC}"/>
              </a:ext>
            </a:extLst>
          </p:cNvPr>
          <p:cNvCxnSpPr>
            <a:cxnSpLocks/>
            <a:stCxn id="60" idx="1"/>
            <a:endCxn id="59" idx="3"/>
          </p:cNvCxnSpPr>
          <p:nvPr/>
        </p:nvCxnSpPr>
        <p:spPr>
          <a:xfrm flipH="1">
            <a:off x="2204729" y="5559147"/>
            <a:ext cx="1032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4C09392E-0D2D-747C-4BBE-E38F1E6BB5B7}"/>
              </a:ext>
            </a:extLst>
          </p:cNvPr>
          <p:cNvSpPr/>
          <p:nvPr/>
        </p:nvSpPr>
        <p:spPr>
          <a:xfrm>
            <a:off x="180859" y="5921078"/>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KAART</a:t>
            </a:r>
          </a:p>
        </p:txBody>
      </p:sp>
      <p:sp>
        <p:nvSpPr>
          <p:cNvPr id="63" name="TextBox 62">
            <a:extLst>
              <a:ext uri="{FF2B5EF4-FFF2-40B4-BE49-F238E27FC236}">
                <a16:creationId xmlns:a16="http://schemas.microsoft.com/office/drawing/2014/main" id="{70BFB6D9-7619-410A-7A0C-80788F5B234A}"/>
              </a:ext>
            </a:extLst>
          </p:cNvPr>
          <p:cNvSpPr txBox="1"/>
          <p:nvPr/>
        </p:nvSpPr>
        <p:spPr>
          <a:xfrm>
            <a:off x="3237109" y="5811023"/>
            <a:ext cx="3310473" cy="400110"/>
          </a:xfrm>
          <a:prstGeom prst="rect">
            <a:avLst/>
          </a:prstGeom>
          <a:noFill/>
          <a:ln>
            <a:solidFill>
              <a:schemeClr val="accent1">
                <a:shade val="15000"/>
              </a:schemeClr>
            </a:solidFill>
            <a:prstDash val="sysDash"/>
          </a:ln>
        </p:spPr>
        <p:txBody>
          <a:bodyPr wrap="square" rtlCol="0">
            <a:spAutoFit/>
          </a:bodyPr>
          <a:lstStyle/>
          <a:p>
            <a:r>
              <a:rPr lang="nl-NL" sz="1000" dirty="0"/>
              <a:t>Blauw is de kleur van stakeholderkaarten die benaderd moeten worden in het proces</a:t>
            </a:r>
          </a:p>
        </p:txBody>
      </p:sp>
      <p:cxnSp>
        <p:nvCxnSpPr>
          <p:cNvPr id="64" name="Connector: Elbow 4">
            <a:extLst>
              <a:ext uri="{FF2B5EF4-FFF2-40B4-BE49-F238E27FC236}">
                <a16:creationId xmlns:a16="http://schemas.microsoft.com/office/drawing/2014/main" id="{44CDAF2D-1F26-463B-2F55-31BE0EB70466}"/>
              </a:ext>
            </a:extLst>
          </p:cNvPr>
          <p:cNvCxnSpPr>
            <a:cxnSpLocks/>
            <a:stCxn id="63" idx="1"/>
            <a:endCxn id="62" idx="3"/>
          </p:cNvCxnSpPr>
          <p:nvPr/>
        </p:nvCxnSpPr>
        <p:spPr>
          <a:xfrm flipH="1">
            <a:off x="2204728" y="6011078"/>
            <a:ext cx="10323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7F63E3BB-5B5C-D036-83FE-3E8DB96ACDAA}"/>
              </a:ext>
            </a:extLst>
          </p:cNvPr>
          <p:cNvSpPr/>
          <p:nvPr/>
        </p:nvSpPr>
        <p:spPr>
          <a:xfrm>
            <a:off x="177892" y="4530231"/>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KAART</a:t>
            </a:r>
          </a:p>
        </p:txBody>
      </p:sp>
      <p:sp>
        <p:nvSpPr>
          <p:cNvPr id="68" name="TextBox 67">
            <a:extLst>
              <a:ext uri="{FF2B5EF4-FFF2-40B4-BE49-F238E27FC236}">
                <a16:creationId xmlns:a16="http://schemas.microsoft.com/office/drawing/2014/main" id="{47DA812D-82B5-E5D1-5B16-336B1BC3A7A8}"/>
              </a:ext>
            </a:extLst>
          </p:cNvPr>
          <p:cNvSpPr txBox="1"/>
          <p:nvPr/>
        </p:nvSpPr>
        <p:spPr>
          <a:xfrm>
            <a:off x="3234142" y="4420176"/>
            <a:ext cx="3310476" cy="400110"/>
          </a:xfrm>
          <a:prstGeom prst="rect">
            <a:avLst/>
          </a:prstGeom>
          <a:noFill/>
          <a:ln>
            <a:solidFill>
              <a:schemeClr val="accent1">
                <a:shade val="15000"/>
              </a:schemeClr>
            </a:solidFill>
            <a:prstDash val="sysDash"/>
          </a:ln>
        </p:spPr>
        <p:txBody>
          <a:bodyPr wrap="square" rtlCol="0">
            <a:spAutoFit/>
          </a:bodyPr>
          <a:lstStyle/>
          <a:p>
            <a:r>
              <a:rPr lang="nl-NL" sz="1000" dirty="0"/>
              <a:t>Groen is de kleur van doelkaarten die een mogelijk doel aangeeft waar heen gepland kan worden</a:t>
            </a:r>
          </a:p>
        </p:txBody>
      </p:sp>
      <p:cxnSp>
        <p:nvCxnSpPr>
          <p:cNvPr id="69" name="Connector: Elbow 4">
            <a:extLst>
              <a:ext uri="{FF2B5EF4-FFF2-40B4-BE49-F238E27FC236}">
                <a16:creationId xmlns:a16="http://schemas.microsoft.com/office/drawing/2014/main" id="{EEDB9D04-940F-A239-AAC1-1E9943EE8CCC}"/>
              </a:ext>
            </a:extLst>
          </p:cNvPr>
          <p:cNvCxnSpPr>
            <a:cxnSpLocks/>
            <a:stCxn id="68" idx="1"/>
            <a:endCxn id="67" idx="3"/>
          </p:cNvCxnSpPr>
          <p:nvPr/>
        </p:nvCxnSpPr>
        <p:spPr>
          <a:xfrm flipH="1">
            <a:off x="2201761" y="4620231"/>
            <a:ext cx="10323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A676189-DAFE-483B-9147-4FAFEFB0FF14}"/>
              </a:ext>
            </a:extLst>
          </p:cNvPr>
          <p:cNvSpPr/>
          <p:nvPr/>
        </p:nvSpPr>
        <p:spPr>
          <a:xfrm>
            <a:off x="177892" y="4996238"/>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82" name="TextBox 81">
            <a:extLst>
              <a:ext uri="{FF2B5EF4-FFF2-40B4-BE49-F238E27FC236}">
                <a16:creationId xmlns:a16="http://schemas.microsoft.com/office/drawing/2014/main" id="{526049CF-440E-6AD5-4FFE-9EADAC829E20}"/>
              </a:ext>
            </a:extLst>
          </p:cNvPr>
          <p:cNvSpPr txBox="1"/>
          <p:nvPr/>
        </p:nvSpPr>
        <p:spPr>
          <a:xfrm>
            <a:off x="3234142" y="4886183"/>
            <a:ext cx="3310476" cy="400110"/>
          </a:xfrm>
          <a:prstGeom prst="rect">
            <a:avLst/>
          </a:prstGeom>
          <a:noFill/>
          <a:ln>
            <a:solidFill>
              <a:schemeClr val="accent1">
                <a:shade val="15000"/>
              </a:schemeClr>
            </a:solidFill>
            <a:prstDash val="sysDash"/>
          </a:ln>
        </p:spPr>
        <p:txBody>
          <a:bodyPr wrap="square" rtlCol="0">
            <a:spAutoFit/>
          </a:bodyPr>
          <a:lstStyle/>
          <a:p>
            <a:r>
              <a:rPr lang="nl-NL" sz="1000" dirty="0"/>
              <a:t>Oranje is de kleur van Vraagstukkaarten die een mogelijk vraagstuk aangeeft (Zelf invullen)</a:t>
            </a:r>
          </a:p>
        </p:txBody>
      </p:sp>
      <p:cxnSp>
        <p:nvCxnSpPr>
          <p:cNvPr id="83" name="Connector: Elbow 4">
            <a:extLst>
              <a:ext uri="{FF2B5EF4-FFF2-40B4-BE49-F238E27FC236}">
                <a16:creationId xmlns:a16="http://schemas.microsoft.com/office/drawing/2014/main" id="{F3B3628F-8416-2B2F-E295-24AF357846D0}"/>
              </a:ext>
            </a:extLst>
          </p:cNvPr>
          <p:cNvCxnSpPr>
            <a:cxnSpLocks/>
            <a:stCxn id="82" idx="1"/>
            <a:endCxn id="81" idx="3"/>
          </p:cNvCxnSpPr>
          <p:nvPr/>
        </p:nvCxnSpPr>
        <p:spPr>
          <a:xfrm flipH="1">
            <a:off x="2201761" y="5086238"/>
            <a:ext cx="10323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5CF755A2-D776-AEB9-F3C2-46E95276C1F8}"/>
              </a:ext>
            </a:extLst>
          </p:cNvPr>
          <p:cNvSpPr/>
          <p:nvPr/>
        </p:nvSpPr>
        <p:spPr>
          <a:xfrm>
            <a:off x="177895" y="6374389"/>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 KAART</a:t>
            </a:r>
          </a:p>
        </p:txBody>
      </p:sp>
      <p:sp>
        <p:nvSpPr>
          <p:cNvPr id="85" name="TextBox 84">
            <a:extLst>
              <a:ext uri="{FF2B5EF4-FFF2-40B4-BE49-F238E27FC236}">
                <a16:creationId xmlns:a16="http://schemas.microsoft.com/office/drawing/2014/main" id="{FAAD6098-2FA7-A4FA-5878-9211910741C4}"/>
              </a:ext>
            </a:extLst>
          </p:cNvPr>
          <p:cNvSpPr txBox="1"/>
          <p:nvPr/>
        </p:nvSpPr>
        <p:spPr>
          <a:xfrm>
            <a:off x="3234145" y="6264334"/>
            <a:ext cx="3310473" cy="400110"/>
          </a:xfrm>
          <a:prstGeom prst="rect">
            <a:avLst/>
          </a:prstGeom>
          <a:noFill/>
          <a:ln>
            <a:solidFill>
              <a:schemeClr val="accent1">
                <a:shade val="15000"/>
              </a:schemeClr>
            </a:solidFill>
            <a:prstDash val="sysDash"/>
          </a:ln>
        </p:spPr>
        <p:txBody>
          <a:bodyPr wrap="square" rtlCol="0">
            <a:spAutoFit/>
          </a:bodyPr>
          <a:lstStyle/>
          <a:p>
            <a:r>
              <a:rPr lang="nl-NL" sz="1000" dirty="0"/>
              <a:t>Donkerblauw is de kleur van proceskaarten die gebruikt kunnen worden om het proces te bewaken</a:t>
            </a:r>
          </a:p>
        </p:txBody>
      </p:sp>
      <p:cxnSp>
        <p:nvCxnSpPr>
          <p:cNvPr id="86" name="Connector: Elbow 4">
            <a:extLst>
              <a:ext uri="{FF2B5EF4-FFF2-40B4-BE49-F238E27FC236}">
                <a16:creationId xmlns:a16="http://schemas.microsoft.com/office/drawing/2014/main" id="{FD9568A4-C35E-C0CD-D5A7-4BF3230B0483}"/>
              </a:ext>
            </a:extLst>
          </p:cNvPr>
          <p:cNvCxnSpPr>
            <a:cxnSpLocks/>
            <a:stCxn id="85" idx="1"/>
            <a:endCxn id="84" idx="3"/>
          </p:cNvCxnSpPr>
          <p:nvPr/>
        </p:nvCxnSpPr>
        <p:spPr>
          <a:xfrm flipH="1">
            <a:off x="2201764" y="6464389"/>
            <a:ext cx="10323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5081-82A3-82C5-573A-B03BC35C4C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ECC015-5F00-F950-DA56-D26FC8F793AA}"/>
              </a:ext>
            </a:extLst>
          </p:cNvPr>
          <p:cNvSpPr>
            <a:spLocks noGrp="1"/>
          </p:cNvSpPr>
          <p:nvPr>
            <p:ph type="ctrTitle"/>
          </p:nvPr>
        </p:nvSpPr>
        <p:spPr/>
        <p:txBody>
          <a:bodyPr/>
          <a:lstStyle/>
          <a:p>
            <a:r>
              <a:rPr lang="en-US" dirty="0" err="1"/>
              <a:t>Draagvlak</a:t>
            </a:r>
            <a:endParaRPr lang="en-US" dirty="0"/>
          </a:p>
        </p:txBody>
      </p:sp>
      <p:sp>
        <p:nvSpPr>
          <p:cNvPr id="5" name="Subtitle 4">
            <a:extLst>
              <a:ext uri="{FF2B5EF4-FFF2-40B4-BE49-F238E27FC236}">
                <a16:creationId xmlns:a16="http://schemas.microsoft.com/office/drawing/2014/main" id="{D3B2005F-E522-7616-BFB6-AB3B3130104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2574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2A4666D7-D896-0BD7-2A4B-14CB02E424C9}"/>
              </a:ext>
            </a:extLst>
          </p:cNvPr>
          <p:cNvSpPr txBox="1"/>
          <p:nvPr/>
        </p:nvSpPr>
        <p:spPr>
          <a:xfrm>
            <a:off x="4941267" y="379648"/>
            <a:ext cx="1975579" cy="769441"/>
          </a:xfrm>
          <a:prstGeom prst="rect">
            <a:avLst/>
          </a:prstGeom>
          <a:noFill/>
        </p:spPr>
        <p:txBody>
          <a:bodyPr wrap="square" rtlCol="0">
            <a:spAutoFit/>
          </a:bodyPr>
          <a:lstStyle/>
          <a:p>
            <a:pPr algn="ctr"/>
            <a:r>
              <a:rPr lang="nl-NL" sz="1400" b="1" noProof="0" dirty="0"/>
              <a:t>Nulmeting</a:t>
            </a:r>
          </a:p>
          <a:p>
            <a:pPr algn="ctr"/>
            <a:r>
              <a:rPr lang="nl-NL" sz="1000" noProof="0" dirty="0"/>
              <a:t>Deze aanpak help in het doen van een sterke nulmeting voor een wijk of dorp</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F1565ABC-2213-5C3D-56B3-BA866ED4F87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TextBox 85">
            <a:extLst>
              <a:ext uri="{FF2B5EF4-FFF2-40B4-BE49-F238E27FC236}">
                <a16:creationId xmlns:a16="http://schemas.microsoft.com/office/drawing/2014/main" id="{8E5B2ED3-8344-C8D0-015A-01C46BE2570D}"/>
              </a:ext>
            </a:extLst>
          </p:cNvPr>
          <p:cNvSpPr txBox="1"/>
          <p:nvPr/>
        </p:nvSpPr>
        <p:spPr>
          <a:xfrm>
            <a:off x="6984695" y="390731"/>
            <a:ext cx="1975579" cy="1015663"/>
          </a:xfrm>
          <a:prstGeom prst="rect">
            <a:avLst/>
          </a:prstGeom>
          <a:noFill/>
        </p:spPr>
        <p:txBody>
          <a:bodyPr wrap="square" rtlCol="0">
            <a:spAutoFit/>
          </a:bodyPr>
          <a:lstStyle/>
          <a:p>
            <a:pPr algn="ctr"/>
            <a:r>
              <a:rPr lang="nl-NL" sz="1000" dirty="0"/>
              <a:t>Deze tool kan in combinatie met de We-Energy game ingezet worden om meer inzicht te krijgen in de werkelijke productie van duurzame bronnen en lokale vraag. </a:t>
            </a:r>
          </a:p>
        </p:txBody>
      </p:sp>
      <p:sp>
        <p:nvSpPr>
          <p:cNvPr id="87" name="TextBox 86">
            <a:extLst>
              <a:ext uri="{FF2B5EF4-FFF2-40B4-BE49-F238E27FC236}">
                <a16:creationId xmlns:a16="http://schemas.microsoft.com/office/drawing/2014/main" id="{D9F74443-1D8F-DCE7-E2CA-D83960DA0F8F}"/>
              </a:ext>
            </a:extLst>
          </p:cNvPr>
          <p:cNvSpPr txBox="1"/>
          <p:nvPr/>
        </p:nvSpPr>
        <p:spPr>
          <a:xfrm>
            <a:off x="6968015" y="1795285"/>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89" name="Rectangle 88">
            <a:extLst>
              <a:ext uri="{FF2B5EF4-FFF2-40B4-BE49-F238E27FC236}">
                <a16:creationId xmlns:a16="http://schemas.microsoft.com/office/drawing/2014/main" id="{236DB9B5-BD3B-0CAF-2A38-A67E9F063B0C}"/>
              </a:ext>
            </a:extLst>
          </p:cNvPr>
          <p:cNvSpPr/>
          <p:nvPr/>
        </p:nvSpPr>
        <p:spPr>
          <a:xfrm>
            <a:off x="6251604" y="2839538"/>
            <a:ext cx="686923"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2C51E06-6E56-F66F-1FD1-B8337FB7302D}"/>
              </a:ext>
            </a:extLst>
          </p:cNvPr>
          <p:cNvGrpSpPr/>
          <p:nvPr/>
        </p:nvGrpSpPr>
        <p:grpSpPr>
          <a:xfrm>
            <a:off x="6964104" y="1571774"/>
            <a:ext cx="2007182" cy="187293"/>
            <a:chOff x="2667779" y="2274565"/>
            <a:chExt cx="2007182" cy="187293"/>
          </a:xfrm>
        </p:grpSpPr>
        <p:sp>
          <p:nvSpPr>
            <p:cNvPr id="39" name="Arrow: Pentagon 38">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40" name="Arrow: Chevron 39">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41" name="Arrow: Chevron 40">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42" name="Picture 41">
              <a:extLst>
                <a:ext uri="{FF2B5EF4-FFF2-40B4-BE49-F238E27FC236}">
                  <a16:creationId xmlns:a16="http://schemas.microsoft.com/office/drawing/2014/main" id="{CF475B7E-4EDA-99D6-F2E4-BD840FDFDCBD}"/>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43"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32" name="Picture 31">
            <a:extLst>
              <a:ext uri="{FF2B5EF4-FFF2-40B4-BE49-F238E27FC236}">
                <a16:creationId xmlns:a16="http://schemas.microsoft.com/office/drawing/2014/main" id="{B29CF68A-6083-9FF7-EB2F-F28FBA0BD1D8}"/>
              </a:ext>
            </a:extLst>
          </p:cNvPr>
          <p:cNvPicPr>
            <a:picLocks noChangeAspect="1"/>
          </p:cNvPicPr>
          <p:nvPr/>
        </p:nvPicPr>
        <p:blipFill>
          <a:blip r:embed="rId8"/>
          <a:stretch>
            <a:fillRect/>
          </a:stretch>
        </p:blipFill>
        <p:spPr>
          <a:xfrm>
            <a:off x="4950051" y="1154401"/>
            <a:ext cx="1502415" cy="1065913"/>
          </a:xfrm>
          <a:prstGeom prst="rect">
            <a:avLst/>
          </a:prstGeom>
        </p:spPr>
      </p:pic>
      <p:pic>
        <p:nvPicPr>
          <p:cNvPr id="31" name="Graphic 30" descr="Checkbox Checked with solid fill">
            <a:extLst>
              <a:ext uri="{FF2B5EF4-FFF2-40B4-BE49-F238E27FC236}">
                <a16:creationId xmlns:a16="http://schemas.microsoft.com/office/drawing/2014/main" id="{853145DC-C573-F227-1EBB-A552B561A25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73595" y="2975244"/>
            <a:ext cx="481385" cy="481385"/>
          </a:xfrm>
          <a:prstGeom prst="rect">
            <a:avLst/>
          </a:prstGeom>
        </p:spPr>
      </p:pic>
      <p:sp>
        <p:nvSpPr>
          <p:cNvPr id="4" name="Rectangle 3">
            <a:extLst>
              <a:ext uri="{FF2B5EF4-FFF2-40B4-BE49-F238E27FC236}">
                <a16:creationId xmlns:a16="http://schemas.microsoft.com/office/drawing/2014/main" id="{493C929E-8DE4-3A9D-E7FD-E56C0C36E5F1}"/>
              </a:ext>
            </a:extLst>
          </p:cNvPr>
          <p:cNvSpPr/>
          <p:nvPr/>
        </p:nvSpPr>
        <p:spPr>
          <a:xfrm>
            <a:off x="566068" y="19826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C704F1-302F-5804-BEB2-B134F06E5379}"/>
              </a:ext>
            </a:extLst>
          </p:cNvPr>
          <p:cNvSpPr/>
          <p:nvPr/>
        </p:nvSpPr>
        <p:spPr>
          <a:xfrm>
            <a:off x="566140" y="19964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E7FC2082-D9F1-6CA9-FFE7-C61CA66238C5}"/>
              </a:ext>
            </a:extLst>
          </p:cNvPr>
          <p:cNvSpPr/>
          <p:nvPr/>
        </p:nvSpPr>
        <p:spPr>
          <a:xfrm>
            <a:off x="566135" y="252137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7" name="Rectangle 6">
            <a:extLst>
              <a:ext uri="{FF2B5EF4-FFF2-40B4-BE49-F238E27FC236}">
                <a16:creationId xmlns:a16="http://schemas.microsoft.com/office/drawing/2014/main" id="{69C77191-9125-89C0-CBB2-4F34F02C9A93}"/>
              </a:ext>
            </a:extLst>
          </p:cNvPr>
          <p:cNvSpPr/>
          <p:nvPr/>
        </p:nvSpPr>
        <p:spPr>
          <a:xfrm>
            <a:off x="565623" y="220975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E9FFD81C-A81F-6C4F-B95A-89DEE03B3EC1}"/>
              </a:ext>
            </a:extLst>
          </p:cNvPr>
          <p:cNvSpPr/>
          <p:nvPr/>
        </p:nvSpPr>
        <p:spPr>
          <a:xfrm>
            <a:off x="2592511" y="199647"/>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66134" y="283993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6A18F4-8FC6-1D9A-BDA0-0530CA59D316}"/>
              </a:ext>
            </a:extLst>
          </p:cNvPr>
          <p:cNvSpPr txBox="1"/>
          <p:nvPr/>
        </p:nvSpPr>
        <p:spPr>
          <a:xfrm>
            <a:off x="571755" y="3171724"/>
            <a:ext cx="2016000" cy="230832"/>
          </a:xfrm>
          <a:prstGeom prst="rect">
            <a:avLst/>
          </a:prstGeom>
          <a:noFill/>
        </p:spPr>
        <p:txBody>
          <a:bodyPr wrap="square" rtlCol="0">
            <a:spAutoFit/>
          </a:bodyPr>
          <a:lstStyle/>
          <a:p>
            <a:pPr algn="ctr"/>
            <a:r>
              <a:rPr lang="en-US" sz="900" dirty="0"/>
              <a:t>More information see other side</a:t>
            </a:r>
          </a:p>
        </p:txBody>
      </p:sp>
      <p:sp>
        <p:nvSpPr>
          <p:cNvPr id="11" name="TextBox 10">
            <a:extLst>
              <a:ext uri="{FF2B5EF4-FFF2-40B4-BE49-F238E27FC236}">
                <a16:creationId xmlns:a16="http://schemas.microsoft.com/office/drawing/2014/main" id="{2A4666D7-D896-0BD7-2A4B-14CB02E424C9}"/>
              </a:ext>
            </a:extLst>
          </p:cNvPr>
          <p:cNvSpPr txBox="1"/>
          <p:nvPr/>
        </p:nvSpPr>
        <p:spPr>
          <a:xfrm>
            <a:off x="590718" y="376676"/>
            <a:ext cx="1975579" cy="892552"/>
          </a:xfrm>
          <a:prstGeom prst="rect">
            <a:avLst/>
          </a:prstGeom>
          <a:noFill/>
        </p:spPr>
        <p:txBody>
          <a:bodyPr wrap="square" rtlCol="0">
            <a:spAutoFit/>
          </a:bodyPr>
          <a:lstStyle/>
          <a:p>
            <a:pPr algn="ctr"/>
            <a:r>
              <a:rPr lang="nl-NL" sz="1200" b="1" dirty="0"/>
              <a:t>Emissiemodel</a:t>
            </a:r>
          </a:p>
          <a:p>
            <a:pPr algn="ctr"/>
            <a:r>
              <a:rPr lang="nl-NL" sz="1000" dirty="0"/>
              <a:t>Samen spelen met als doel de globale broeikasgasemissies te stabiliseren, met behulp van project Drawdown</a:t>
            </a:r>
          </a:p>
        </p:txBody>
      </p:sp>
      <p:sp>
        <p:nvSpPr>
          <p:cNvPr id="12" name="Rectangle 11">
            <a:extLst>
              <a:ext uri="{FF2B5EF4-FFF2-40B4-BE49-F238E27FC236}">
                <a16:creationId xmlns:a16="http://schemas.microsoft.com/office/drawing/2014/main" id="{2FCFF273-9CE1-B981-F2A5-B1B98A585FE4}"/>
              </a:ext>
            </a:extLst>
          </p:cNvPr>
          <p:cNvSpPr/>
          <p:nvPr/>
        </p:nvSpPr>
        <p:spPr>
          <a:xfrm>
            <a:off x="2617913" y="249463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3" name="TextBox 12">
            <a:extLst>
              <a:ext uri="{FF2B5EF4-FFF2-40B4-BE49-F238E27FC236}">
                <a16:creationId xmlns:a16="http://schemas.microsoft.com/office/drawing/2014/main" id="{F1565ABC-2213-5C3D-56B3-BA866ED4F874}"/>
              </a:ext>
            </a:extLst>
          </p:cNvPr>
          <p:cNvSpPr txBox="1"/>
          <p:nvPr/>
        </p:nvSpPr>
        <p:spPr>
          <a:xfrm>
            <a:off x="2595611" y="2672943"/>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5604F53-65FB-834C-BE3C-A068CFC5AE01}"/>
              </a:ext>
            </a:extLst>
          </p:cNvPr>
          <p:cNvSpPr/>
          <p:nvPr/>
        </p:nvSpPr>
        <p:spPr>
          <a:xfrm>
            <a:off x="2609145" y="137083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5" name="TextBox 14">
            <a:extLst>
              <a:ext uri="{FF2B5EF4-FFF2-40B4-BE49-F238E27FC236}">
                <a16:creationId xmlns:a16="http://schemas.microsoft.com/office/drawing/2014/main" id="{8E5B2ED3-8344-C8D0-015A-01C46BE2570D}"/>
              </a:ext>
            </a:extLst>
          </p:cNvPr>
          <p:cNvSpPr txBox="1"/>
          <p:nvPr/>
        </p:nvSpPr>
        <p:spPr>
          <a:xfrm>
            <a:off x="2634146" y="387759"/>
            <a:ext cx="1975579" cy="1015663"/>
          </a:xfrm>
          <a:prstGeom prst="rect">
            <a:avLst/>
          </a:prstGeom>
          <a:noFill/>
        </p:spPr>
        <p:txBody>
          <a:bodyPr wrap="square" rtlCol="0">
            <a:spAutoFit/>
          </a:bodyPr>
          <a:lstStyle/>
          <a:p>
            <a:pPr algn="ctr"/>
            <a:r>
              <a:rPr lang="nl-NL" sz="1000" dirty="0"/>
              <a:t>Het emissiemodel geeft spelenderwijs inzicht in de rol van fossiele energiebronnen en duurzame interventies op de totale broeikasgassen in de atmosfeer </a:t>
            </a:r>
          </a:p>
        </p:txBody>
      </p:sp>
      <p:sp>
        <p:nvSpPr>
          <p:cNvPr id="16" name="TextBox 15">
            <a:extLst>
              <a:ext uri="{FF2B5EF4-FFF2-40B4-BE49-F238E27FC236}">
                <a16:creationId xmlns:a16="http://schemas.microsoft.com/office/drawing/2014/main" id="{D9F74443-1D8F-DCE7-E2CA-D83960DA0F8F}"/>
              </a:ext>
            </a:extLst>
          </p:cNvPr>
          <p:cNvSpPr txBox="1"/>
          <p:nvPr/>
        </p:nvSpPr>
        <p:spPr>
          <a:xfrm>
            <a:off x="2617466" y="1792313"/>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7" name="Rectangle 16">
            <a:extLst>
              <a:ext uri="{FF2B5EF4-FFF2-40B4-BE49-F238E27FC236}">
                <a16:creationId xmlns:a16="http://schemas.microsoft.com/office/drawing/2014/main" id="{236DB9B5-BD3B-0CAF-2A38-A67E9F063B0C}"/>
              </a:ext>
            </a:extLst>
          </p:cNvPr>
          <p:cNvSpPr/>
          <p:nvPr/>
        </p:nvSpPr>
        <p:spPr>
          <a:xfrm>
            <a:off x="1901055" y="2836566"/>
            <a:ext cx="686923"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3501933" y="3144821"/>
            <a:ext cx="739603" cy="167826"/>
          </a:xfrm>
          <a:prstGeom prst="rect">
            <a:avLst/>
          </a:prstGeom>
        </p:spPr>
      </p:pic>
      <p:pic>
        <p:nvPicPr>
          <p:cNvPr id="19"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330" y="3144820"/>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D2C51E06-6E56-F66F-1FD1-B8337FB7302D}"/>
              </a:ext>
            </a:extLst>
          </p:cNvPr>
          <p:cNvGrpSpPr/>
          <p:nvPr/>
        </p:nvGrpSpPr>
        <p:grpSpPr>
          <a:xfrm>
            <a:off x="2613555" y="1568802"/>
            <a:ext cx="2007182" cy="187293"/>
            <a:chOff x="2667779" y="2274565"/>
            <a:chExt cx="2007182" cy="187293"/>
          </a:xfrm>
        </p:grpSpPr>
        <p:sp>
          <p:nvSpPr>
            <p:cNvPr id="21" name="Arrow: Pentagon 20">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22" name="Arrow: Chevron 21">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23" name="Arrow: Chevron 22">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24" name="Picture 23">
              <a:extLst>
                <a:ext uri="{FF2B5EF4-FFF2-40B4-BE49-F238E27FC236}">
                  <a16:creationId xmlns:a16="http://schemas.microsoft.com/office/drawing/2014/main" id="{CF475B7E-4EDA-99D6-F2E4-BD840FDFDCBD}"/>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5"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33" name="Picture 32">
            <a:extLst>
              <a:ext uri="{FF2B5EF4-FFF2-40B4-BE49-F238E27FC236}">
                <a16:creationId xmlns:a16="http://schemas.microsoft.com/office/drawing/2014/main" id="{F5E30098-D147-F70B-45AC-27F9309B9B7F}"/>
              </a:ext>
            </a:extLst>
          </p:cNvPr>
          <p:cNvPicPr>
            <a:picLocks noChangeAspect="1"/>
          </p:cNvPicPr>
          <p:nvPr/>
        </p:nvPicPr>
        <p:blipFill>
          <a:blip r:embed="rId10"/>
          <a:stretch>
            <a:fillRect/>
          </a:stretch>
        </p:blipFill>
        <p:spPr>
          <a:xfrm>
            <a:off x="572476" y="1230629"/>
            <a:ext cx="1993304" cy="957589"/>
          </a:xfrm>
          <a:prstGeom prst="rect">
            <a:avLst/>
          </a:prstGeom>
        </p:spPr>
      </p:pic>
      <p:pic>
        <p:nvPicPr>
          <p:cNvPr id="27" name="Graphic 26" descr="Checkbox Checked with solid fill">
            <a:extLst>
              <a:ext uri="{FF2B5EF4-FFF2-40B4-BE49-F238E27FC236}">
                <a16:creationId xmlns:a16="http://schemas.microsoft.com/office/drawing/2014/main" id="{46B1962C-E5E1-24B0-B91F-26F562D8706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223046" y="2972272"/>
            <a:ext cx="481385" cy="481385"/>
          </a:xfrm>
          <a:prstGeom prst="rect">
            <a:avLst/>
          </a:prstGeom>
        </p:spPr>
      </p:pic>
      <p:sp>
        <p:nvSpPr>
          <p:cNvPr id="71" name="Rectangle 70">
            <a:extLst>
              <a:ext uri="{FF2B5EF4-FFF2-40B4-BE49-F238E27FC236}">
                <a16:creationId xmlns:a16="http://schemas.microsoft.com/office/drawing/2014/main" id="{493C929E-8DE4-3A9D-E7FD-E56C0C36E5F1}"/>
              </a:ext>
            </a:extLst>
          </p:cNvPr>
          <p:cNvSpPr/>
          <p:nvPr/>
        </p:nvSpPr>
        <p:spPr>
          <a:xfrm>
            <a:off x="4911610" y="34646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C704F1-302F-5804-BEB2-B134F06E5379}"/>
              </a:ext>
            </a:extLst>
          </p:cNvPr>
          <p:cNvSpPr/>
          <p:nvPr/>
        </p:nvSpPr>
        <p:spPr>
          <a:xfrm>
            <a:off x="4911682" y="346602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81" name="Rectangle 80">
            <a:extLst>
              <a:ext uri="{FF2B5EF4-FFF2-40B4-BE49-F238E27FC236}">
                <a16:creationId xmlns:a16="http://schemas.microsoft.com/office/drawing/2014/main" id="{E7FC2082-D9F1-6CA9-FFE7-C61CA66238C5}"/>
              </a:ext>
            </a:extLst>
          </p:cNvPr>
          <p:cNvSpPr/>
          <p:nvPr/>
        </p:nvSpPr>
        <p:spPr>
          <a:xfrm>
            <a:off x="4911677" y="57877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99" name="Rectangle 98">
            <a:extLst>
              <a:ext uri="{FF2B5EF4-FFF2-40B4-BE49-F238E27FC236}">
                <a16:creationId xmlns:a16="http://schemas.microsoft.com/office/drawing/2014/main" id="{69C77191-9125-89C0-CBB2-4F34F02C9A93}"/>
              </a:ext>
            </a:extLst>
          </p:cNvPr>
          <p:cNvSpPr/>
          <p:nvPr/>
        </p:nvSpPr>
        <p:spPr>
          <a:xfrm>
            <a:off x="4911165" y="54761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117" name="Rectangle 116">
            <a:extLst>
              <a:ext uri="{FF2B5EF4-FFF2-40B4-BE49-F238E27FC236}">
                <a16:creationId xmlns:a16="http://schemas.microsoft.com/office/drawing/2014/main" id="{E9FFD81C-A81F-6C4F-B95A-89DEE03B3EC1}"/>
              </a:ext>
            </a:extLst>
          </p:cNvPr>
          <p:cNvSpPr/>
          <p:nvPr/>
        </p:nvSpPr>
        <p:spPr>
          <a:xfrm>
            <a:off x="6938053" y="346602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25"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676" y="61063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26" name="TextBox 1025">
            <a:extLst>
              <a:ext uri="{FF2B5EF4-FFF2-40B4-BE49-F238E27FC236}">
                <a16:creationId xmlns:a16="http://schemas.microsoft.com/office/drawing/2014/main" id="{126A18F4-8FC6-1D9A-BDA0-0530CA59D316}"/>
              </a:ext>
            </a:extLst>
          </p:cNvPr>
          <p:cNvSpPr txBox="1"/>
          <p:nvPr/>
        </p:nvSpPr>
        <p:spPr>
          <a:xfrm>
            <a:off x="4917297" y="6438105"/>
            <a:ext cx="2016000" cy="230832"/>
          </a:xfrm>
          <a:prstGeom prst="rect">
            <a:avLst/>
          </a:prstGeom>
          <a:noFill/>
        </p:spPr>
        <p:txBody>
          <a:bodyPr wrap="square" rtlCol="0">
            <a:spAutoFit/>
          </a:bodyPr>
          <a:lstStyle/>
          <a:p>
            <a:pPr algn="ctr"/>
            <a:r>
              <a:rPr lang="en-US" sz="900" dirty="0"/>
              <a:t>More information see other side</a:t>
            </a:r>
          </a:p>
        </p:txBody>
      </p:sp>
      <p:sp>
        <p:nvSpPr>
          <p:cNvPr id="1027" name="TextBox 1026">
            <a:extLst>
              <a:ext uri="{FF2B5EF4-FFF2-40B4-BE49-F238E27FC236}">
                <a16:creationId xmlns:a16="http://schemas.microsoft.com/office/drawing/2014/main" id="{2A4666D7-D896-0BD7-2A4B-14CB02E424C9}"/>
              </a:ext>
            </a:extLst>
          </p:cNvPr>
          <p:cNvSpPr txBox="1"/>
          <p:nvPr/>
        </p:nvSpPr>
        <p:spPr>
          <a:xfrm>
            <a:off x="4936260" y="3643057"/>
            <a:ext cx="1975579" cy="892552"/>
          </a:xfrm>
          <a:prstGeom prst="rect">
            <a:avLst/>
          </a:prstGeom>
          <a:noFill/>
        </p:spPr>
        <p:txBody>
          <a:bodyPr wrap="square" rtlCol="0">
            <a:spAutoFit/>
          </a:bodyPr>
          <a:lstStyle/>
          <a:p>
            <a:pPr algn="ctr"/>
            <a:r>
              <a:rPr lang="nl-NL" sz="1200" b="1" dirty="0"/>
              <a:t>Real production add-on</a:t>
            </a:r>
          </a:p>
          <a:p>
            <a:pPr algn="ctr"/>
            <a:r>
              <a:rPr lang="nl-NL" sz="1000" dirty="0"/>
              <a:t>Deze aanvulling op de We-Energy game geeft meer inzicht in de werkelijke productie van duurzame bronnen.</a:t>
            </a:r>
          </a:p>
        </p:txBody>
      </p:sp>
      <p:sp>
        <p:nvSpPr>
          <p:cNvPr id="1028" name="Rectangle 1027">
            <a:extLst>
              <a:ext uri="{FF2B5EF4-FFF2-40B4-BE49-F238E27FC236}">
                <a16:creationId xmlns:a16="http://schemas.microsoft.com/office/drawing/2014/main" id="{2FCFF273-9CE1-B981-F2A5-B1B98A585FE4}"/>
              </a:ext>
            </a:extLst>
          </p:cNvPr>
          <p:cNvSpPr/>
          <p:nvPr/>
        </p:nvSpPr>
        <p:spPr>
          <a:xfrm>
            <a:off x="6963455" y="57610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9" name="TextBox 1028">
            <a:extLst>
              <a:ext uri="{FF2B5EF4-FFF2-40B4-BE49-F238E27FC236}">
                <a16:creationId xmlns:a16="http://schemas.microsoft.com/office/drawing/2014/main" id="{F1565ABC-2213-5C3D-56B3-BA866ED4F874}"/>
              </a:ext>
            </a:extLst>
          </p:cNvPr>
          <p:cNvSpPr txBox="1"/>
          <p:nvPr/>
        </p:nvSpPr>
        <p:spPr>
          <a:xfrm>
            <a:off x="6941153" y="593932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0" name="Rectangle 1029">
            <a:extLst>
              <a:ext uri="{FF2B5EF4-FFF2-40B4-BE49-F238E27FC236}">
                <a16:creationId xmlns:a16="http://schemas.microsoft.com/office/drawing/2014/main" id="{35604F53-65FB-834C-BE3C-A068CFC5AE01}"/>
              </a:ext>
            </a:extLst>
          </p:cNvPr>
          <p:cNvSpPr/>
          <p:nvPr/>
        </p:nvSpPr>
        <p:spPr>
          <a:xfrm>
            <a:off x="6954687" y="46372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31" name="TextBox 1030">
            <a:extLst>
              <a:ext uri="{FF2B5EF4-FFF2-40B4-BE49-F238E27FC236}">
                <a16:creationId xmlns:a16="http://schemas.microsoft.com/office/drawing/2014/main" id="{8E5B2ED3-8344-C8D0-015A-01C46BE2570D}"/>
              </a:ext>
            </a:extLst>
          </p:cNvPr>
          <p:cNvSpPr txBox="1"/>
          <p:nvPr/>
        </p:nvSpPr>
        <p:spPr>
          <a:xfrm>
            <a:off x="6979688" y="3654140"/>
            <a:ext cx="1975579" cy="1015663"/>
          </a:xfrm>
          <a:prstGeom prst="rect">
            <a:avLst/>
          </a:prstGeom>
          <a:noFill/>
        </p:spPr>
        <p:txBody>
          <a:bodyPr wrap="square" rtlCol="0">
            <a:spAutoFit/>
          </a:bodyPr>
          <a:lstStyle/>
          <a:p>
            <a:pPr algn="ctr"/>
            <a:r>
              <a:rPr lang="nl-NL" sz="1000" dirty="0"/>
              <a:t>Deze tool kan in combinatie met de We-Energy game ingezet worden om meer inzicht te krijgen in de werkelijke productie van duurzame bronnen en lokale vraag. </a:t>
            </a:r>
          </a:p>
        </p:txBody>
      </p:sp>
      <p:sp>
        <p:nvSpPr>
          <p:cNvPr id="1033" name="TextBox 1032">
            <a:extLst>
              <a:ext uri="{FF2B5EF4-FFF2-40B4-BE49-F238E27FC236}">
                <a16:creationId xmlns:a16="http://schemas.microsoft.com/office/drawing/2014/main" id="{D9F74443-1D8F-DCE7-E2CA-D83960DA0F8F}"/>
              </a:ext>
            </a:extLst>
          </p:cNvPr>
          <p:cNvSpPr txBox="1"/>
          <p:nvPr/>
        </p:nvSpPr>
        <p:spPr>
          <a:xfrm>
            <a:off x="6963008" y="5058694"/>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034" name="Rectangle 1033">
            <a:extLst>
              <a:ext uri="{FF2B5EF4-FFF2-40B4-BE49-F238E27FC236}">
                <a16:creationId xmlns:a16="http://schemas.microsoft.com/office/drawing/2014/main" id="{236DB9B5-BD3B-0CAF-2A38-A67E9F063B0C}"/>
              </a:ext>
            </a:extLst>
          </p:cNvPr>
          <p:cNvSpPr/>
          <p:nvPr/>
        </p:nvSpPr>
        <p:spPr>
          <a:xfrm>
            <a:off x="6246597" y="6102947"/>
            <a:ext cx="686923"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7847475" y="6411202"/>
            <a:ext cx="739603" cy="167826"/>
          </a:xfrm>
          <a:prstGeom prst="rect">
            <a:avLst/>
          </a:prstGeom>
        </p:spPr>
      </p:pic>
      <p:pic>
        <p:nvPicPr>
          <p:cNvPr id="1036"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872" y="64112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D2C51E06-6E56-F66F-1FD1-B8337FB7302D}"/>
              </a:ext>
            </a:extLst>
          </p:cNvPr>
          <p:cNvGrpSpPr/>
          <p:nvPr/>
        </p:nvGrpSpPr>
        <p:grpSpPr>
          <a:xfrm>
            <a:off x="6959097" y="4835183"/>
            <a:ext cx="2007182" cy="187293"/>
            <a:chOff x="2667779" y="2274565"/>
            <a:chExt cx="2007182" cy="187293"/>
          </a:xfrm>
        </p:grpSpPr>
        <p:sp>
          <p:nvSpPr>
            <p:cNvPr id="1038" name="Arrow: Pentagon 1037">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39" name="Arrow: Chevron 1038">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42" name="Arrow: Chevron 1041">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43" name="Picture 1042">
              <a:extLst>
                <a:ext uri="{FF2B5EF4-FFF2-40B4-BE49-F238E27FC236}">
                  <a16:creationId xmlns:a16="http://schemas.microsoft.com/office/drawing/2014/main" id="{CF475B7E-4EDA-99D6-F2E4-BD840FDFDCBD}"/>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44"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45" name="Graphic 1044"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28" name="Rectangle 27">
            <a:extLst>
              <a:ext uri="{FF2B5EF4-FFF2-40B4-BE49-F238E27FC236}">
                <a16:creationId xmlns:a16="http://schemas.microsoft.com/office/drawing/2014/main" id="{493C929E-8DE4-3A9D-E7FD-E56C0C36E5F1}"/>
              </a:ext>
            </a:extLst>
          </p:cNvPr>
          <p:cNvSpPr/>
          <p:nvPr/>
        </p:nvSpPr>
        <p:spPr>
          <a:xfrm>
            <a:off x="565551" y="347007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C704F1-302F-5804-BEB2-B134F06E5379}"/>
              </a:ext>
            </a:extLst>
          </p:cNvPr>
          <p:cNvSpPr/>
          <p:nvPr/>
        </p:nvSpPr>
        <p:spPr>
          <a:xfrm>
            <a:off x="565623" y="347146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30" name="Rectangle 29">
            <a:extLst>
              <a:ext uri="{FF2B5EF4-FFF2-40B4-BE49-F238E27FC236}">
                <a16:creationId xmlns:a16="http://schemas.microsoft.com/office/drawing/2014/main" id="{E7FC2082-D9F1-6CA9-FFE7-C61CA66238C5}"/>
              </a:ext>
            </a:extLst>
          </p:cNvPr>
          <p:cNvSpPr/>
          <p:nvPr/>
        </p:nvSpPr>
        <p:spPr>
          <a:xfrm>
            <a:off x="565618" y="579318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34" name="Rectangle 33">
            <a:extLst>
              <a:ext uri="{FF2B5EF4-FFF2-40B4-BE49-F238E27FC236}">
                <a16:creationId xmlns:a16="http://schemas.microsoft.com/office/drawing/2014/main" id="{69C77191-9125-89C0-CBB2-4F34F02C9A93}"/>
              </a:ext>
            </a:extLst>
          </p:cNvPr>
          <p:cNvSpPr/>
          <p:nvPr/>
        </p:nvSpPr>
        <p:spPr>
          <a:xfrm>
            <a:off x="565106" y="548157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35" name="Rectangle 34">
            <a:extLst>
              <a:ext uri="{FF2B5EF4-FFF2-40B4-BE49-F238E27FC236}">
                <a16:creationId xmlns:a16="http://schemas.microsoft.com/office/drawing/2014/main" id="{E9FFD81C-A81F-6C4F-B95A-89DEE03B3EC1}"/>
              </a:ext>
            </a:extLst>
          </p:cNvPr>
          <p:cNvSpPr/>
          <p:nvPr/>
        </p:nvSpPr>
        <p:spPr>
          <a:xfrm>
            <a:off x="2591994" y="347145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36"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65617" y="611174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26A18F4-8FC6-1D9A-BDA0-0530CA59D316}"/>
              </a:ext>
            </a:extLst>
          </p:cNvPr>
          <p:cNvSpPr txBox="1"/>
          <p:nvPr/>
        </p:nvSpPr>
        <p:spPr>
          <a:xfrm>
            <a:off x="571238" y="6443536"/>
            <a:ext cx="2016000" cy="230832"/>
          </a:xfrm>
          <a:prstGeom prst="rect">
            <a:avLst/>
          </a:prstGeom>
          <a:noFill/>
        </p:spPr>
        <p:txBody>
          <a:bodyPr wrap="square" rtlCol="0">
            <a:spAutoFit/>
          </a:bodyPr>
          <a:lstStyle/>
          <a:p>
            <a:pPr algn="ctr"/>
            <a:r>
              <a:rPr lang="en-US" sz="900" dirty="0"/>
              <a:t>More information see other side</a:t>
            </a:r>
          </a:p>
        </p:txBody>
      </p:sp>
      <p:sp>
        <p:nvSpPr>
          <p:cNvPr id="45" name="TextBox 44">
            <a:extLst>
              <a:ext uri="{FF2B5EF4-FFF2-40B4-BE49-F238E27FC236}">
                <a16:creationId xmlns:a16="http://schemas.microsoft.com/office/drawing/2014/main" id="{2A4666D7-D896-0BD7-2A4B-14CB02E424C9}"/>
              </a:ext>
            </a:extLst>
          </p:cNvPr>
          <p:cNvSpPr txBox="1"/>
          <p:nvPr/>
        </p:nvSpPr>
        <p:spPr>
          <a:xfrm>
            <a:off x="590201" y="3653250"/>
            <a:ext cx="1975579" cy="830997"/>
          </a:xfrm>
          <a:prstGeom prst="rect">
            <a:avLst/>
          </a:prstGeom>
          <a:noFill/>
        </p:spPr>
        <p:txBody>
          <a:bodyPr wrap="square" rtlCol="0">
            <a:spAutoFit/>
          </a:bodyPr>
          <a:lstStyle/>
          <a:p>
            <a:pPr algn="ctr"/>
            <a:r>
              <a:rPr lang="nl-NL" sz="1400" b="1" dirty="0"/>
              <a:t>In-House Tool</a:t>
            </a:r>
          </a:p>
          <a:p>
            <a:pPr algn="ctr"/>
            <a:r>
              <a:rPr lang="nl-NL" sz="1000" dirty="0"/>
              <a:t>Samen plannen met als doel een duurzamer huis, kijkend naar isolatie en eigen opwek</a:t>
            </a:r>
            <a:r>
              <a:rPr lang="nl-NL" sz="1400" dirty="0"/>
              <a:t>. </a:t>
            </a:r>
          </a:p>
        </p:txBody>
      </p:sp>
      <p:sp>
        <p:nvSpPr>
          <p:cNvPr id="46" name="Rectangle 45">
            <a:extLst>
              <a:ext uri="{FF2B5EF4-FFF2-40B4-BE49-F238E27FC236}">
                <a16:creationId xmlns:a16="http://schemas.microsoft.com/office/drawing/2014/main" id="{2FCFF273-9CE1-B981-F2A5-B1B98A585FE4}"/>
              </a:ext>
            </a:extLst>
          </p:cNvPr>
          <p:cNvSpPr/>
          <p:nvPr/>
        </p:nvSpPr>
        <p:spPr>
          <a:xfrm>
            <a:off x="2617396" y="576644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7" name="TextBox 46">
            <a:extLst>
              <a:ext uri="{FF2B5EF4-FFF2-40B4-BE49-F238E27FC236}">
                <a16:creationId xmlns:a16="http://schemas.microsoft.com/office/drawing/2014/main" id="{F1565ABC-2213-5C3D-56B3-BA866ED4F874}"/>
              </a:ext>
            </a:extLst>
          </p:cNvPr>
          <p:cNvSpPr txBox="1"/>
          <p:nvPr/>
        </p:nvSpPr>
        <p:spPr>
          <a:xfrm>
            <a:off x="2595094" y="594475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35604F53-65FB-834C-BE3C-A068CFC5AE01}"/>
              </a:ext>
            </a:extLst>
          </p:cNvPr>
          <p:cNvSpPr/>
          <p:nvPr/>
        </p:nvSpPr>
        <p:spPr>
          <a:xfrm>
            <a:off x="2608628" y="464264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49" name="TextBox 48">
            <a:extLst>
              <a:ext uri="{FF2B5EF4-FFF2-40B4-BE49-F238E27FC236}">
                <a16:creationId xmlns:a16="http://schemas.microsoft.com/office/drawing/2014/main" id="{8E5B2ED3-8344-C8D0-015A-01C46BE2570D}"/>
              </a:ext>
            </a:extLst>
          </p:cNvPr>
          <p:cNvSpPr txBox="1"/>
          <p:nvPr/>
        </p:nvSpPr>
        <p:spPr>
          <a:xfrm>
            <a:off x="2625334" y="3667866"/>
            <a:ext cx="1975579" cy="861774"/>
          </a:xfrm>
          <a:prstGeom prst="rect">
            <a:avLst/>
          </a:prstGeom>
          <a:noFill/>
        </p:spPr>
        <p:txBody>
          <a:bodyPr wrap="square" rtlCol="0">
            <a:spAutoFit/>
          </a:bodyPr>
          <a:lstStyle/>
          <a:p>
            <a:pPr algn="ctr"/>
            <a:r>
              <a:rPr lang="nl-NL" sz="1000" dirty="0"/>
              <a:t>De Inhouse Tool geeft eenduidig inzicht in de technisch /economische impacts van duurzame scenario’s voor een gebouw.</a:t>
            </a:r>
          </a:p>
        </p:txBody>
      </p:sp>
      <p:sp>
        <p:nvSpPr>
          <p:cNvPr id="50" name="TextBox 49">
            <a:extLst>
              <a:ext uri="{FF2B5EF4-FFF2-40B4-BE49-F238E27FC236}">
                <a16:creationId xmlns:a16="http://schemas.microsoft.com/office/drawing/2014/main" id="{D9F74443-1D8F-DCE7-E2CA-D83960DA0F8F}"/>
              </a:ext>
            </a:extLst>
          </p:cNvPr>
          <p:cNvSpPr txBox="1"/>
          <p:nvPr/>
        </p:nvSpPr>
        <p:spPr>
          <a:xfrm>
            <a:off x="2620578" y="5072837"/>
            <a:ext cx="1975579" cy="707886"/>
          </a:xfrm>
          <a:prstGeom prst="rect">
            <a:avLst/>
          </a:prstGeom>
          <a:noFill/>
        </p:spPr>
        <p:txBody>
          <a:bodyPr wrap="square" rtlCol="0">
            <a:spAutoFit/>
          </a:bodyPr>
          <a:lstStyle/>
          <a:p>
            <a:pPr algn="ctr"/>
            <a:r>
              <a:rPr lang="nl-NL" sz="1000" dirty="0"/>
              <a:t>Voor het gebruik van deze tool is sterke kennis benodigd van Excel en duurzame energietechnieken met de bijbehorende kosten</a:t>
            </a:r>
          </a:p>
        </p:txBody>
      </p:sp>
      <p:sp>
        <p:nvSpPr>
          <p:cNvPr id="88" name="Rectangle 87">
            <a:extLst>
              <a:ext uri="{FF2B5EF4-FFF2-40B4-BE49-F238E27FC236}">
                <a16:creationId xmlns:a16="http://schemas.microsoft.com/office/drawing/2014/main" id="{4B12B7E3-56C5-D46D-1E3F-1A0E709E872B}"/>
              </a:ext>
            </a:extLst>
          </p:cNvPr>
          <p:cNvSpPr/>
          <p:nvPr/>
        </p:nvSpPr>
        <p:spPr>
          <a:xfrm>
            <a:off x="565106" y="611119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36DB9B5-BD3B-0CAF-2A38-A67E9F063B0C}"/>
              </a:ext>
            </a:extLst>
          </p:cNvPr>
          <p:cNvSpPr/>
          <p:nvPr/>
        </p:nvSpPr>
        <p:spPr>
          <a:xfrm>
            <a:off x="1236786" y="6109442"/>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3501416" y="6416633"/>
            <a:ext cx="739603" cy="167826"/>
          </a:xfrm>
          <a:prstGeom prst="rect">
            <a:avLst/>
          </a:prstGeom>
        </p:spPr>
      </p:pic>
      <p:pic>
        <p:nvPicPr>
          <p:cNvPr id="53"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813" y="641663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4CF93E5F-9D9D-4544-D55A-CBB7110EB257}"/>
              </a:ext>
            </a:extLst>
          </p:cNvPr>
          <p:cNvSpPr/>
          <p:nvPr/>
        </p:nvSpPr>
        <p:spPr>
          <a:xfrm>
            <a:off x="2233827" y="61114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9797FBB9-B669-F121-7706-A393E573ECFA}"/>
              </a:ext>
            </a:extLst>
          </p:cNvPr>
          <p:cNvGrpSpPr/>
          <p:nvPr/>
        </p:nvGrpSpPr>
        <p:grpSpPr>
          <a:xfrm>
            <a:off x="2613038" y="4840614"/>
            <a:ext cx="2007182" cy="187293"/>
            <a:chOff x="2667779" y="2274565"/>
            <a:chExt cx="2007182" cy="187293"/>
          </a:xfrm>
        </p:grpSpPr>
        <p:sp>
          <p:nvSpPr>
            <p:cNvPr id="57" name="Arrow: Pentagon 56">
              <a:extLst>
                <a:ext uri="{FF2B5EF4-FFF2-40B4-BE49-F238E27FC236}">
                  <a16:creationId xmlns:a16="http://schemas.microsoft.com/office/drawing/2014/main" id="{EC217ECF-DD9C-F504-8553-CE72B50AB617}"/>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16 hr</a:t>
              </a:r>
            </a:p>
          </p:txBody>
        </p:sp>
        <p:sp>
          <p:nvSpPr>
            <p:cNvPr id="58" name="Arrow: Chevron 57">
              <a:extLst>
                <a:ext uri="{FF2B5EF4-FFF2-40B4-BE49-F238E27FC236}">
                  <a16:creationId xmlns:a16="http://schemas.microsoft.com/office/drawing/2014/main" id="{8E147D69-F7F8-D3E9-C493-4E1E21B079D9}"/>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59" name="Arrow: Chevron 58">
              <a:extLst>
                <a:ext uri="{FF2B5EF4-FFF2-40B4-BE49-F238E27FC236}">
                  <a16:creationId xmlns:a16="http://schemas.microsoft.com/office/drawing/2014/main" id="{D35EA010-F58B-7751-2A67-F515D6138398}"/>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60" name="Picture 59">
              <a:extLst>
                <a:ext uri="{FF2B5EF4-FFF2-40B4-BE49-F238E27FC236}">
                  <a16:creationId xmlns:a16="http://schemas.microsoft.com/office/drawing/2014/main" id="{65F1C09F-07FA-75E7-FE43-6DACEC1B05A3}"/>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61" name="Picture 8" descr="Het logo van de Hanze | Hanze">
              <a:extLst>
                <a:ext uri="{FF2B5EF4-FFF2-40B4-BE49-F238E27FC236}">
                  <a16:creationId xmlns:a16="http://schemas.microsoft.com/office/drawing/2014/main" id="{E461E884-BF98-FB67-AC37-AB7A05BC20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61" descr="User with solid fill">
              <a:extLst>
                <a:ext uri="{FF2B5EF4-FFF2-40B4-BE49-F238E27FC236}">
                  <a16:creationId xmlns:a16="http://schemas.microsoft.com/office/drawing/2014/main" id="{1C945FC9-2D61-3F4B-1B9C-35BD918B27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63" name="Picture 62">
            <a:extLst>
              <a:ext uri="{FF2B5EF4-FFF2-40B4-BE49-F238E27FC236}">
                <a16:creationId xmlns:a16="http://schemas.microsoft.com/office/drawing/2014/main" id="{1F1E5DD3-C221-AAE9-145E-0EDF2254E882}"/>
              </a:ext>
            </a:extLst>
          </p:cNvPr>
          <p:cNvPicPr>
            <a:picLocks noChangeAspect="1"/>
          </p:cNvPicPr>
          <p:nvPr/>
        </p:nvPicPr>
        <p:blipFill>
          <a:blip r:embed="rId11"/>
          <a:stretch>
            <a:fillRect/>
          </a:stretch>
        </p:blipFill>
        <p:spPr>
          <a:xfrm>
            <a:off x="568510" y="4449860"/>
            <a:ext cx="1972269" cy="987415"/>
          </a:xfrm>
          <a:prstGeom prst="rect">
            <a:avLst/>
          </a:prstGeom>
        </p:spPr>
      </p:pic>
      <p:pic>
        <p:nvPicPr>
          <p:cNvPr id="64" name="Graphic 63" descr="Checkbox Checked with solid fill">
            <a:extLst>
              <a:ext uri="{FF2B5EF4-FFF2-40B4-BE49-F238E27FC236}">
                <a16:creationId xmlns:a16="http://schemas.microsoft.com/office/drawing/2014/main" id="{CD6BE356-0160-BD5B-2207-4FCE2705C15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81040" y="6244229"/>
            <a:ext cx="481385" cy="481385"/>
          </a:xfrm>
          <a:prstGeom prst="rect">
            <a:avLst/>
          </a:prstGeom>
        </p:spPr>
      </p:pic>
      <p:pic>
        <p:nvPicPr>
          <p:cNvPr id="66" name="Picture 65">
            <a:extLst>
              <a:ext uri="{FF2B5EF4-FFF2-40B4-BE49-F238E27FC236}">
                <a16:creationId xmlns:a16="http://schemas.microsoft.com/office/drawing/2014/main" id="{DADA19AE-02B9-121C-CC5B-2D9A19AB851A}"/>
              </a:ext>
            </a:extLst>
          </p:cNvPr>
          <p:cNvPicPr>
            <a:picLocks noChangeAspect="1"/>
          </p:cNvPicPr>
          <p:nvPr/>
        </p:nvPicPr>
        <p:blipFill>
          <a:blip r:embed="rId12"/>
          <a:stretch>
            <a:fillRect/>
          </a:stretch>
        </p:blipFill>
        <p:spPr>
          <a:xfrm>
            <a:off x="4919130" y="4480498"/>
            <a:ext cx="1753278" cy="979145"/>
          </a:xfrm>
          <a:prstGeom prst="rect">
            <a:avLst/>
          </a:prstGeom>
        </p:spPr>
      </p:pic>
      <p:pic>
        <p:nvPicPr>
          <p:cNvPr id="67" name="Graphic 66" descr="Checkbox Checked with solid fill">
            <a:extLst>
              <a:ext uri="{FF2B5EF4-FFF2-40B4-BE49-F238E27FC236}">
                <a16:creationId xmlns:a16="http://schemas.microsoft.com/office/drawing/2014/main" id="{F3FC76AE-0146-A820-DF8F-D2336883E81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225233" y="6245979"/>
            <a:ext cx="481385" cy="481385"/>
          </a:xfrm>
          <a:prstGeom prst="rect">
            <a:avLst/>
          </a:prstGeom>
        </p:spPr>
      </p:pic>
      <p:pic>
        <p:nvPicPr>
          <p:cNvPr id="2" name="Picture 1">
            <a:extLst>
              <a:ext uri="{FF2B5EF4-FFF2-40B4-BE49-F238E27FC236}">
                <a16:creationId xmlns:a16="http://schemas.microsoft.com/office/drawing/2014/main" id="{E06645EC-BBC9-90CB-0B89-96D34FC2D620}"/>
              </a:ext>
            </a:extLst>
          </p:cNvPr>
          <p:cNvPicPr>
            <a:picLocks noChangeAspect="1"/>
          </p:cNvPicPr>
          <p:nvPr/>
        </p:nvPicPr>
        <p:blipFill>
          <a:blip r:embed="rId13"/>
          <a:stretch>
            <a:fillRect/>
          </a:stretch>
        </p:blipFill>
        <p:spPr>
          <a:xfrm>
            <a:off x="6307405" y="2215840"/>
            <a:ext cx="604679" cy="602488"/>
          </a:xfrm>
          <a:prstGeom prst="rect">
            <a:avLst/>
          </a:prstGeom>
        </p:spPr>
      </p:pic>
      <p:pic>
        <p:nvPicPr>
          <p:cNvPr id="65" name="Picture 64">
            <a:extLst>
              <a:ext uri="{FF2B5EF4-FFF2-40B4-BE49-F238E27FC236}">
                <a16:creationId xmlns:a16="http://schemas.microsoft.com/office/drawing/2014/main" id="{80C1EB91-8A13-1701-96D3-B8A752D402FE}"/>
              </a:ext>
            </a:extLst>
          </p:cNvPr>
          <p:cNvPicPr>
            <a:picLocks noChangeAspect="1"/>
          </p:cNvPicPr>
          <p:nvPr/>
        </p:nvPicPr>
        <p:blipFill>
          <a:blip r:embed="rId14"/>
          <a:stretch>
            <a:fillRect/>
          </a:stretch>
        </p:blipFill>
        <p:spPr>
          <a:xfrm>
            <a:off x="1948500" y="2197742"/>
            <a:ext cx="617813" cy="615566"/>
          </a:xfrm>
          <a:prstGeom prst="rect">
            <a:avLst/>
          </a:prstGeom>
        </p:spPr>
      </p:pic>
      <p:pic>
        <p:nvPicPr>
          <p:cNvPr id="69" name="Picture 68">
            <a:extLst>
              <a:ext uri="{FF2B5EF4-FFF2-40B4-BE49-F238E27FC236}">
                <a16:creationId xmlns:a16="http://schemas.microsoft.com/office/drawing/2014/main" id="{28517738-A85C-C53A-B297-2E16868E297C}"/>
              </a:ext>
            </a:extLst>
          </p:cNvPr>
          <p:cNvPicPr>
            <a:picLocks noChangeAspect="1"/>
          </p:cNvPicPr>
          <p:nvPr/>
        </p:nvPicPr>
        <p:blipFill>
          <a:blip r:embed="rId15"/>
          <a:stretch>
            <a:fillRect/>
          </a:stretch>
        </p:blipFill>
        <p:spPr>
          <a:xfrm>
            <a:off x="1955241" y="5474696"/>
            <a:ext cx="602623" cy="602623"/>
          </a:xfrm>
          <a:prstGeom prst="rect">
            <a:avLst/>
          </a:prstGeom>
        </p:spPr>
      </p:pic>
    </p:spTree>
    <p:extLst>
      <p:ext uri="{BB962C8B-B14F-4D97-AF65-F5344CB8AC3E}">
        <p14:creationId xmlns:p14="http://schemas.microsoft.com/office/powerpoint/2010/main" val="4228130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BC54D7-E445-D73D-F3AB-7B41814CD95A}"/>
              </a:ext>
            </a:extLst>
          </p:cNvPr>
          <p:cNvSpPr/>
          <p:nvPr/>
        </p:nvSpPr>
        <p:spPr>
          <a:xfrm>
            <a:off x="545978" y="19336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58306D-1851-65B6-85D6-E90A10F6DDB6}"/>
              </a:ext>
            </a:extLst>
          </p:cNvPr>
          <p:cNvSpPr/>
          <p:nvPr/>
        </p:nvSpPr>
        <p:spPr>
          <a:xfrm>
            <a:off x="546050" y="19475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7" name="Rectangle 6">
            <a:extLst>
              <a:ext uri="{FF2B5EF4-FFF2-40B4-BE49-F238E27FC236}">
                <a16:creationId xmlns:a16="http://schemas.microsoft.com/office/drawing/2014/main" id="{52AE508C-75BD-3419-B42F-2CAE7FA5CEB6}"/>
              </a:ext>
            </a:extLst>
          </p:cNvPr>
          <p:cNvSpPr/>
          <p:nvPr/>
        </p:nvSpPr>
        <p:spPr>
          <a:xfrm>
            <a:off x="546045" y="251647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8" name="Rectangle 7">
            <a:extLst>
              <a:ext uri="{FF2B5EF4-FFF2-40B4-BE49-F238E27FC236}">
                <a16:creationId xmlns:a16="http://schemas.microsoft.com/office/drawing/2014/main" id="{4475269E-BADC-A67E-E49F-9859B773000D}"/>
              </a:ext>
            </a:extLst>
          </p:cNvPr>
          <p:cNvSpPr/>
          <p:nvPr/>
        </p:nvSpPr>
        <p:spPr>
          <a:xfrm>
            <a:off x="545533" y="220486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9" name="Rectangle 8">
            <a:extLst>
              <a:ext uri="{FF2B5EF4-FFF2-40B4-BE49-F238E27FC236}">
                <a16:creationId xmlns:a16="http://schemas.microsoft.com/office/drawing/2014/main" id="{673B1E05-58EC-E238-0C3C-65706234DA90}"/>
              </a:ext>
            </a:extLst>
          </p:cNvPr>
          <p:cNvSpPr/>
          <p:nvPr/>
        </p:nvSpPr>
        <p:spPr>
          <a:xfrm>
            <a:off x="2572421" y="19475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 name="Picture 6" descr="PESTEL Analysis - Lumovest">
            <a:extLst>
              <a:ext uri="{FF2B5EF4-FFF2-40B4-BE49-F238E27FC236}">
                <a16:creationId xmlns:a16="http://schemas.microsoft.com/office/drawing/2014/main" id="{9AB7A2DD-0C8D-5989-7FFC-DA71E8483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46044" y="283503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862500-0026-BD76-D700-64CA047F1469}"/>
              </a:ext>
            </a:extLst>
          </p:cNvPr>
          <p:cNvSpPr txBox="1"/>
          <p:nvPr/>
        </p:nvSpPr>
        <p:spPr>
          <a:xfrm>
            <a:off x="551665" y="3166828"/>
            <a:ext cx="2016000" cy="230832"/>
          </a:xfrm>
          <a:prstGeom prst="rect">
            <a:avLst/>
          </a:prstGeom>
          <a:noFill/>
        </p:spPr>
        <p:txBody>
          <a:bodyPr wrap="square" rtlCol="0">
            <a:spAutoFit/>
          </a:bodyPr>
          <a:lstStyle/>
          <a:p>
            <a:pPr algn="ctr"/>
            <a:r>
              <a:rPr lang="en-US" sz="900" dirty="0"/>
              <a:t>More information see other side</a:t>
            </a:r>
          </a:p>
        </p:txBody>
      </p:sp>
      <p:sp>
        <p:nvSpPr>
          <p:cNvPr id="12" name="TextBox 11">
            <a:extLst>
              <a:ext uri="{FF2B5EF4-FFF2-40B4-BE49-F238E27FC236}">
                <a16:creationId xmlns:a16="http://schemas.microsoft.com/office/drawing/2014/main" id="{D8E9155E-F492-A33D-D284-EED95F4FF2AF}"/>
              </a:ext>
            </a:extLst>
          </p:cNvPr>
          <p:cNvSpPr txBox="1"/>
          <p:nvPr/>
        </p:nvSpPr>
        <p:spPr>
          <a:xfrm>
            <a:off x="570628" y="371780"/>
            <a:ext cx="1975579" cy="738664"/>
          </a:xfrm>
          <a:prstGeom prst="rect">
            <a:avLst/>
          </a:prstGeom>
          <a:noFill/>
        </p:spPr>
        <p:txBody>
          <a:bodyPr wrap="square" rtlCol="0">
            <a:spAutoFit/>
          </a:bodyPr>
          <a:lstStyle/>
          <a:p>
            <a:pPr algn="ctr"/>
            <a:r>
              <a:rPr lang="nl-NL" sz="1200" b="1" dirty="0"/>
              <a:t>Energie opslag labels</a:t>
            </a:r>
          </a:p>
          <a:p>
            <a:pPr algn="ctr"/>
            <a:r>
              <a:rPr lang="nl-NL" sz="1000" dirty="0"/>
              <a:t>Een database voor het verzamelen en vergelijken van eigenschappen van duurzame technieken </a:t>
            </a:r>
          </a:p>
        </p:txBody>
      </p:sp>
      <p:sp>
        <p:nvSpPr>
          <p:cNvPr id="13" name="Rectangle 12">
            <a:extLst>
              <a:ext uri="{FF2B5EF4-FFF2-40B4-BE49-F238E27FC236}">
                <a16:creationId xmlns:a16="http://schemas.microsoft.com/office/drawing/2014/main" id="{B65DB684-62F1-394F-D408-D72C74B5EAA8}"/>
              </a:ext>
            </a:extLst>
          </p:cNvPr>
          <p:cNvSpPr/>
          <p:nvPr/>
        </p:nvSpPr>
        <p:spPr>
          <a:xfrm>
            <a:off x="2597823" y="248973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4" name="TextBox 13">
            <a:extLst>
              <a:ext uri="{FF2B5EF4-FFF2-40B4-BE49-F238E27FC236}">
                <a16:creationId xmlns:a16="http://schemas.microsoft.com/office/drawing/2014/main" id="{DB7C2C70-61BD-18AB-0E72-02AFD15B494F}"/>
              </a:ext>
            </a:extLst>
          </p:cNvPr>
          <p:cNvSpPr txBox="1"/>
          <p:nvPr/>
        </p:nvSpPr>
        <p:spPr>
          <a:xfrm>
            <a:off x="2575521" y="266804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4FF6B5F-DB81-0C77-4419-587E79601EB6}"/>
              </a:ext>
            </a:extLst>
          </p:cNvPr>
          <p:cNvSpPr/>
          <p:nvPr/>
        </p:nvSpPr>
        <p:spPr>
          <a:xfrm>
            <a:off x="2589055" y="136594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6" name="TextBox 15">
            <a:extLst>
              <a:ext uri="{FF2B5EF4-FFF2-40B4-BE49-F238E27FC236}">
                <a16:creationId xmlns:a16="http://schemas.microsoft.com/office/drawing/2014/main" id="{5EBEAB82-47F9-708C-9CB7-0B25C2B93FEC}"/>
              </a:ext>
            </a:extLst>
          </p:cNvPr>
          <p:cNvSpPr txBox="1"/>
          <p:nvPr/>
        </p:nvSpPr>
        <p:spPr>
          <a:xfrm>
            <a:off x="2614056" y="382863"/>
            <a:ext cx="1975579" cy="1015663"/>
          </a:xfrm>
          <a:prstGeom prst="rect">
            <a:avLst/>
          </a:prstGeom>
          <a:noFill/>
        </p:spPr>
        <p:txBody>
          <a:bodyPr wrap="square" rtlCol="0">
            <a:spAutoFit/>
          </a:bodyPr>
          <a:lstStyle/>
          <a:p>
            <a:pPr algn="ctr"/>
            <a:r>
              <a:rPr lang="nl-NL" sz="1000" dirty="0"/>
              <a:t>Deze database kan inzichten geven voor het vergelijken van duurzame opties om te komen tot besluitvorming op basis van de eigenschappen van de verschillende technieken</a:t>
            </a:r>
          </a:p>
        </p:txBody>
      </p:sp>
      <p:sp>
        <p:nvSpPr>
          <p:cNvPr id="17" name="TextBox 16">
            <a:extLst>
              <a:ext uri="{FF2B5EF4-FFF2-40B4-BE49-F238E27FC236}">
                <a16:creationId xmlns:a16="http://schemas.microsoft.com/office/drawing/2014/main" id="{0A1DC484-F643-2DBB-EA71-40156048B703}"/>
              </a:ext>
            </a:extLst>
          </p:cNvPr>
          <p:cNvSpPr txBox="1"/>
          <p:nvPr/>
        </p:nvSpPr>
        <p:spPr>
          <a:xfrm>
            <a:off x="2597376" y="1787417"/>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8" name="Rectangle 17">
            <a:extLst>
              <a:ext uri="{FF2B5EF4-FFF2-40B4-BE49-F238E27FC236}">
                <a16:creationId xmlns:a16="http://schemas.microsoft.com/office/drawing/2014/main" id="{9FE9BC9D-8646-2DCA-B558-6771EDE7B15A}"/>
              </a:ext>
            </a:extLst>
          </p:cNvPr>
          <p:cNvSpPr/>
          <p:nvPr/>
        </p:nvSpPr>
        <p:spPr>
          <a:xfrm>
            <a:off x="2205446" y="2831670"/>
            <a:ext cx="36244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4494187-C962-15BC-447F-0BC9D5C8276B}"/>
              </a:ext>
            </a:extLst>
          </p:cNvPr>
          <p:cNvPicPr>
            <a:picLocks noChangeAspect="1"/>
          </p:cNvPicPr>
          <p:nvPr/>
        </p:nvPicPr>
        <p:blipFill>
          <a:blip r:embed="rId4"/>
          <a:stretch>
            <a:fillRect/>
          </a:stretch>
        </p:blipFill>
        <p:spPr>
          <a:xfrm>
            <a:off x="3481843" y="3139925"/>
            <a:ext cx="739603" cy="167826"/>
          </a:xfrm>
          <a:prstGeom prst="rect">
            <a:avLst/>
          </a:prstGeom>
        </p:spPr>
      </p:pic>
      <p:pic>
        <p:nvPicPr>
          <p:cNvPr id="20" name="Picture 8" descr="Het logo van de Hanze | Hanze">
            <a:extLst>
              <a:ext uri="{FF2B5EF4-FFF2-40B4-BE49-F238E27FC236}">
                <a16:creationId xmlns:a16="http://schemas.microsoft.com/office/drawing/2014/main" id="{97DA4C4A-2A6F-D8AF-5E3A-83FD880AC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6240" y="313992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30C247F-81DB-826C-070E-80F7A2CC6A7F}"/>
              </a:ext>
            </a:extLst>
          </p:cNvPr>
          <p:cNvGrpSpPr/>
          <p:nvPr/>
        </p:nvGrpSpPr>
        <p:grpSpPr>
          <a:xfrm>
            <a:off x="2593465" y="1563906"/>
            <a:ext cx="2007182" cy="187293"/>
            <a:chOff x="2667779" y="2274565"/>
            <a:chExt cx="2007182" cy="187293"/>
          </a:xfrm>
        </p:grpSpPr>
        <p:sp>
          <p:nvSpPr>
            <p:cNvPr id="22" name="Arrow: Pentagon 21">
              <a:extLst>
                <a:ext uri="{FF2B5EF4-FFF2-40B4-BE49-F238E27FC236}">
                  <a16:creationId xmlns:a16="http://schemas.microsoft.com/office/drawing/2014/main" id="{5FF9C9B9-197C-8B5A-08E4-6468A16619D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16 hr</a:t>
              </a:r>
            </a:p>
          </p:txBody>
        </p:sp>
        <p:sp>
          <p:nvSpPr>
            <p:cNvPr id="23" name="Arrow: Chevron 22">
              <a:extLst>
                <a:ext uri="{FF2B5EF4-FFF2-40B4-BE49-F238E27FC236}">
                  <a16:creationId xmlns:a16="http://schemas.microsoft.com/office/drawing/2014/main" id="{757BCE53-7BAE-8629-9436-8EA6487A6E2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24" name="Arrow: Chevron 23">
              <a:extLst>
                <a:ext uri="{FF2B5EF4-FFF2-40B4-BE49-F238E27FC236}">
                  <a16:creationId xmlns:a16="http://schemas.microsoft.com/office/drawing/2014/main" id="{84360DA6-55EC-2E99-139B-FAB663A45163}"/>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25" name="Picture 24">
              <a:extLst>
                <a:ext uri="{FF2B5EF4-FFF2-40B4-BE49-F238E27FC236}">
                  <a16:creationId xmlns:a16="http://schemas.microsoft.com/office/drawing/2014/main" id="{7FA76277-7D29-F515-737D-1D0AB413AE16}"/>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6" name="Picture 8" descr="Het logo van de Hanze | Hanze">
              <a:extLst>
                <a:ext uri="{FF2B5EF4-FFF2-40B4-BE49-F238E27FC236}">
                  <a16:creationId xmlns:a16="http://schemas.microsoft.com/office/drawing/2014/main" id="{EFF7F8F1-DBF8-B788-1C80-13FDE2182F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User with solid fill">
              <a:extLst>
                <a:ext uri="{FF2B5EF4-FFF2-40B4-BE49-F238E27FC236}">
                  <a16:creationId xmlns:a16="http://schemas.microsoft.com/office/drawing/2014/main" id="{0D0292CD-7C91-FB16-F733-A5F1CC9570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28" name="Rectangle 27">
            <a:extLst>
              <a:ext uri="{FF2B5EF4-FFF2-40B4-BE49-F238E27FC236}">
                <a16:creationId xmlns:a16="http://schemas.microsoft.com/office/drawing/2014/main" id="{4B236F40-35AE-5FE0-CE0E-E7176DFA0173}"/>
              </a:ext>
            </a:extLst>
          </p:cNvPr>
          <p:cNvSpPr/>
          <p:nvPr/>
        </p:nvSpPr>
        <p:spPr>
          <a:xfrm>
            <a:off x="539063" y="2831670"/>
            <a:ext cx="67548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F96FC6B-4ACE-C4A8-B530-BA63C3AAACA4}"/>
              </a:ext>
            </a:extLst>
          </p:cNvPr>
          <p:cNvPicPr>
            <a:picLocks noChangeAspect="1"/>
          </p:cNvPicPr>
          <p:nvPr/>
        </p:nvPicPr>
        <p:blipFill>
          <a:blip r:embed="rId8"/>
          <a:stretch>
            <a:fillRect/>
          </a:stretch>
        </p:blipFill>
        <p:spPr>
          <a:xfrm>
            <a:off x="563124" y="1094898"/>
            <a:ext cx="1983084" cy="1080326"/>
          </a:xfrm>
          <a:prstGeom prst="rect">
            <a:avLst/>
          </a:prstGeom>
        </p:spPr>
      </p:pic>
      <p:pic>
        <p:nvPicPr>
          <p:cNvPr id="4" name="Graphic 3" descr="Checkbox Checked with solid fill">
            <a:extLst>
              <a:ext uri="{FF2B5EF4-FFF2-40B4-BE49-F238E27FC236}">
                <a16:creationId xmlns:a16="http://schemas.microsoft.com/office/drawing/2014/main" id="{12D0C4CA-CB7F-47E0-5153-3CF44D6436D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232571" y="2981797"/>
            <a:ext cx="481385" cy="481385"/>
          </a:xfrm>
          <a:prstGeom prst="rect">
            <a:avLst/>
          </a:prstGeom>
        </p:spPr>
      </p:pic>
    </p:spTree>
    <p:extLst>
      <p:ext uri="{BB962C8B-B14F-4D97-AF65-F5344CB8AC3E}">
        <p14:creationId xmlns:p14="http://schemas.microsoft.com/office/powerpoint/2010/main" val="2296139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4ED65-4023-F14A-1EE9-3A830713C7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FC5FCA-41F7-C764-41B4-38D91B8436C0}"/>
              </a:ext>
            </a:extLst>
          </p:cNvPr>
          <p:cNvSpPr>
            <a:spLocks noGrp="1"/>
          </p:cNvSpPr>
          <p:nvPr>
            <p:ph type="ctrTitle"/>
          </p:nvPr>
        </p:nvSpPr>
        <p:spPr/>
        <p:txBody>
          <a:bodyPr/>
          <a:lstStyle/>
          <a:p>
            <a:r>
              <a:rPr lang="en-US" dirty="0"/>
              <a:t>Planning</a:t>
            </a:r>
          </a:p>
        </p:txBody>
      </p:sp>
      <p:sp>
        <p:nvSpPr>
          <p:cNvPr id="5" name="Subtitle 4">
            <a:extLst>
              <a:ext uri="{FF2B5EF4-FFF2-40B4-BE49-F238E27FC236}">
                <a16:creationId xmlns:a16="http://schemas.microsoft.com/office/drawing/2014/main" id="{F426D4B2-6E12-C8C6-02B2-12B10EF77A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1574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769441"/>
          </a:xfrm>
          <a:prstGeom prst="rect">
            <a:avLst/>
          </a:prstGeom>
          <a:noFill/>
        </p:spPr>
        <p:txBody>
          <a:bodyPr wrap="square" rtlCol="0">
            <a:spAutoFit/>
          </a:bodyPr>
          <a:lstStyle/>
          <a:p>
            <a:pPr algn="ctr"/>
            <a:r>
              <a:rPr lang="nl-NL" sz="1400" b="1" dirty="0"/>
              <a:t>Biogas Simulator</a:t>
            </a:r>
          </a:p>
          <a:p>
            <a:pPr algn="ctr"/>
            <a:r>
              <a:rPr lang="nl-NL" sz="1000" dirty="0"/>
              <a:t>Een complex maar transparant LCA model voor biogas productie op boerderijschaal</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1015663"/>
          </a:xfrm>
          <a:prstGeom prst="rect">
            <a:avLst/>
          </a:prstGeom>
          <a:noFill/>
        </p:spPr>
        <p:txBody>
          <a:bodyPr wrap="square" rtlCol="0">
            <a:spAutoFit/>
          </a:bodyPr>
          <a:lstStyle/>
          <a:p>
            <a:pPr algn="ctr"/>
            <a:r>
              <a:rPr lang="nl-NL" sz="1000" dirty="0"/>
              <a:t>De simulator kijkt zeer uitgebreid naar de milieu impact van bio-vergisting op boerderijschaal. Van biomassa tot de constructie van de vergister zelf wordt meegenomen in de impact.</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95286"/>
            <a:ext cx="1975579" cy="553998"/>
          </a:xfrm>
          <a:prstGeom prst="rect">
            <a:avLst/>
          </a:prstGeom>
          <a:noFill/>
        </p:spPr>
        <p:txBody>
          <a:bodyPr wrap="square" rtlCol="0">
            <a:spAutoFit/>
          </a:bodyPr>
          <a:lstStyle/>
          <a:p>
            <a:pPr algn="ctr"/>
            <a:r>
              <a:rPr lang="nl-NL" sz="1000" dirty="0"/>
              <a:t>Het gebruik van dit model vergt expert kennis van Excel, LCA en modelleren.  </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7867DC2-8252-5AB4-FC5B-2578861BE103}"/>
              </a:ext>
            </a:extLst>
          </p:cNvPr>
          <p:cNvGrpSpPr/>
          <p:nvPr/>
        </p:nvGrpSpPr>
        <p:grpSpPr>
          <a:xfrm>
            <a:off x="2668290" y="1563042"/>
            <a:ext cx="2011944" cy="187293"/>
            <a:chOff x="2667779" y="2272184"/>
            <a:chExt cx="2011944" cy="187293"/>
          </a:xfrm>
        </p:grpSpPr>
        <p:sp>
          <p:nvSpPr>
            <p:cNvPr id="11" name="Arrow: Pentagon 10">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90 hr</a:t>
              </a:r>
            </a:p>
          </p:txBody>
        </p:sp>
        <p:sp>
          <p:nvSpPr>
            <p:cNvPr id="12" name="Arrow: Chevron 11">
              <a:extLst>
                <a:ext uri="{FF2B5EF4-FFF2-40B4-BE49-F238E27FC236}">
                  <a16:creationId xmlns:a16="http://schemas.microsoft.com/office/drawing/2014/main" id="{BADF136C-3AFE-CE18-7722-9CE8954C903F}"/>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30 hr</a:t>
              </a:r>
            </a:p>
          </p:txBody>
        </p:sp>
        <p:sp>
          <p:nvSpPr>
            <p:cNvPr id="19" name="Arrow: Chevron 18">
              <a:extLst>
                <a:ext uri="{FF2B5EF4-FFF2-40B4-BE49-F238E27FC236}">
                  <a16:creationId xmlns:a16="http://schemas.microsoft.com/office/drawing/2014/main" id="{2EE20215-A958-69F7-B0DB-C2269F7D865D}"/>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60 hr</a:t>
              </a:r>
            </a:p>
          </p:txBody>
        </p:sp>
        <p:pic>
          <p:nvPicPr>
            <p:cNvPr id="20" name="Picture 19">
              <a:extLst>
                <a:ext uri="{FF2B5EF4-FFF2-40B4-BE49-F238E27FC236}">
                  <a16:creationId xmlns:a16="http://schemas.microsoft.com/office/drawing/2014/main" id="{843D077F-21C9-D116-02EB-7ED179645C3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1"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46" name="Picture 45">
            <a:extLst>
              <a:ext uri="{FF2B5EF4-FFF2-40B4-BE49-F238E27FC236}">
                <a16:creationId xmlns:a16="http://schemas.microsoft.com/office/drawing/2014/main" id="{F9D97E19-F4D9-25BD-8652-8F56D989E812}"/>
              </a:ext>
            </a:extLst>
          </p:cNvPr>
          <p:cNvPicPr>
            <a:picLocks noChangeAspect="1"/>
          </p:cNvPicPr>
          <p:nvPr/>
        </p:nvPicPr>
        <p:blipFill>
          <a:blip r:embed="rId8"/>
          <a:stretch>
            <a:fillRect/>
          </a:stretch>
        </p:blipFill>
        <p:spPr>
          <a:xfrm>
            <a:off x="781473" y="1131840"/>
            <a:ext cx="1665161" cy="1052912"/>
          </a:xfrm>
          <a:prstGeom prst="rect">
            <a:avLst/>
          </a:prstGeom>
        </p:spPr>
      </p:pic>
      <p:sp>
        <p:nvSpPr>
          <p:cNvPr id="50" name="Rectangle 49">
            <a:extLst>
              <a:ext uri="{FF2B5EF4-FFF2-40B4-BE49-F238E27FC236}">
                <a16:creationId xmlns:a16="http://schemas.microsoft.com/office/drawing/2014/main" id="{95658E13-237C-43AE-01D3-3E95C8FFAD02}"/>
              </a:ext>
            </a:extLst>
          </p:cNvPr>
          <p:cNvSpPr/>
          <p:nvPr/>
        </p:nvSpPr>
        <p:spPr>
          <a:xfrm>
            <a:off x="2282766" y="2828692"/>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B9A2B5-61D1-35CD-5A2B-D4D61076DB83}"/>
              </a:ext>
            </a:extLst>
          </p:cNvPr>
          <p:cNvSpPr/>
          <p:nvPr/>
        </p:nvSpPr>
        <p:spPr>
          <a:xfrm>
            <a:off x="1281034" y="2838558"/>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267400-B906-15FE-4046-70A8D2B9A035}"/>
              </a:ext>
            </a:extLst>
          </p:cNvPr>
          <p:cNvSpPr/>
          <p:nvPr/>
        </p:nvSpPr>
        <p:spPr>
          <a:xfrm>
            <a:off x="617925" y="2842366"/>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A13B037-82D9-815F-FCCF-4740C73B0F28}"/>
              </a:ext>
            </a:extLst>
          </p:cNvPr>
          <p:cNvSpPr/>
          <p:nvPr/>
        </p:nvSpPr>
        <p:spPr>
          <a:xfrm>
            <a:off x="620691" y="3471523"/>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F3092EDC-2674-F5FC-CB0E-217B08C0CDA0}"/>
              </a:ext>
            </a:extLst>
          </p:cNvPr>
          <p:cNvSpPr/>
          <p:nvPr/>
        </p:nvSpPr>
        <p:spPr>
          <a:xfrm>
            <a:off x="620763" y="3472906"/>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025" name="Rectangle 1024">
            <a:extLst>
              <a:ext uri="{FF2B5EF4-FFF2-40B4-BE49-F238E27FC236}">
                <a16:creationId xmlns:a16="http://schemas.microsoft.com/office/drawing/2014/main" id="{3F37F075-DE15-0F1A-F2CB-D0CACFB2F650}"/>
              </a:ext>
            </a:extLst>
          </p:cNvPr>
          <p:cNvSpPr/>
          <p:nvPr/>
        </p:nvSpPr>
        <p:spPr>
          <a:xfrm>
            <a:off x="620758" y="579463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27" name="Rectangle 1026">
            <a:extLst>
              <a:ext uri="{FF2B5EF4-FFF2-40B4-BE49-F238E27FC236}">
                <a16:creationId xmlns:a16="http://schemas.microsoft.com/office/drawing/2014/main" id="{9F25EE38-6F71-EFA1-B4A7-D949793B6BAD}"/>
              </a:ext>
            </a:extLst>
          </p:cNvPr>
          <p:cNvSpPr/>
          <p:nvPr/>
        </p:nvSpPr>
        <p:spPr>
          <a:xfrm>
            <a:off x="620246" y="548301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1028" name="Rectangle 1027">
            <a:extLst>
              <a:ext uri="{FF2B5EF4-FFF2-40B4-BE49-F238E27FC236}">
                <a16:creationId xmlns:a16="http://schemas.microsoft.com/office/drawing/2014/main" id="{54BD29E3-FAF6-004C-6210-CA46795002CC}"/>
              </a:ext>
            </a:extLst>
          </p:cNvPr>
          <p:cNvSpPr/>
          <p:nvPr/>
        </p:nvSpPr>
        <p:spPr>
          <a:xfrm>
            <a:off x="2647134" y="3472905"/>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2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0757" y="6113189"/>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0" name="TextBox 1029">
            <a:extLst>
              <a:ext uri="{FF2B5EF4-FFF2-40B4-BE49-F238E27FC236}">
                <a16:creationId xmlns:a16="http://schemas.microsoft.com/office/drawing/2014/main" id="{A4B279E3-0F2A-57AC-0ADF-71CBD0FD5D66}"/>
              </a:ext>
            </a:extLst>
          </p:cNvPr>
          <p:cNvSpPr txBox="1"/>
          <p:nvPr/>
        </p:nvSpPr>
        <p:spPr>
          <a:xfrm>
            <a:off x="626378" y="6444982"/>
            <a:ext cx="2016000" cy="230832"/>
          </a:xfrm>
          <a:prstGeom prst="rect">
            <a:avLst/>
          </a:prstGeom>
          <a:noFill/>
        </p:spPr>
        <p:txBody>
          <a:bodyPr wrap="square" rtlCol="0">
            <a:spAutoFit/>
          </a:bodyPr>
          <a:lstStyle/>
          <a:p>
            <a:pPr algn="ctr"/>
            <a:r>
              <a:rPr lang="en-US" sz="900" dirty="0"/>
              <a:t>More information see other side</a:t>
            </a:r>
          </a:p>
        </p:txBody>
      </p:sp>
      <p:sp>
        <p:nvSpPr>
          <p:cNvPr id="1031" name="TextBox 1030">
            <a:extLst>
              <a:ext uri="{FF2B5EF4-FFF2-40B4-BE49-F238E27FC236}">
                <a16:creationId xmlns:a16="http://schemas.microsoft.com/office/drawing/2014/main" id="{759CF4B4-69C1-DE32-D88B-11B1D725D23A}"/>
              </a:ext>
            </a:extLst>
          </p:cNvPr>
          <p:cNvSpPr txBox="1"/>
          <p:nvPr/>
        </p:nvSpPr>
        <p:spPr>
          <a:xfrm>
            <a:off x="645341" y="3654696"/>
            <a:ext cx="1975579" cy="769441"/>
          </a:xfrm>
          <a:prstGeom prst="rect">
            <a:avLst/>
          </a:prstGeom>
          <a:noFill/>
        </p:spPr>
        <p:txBody>
          <a:bodyPr wrap="square" rtlCol="0">
            <a:spAutoFit/>
          </a:bodyPr>
          <a:lstStyle/>
          <a:p>
            <a:pPr algn="ctr"/>
            <a:r>
              <a:rPr lang="nl-NL" sz="1400" b="1" dirty="0"/>
              <a:t>PowerNodes - Farm</a:t>
            </a:r>
          </a:p>
          <a:p>
            <a:pPr algn="ctr"/>
            <a:r>
              <a:rPr lang="nl-NL" sz="1000" dirty="0"/>
              <a:t>Een model dat helpt inzicht te geven in het verduurzamen van een boerderij</a:t>
            </a:r>
          </a:p>
        </p:txBody>
      </p:sp>
      <p:sp>
        <p:nvSpPr>
          <p:cNvPr id="1033" name="Rectangle 1032">
            <a:extLst>
              <a:ext uri="{FF2B5EF4-FFF2-40B4-BE49-F238E27FC236}">
                <a16:creationId xmlns:a16="http://schemas.microsoft.com/office/drawing/2014/main" id="{959DB7CE-DE99-9549-26BD-69789B9C8A4D}"/>
              </a:ext>
            </a:extLst>
          </p:cNvPr>
          <p:cNvSpPr/>
          <p:nvPr/>
        </p:nvSpPr>
        <p:spPr>
          <a:xfrm>
            <a:off x="2672536" y="5767888"/>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4" name="TextBox 1033">
            <a:extLst>
              <a:ext uri="{FF2B5EF4-FFF2-40B4-BE49-F238E27FC236}">
                <a16:creationId xmlns:a16="http://schemas.microsoft.com/office/drawing/2014/main" id="{D51ADD3C-B164-F875-ACA7-605DAD58762A}"/>
              </a:ext>
            </a:extLst>
          </p:cNvPr>
          <p:cNvSpPr txBox="1"/>
          <p:nvPr/>
        </p:nvSpPr>
        <p:spPr>
          <a:xfrm>
            <a:off x="2650234" y="5946201"/>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5" name="Rectangle 1034">
            <a:extLst>
              <a:ext uri="{FF2B5EF4-FFF2-40B4-BE49-F238E27FC236}">
                <a16:creationId xmlns:a16="http://schemas.microsoft.com/office/drawing/2014/main" id="{7D968DAB-E5D9-8FF0-C15D-CA986E1CD2F3}"/>
              </a:ext>
            </a:extLst>
          </p:cNvPr>
          <p:cNvSpPr/>
          <p:nvPr/>
        </p:nvSpPr>
        <p:spPr>
          <a:xfrm>
            <a:off x="2663768" y="4644094"/>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36" name="TextBox 1035">
            <a:extLst>
              <a:ext uri="{FF2B5EF4-FFF2-40B4-BE49-F238E27FC236}">
                <a16:creationId xmlns:a16="http://schemas.microsoft.com/office/drawing/2014/main" id="{79531189-E57E-7DE6-579F-14914DC0A12F}"/>
              </a:ext>
            </a:extLst>
          </p:cNvPr>
          <p:cNvSpPr txBox="1"/>
          <p:nvPr/>
        </p:nvSpPr>
        <p:spPr>
          <a:xfrm>
            <a:off x="2679625" y="3661017"/>
            <a:ext cx="1975579" cy="707886"/>
          </a:xfrm>
          <a:prstGeom prst="rect">
            <a:avLst/>
          </a:prstGeom>
          <a:noFill/>
        </p:spPr>
        <p:txBody>
          <a:bodyPr wrap="square" rtlCol="0">
            <a:spAutoFit/>
          </a:bodyPr>
          <a:lstStyle/>
          <a:p>
            <a:pPr algn="ctr"/>
            <a:r>
              <a:rPr lang="nl-NL" sz="1000" dirty="0"/>
              <a:t>De calculator geeft inzicht in netbelasting en kosten van mogelijke duurzame projecten voor stakeholders</a:t>
            </a:r>
          </a:p>
        </p:txBody>
      </p:sp>
      <p:sp>
        <p:nvSpPr>
          <p:cNvPr id="1037" name="TextBox 1036">
            <a:extLst>
              <a:ext uri="{FF2B5EF4-FFF2-40B4-BE49-F238E27FC236}">
                <a16:creationId xmlns:a16="http://schemas.microsoft.com/office/drawing/2014/main" id="{E0A827BD-5762-47D8-9869-A9BEFC4FDA7A}"/>
              </a:ext>
            </a:extLst>
          </p:cNvPr>
          <p:cNvSpPr txBox="1"/>
          <p:nvPr/>
        </p:nvSpPr>
        <p:spPr>
          <a:xfrm>
            <a:off x="2672089" y="5065571"/>
            <a:ext cx="1975579" cy="707886"/>
          </a:xfrm>
          <a:prstGeom prst="rect">
            <a:avLst/>
          </a:prstGeom>
          <a:noFill/>
        </p:spPr>
        <p:txBody>
          <a:bodyPr wrap="square" rtlCol="0">
            <a:spAutoFit/>
          </a:bodyPr>
          <a:lstStyle/>
          <a:p>
            <a:pPr algn="ctr"/>
            <a:r>
              <a:rPr lang="nl-NL" sz="1000" dirty="0"/>
              <a:t>Met ondersteuning van een expert kan een expert met techno economisch kennis in Excel met het model aan de slag</a:t>
            </a:r>
          </a:p>
        </p:txBody>
      </p:sp>
      <p:pic>
        <p:nvPicPr>
          <p:cNvPr id="1038" name="Picture 1037">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6556" y="6418079"/>
            <a:ext cx="739603" cy="167826"/>
          </a:xfrm>
          <a:prstGeom prst="rect">
            <a:avLst/>
          </a:prstGeom>
        </p:spPr>
      </p:pic>
      <p:pic>
        <p:nvPicPr>
          <p:cNvPr id="1039"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953" y="6418078"/>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40" name="Group 1039">
            <a:extLst>
              <a:ext uri="{FF2B5EF4-FFF2-40B4-BE49-F238E27FC236}">
                <a16:creationId xmlns:a16="http://schemas.microsoft.com/office/drawing/2014/main" id="{37867DC2-8252-5AB4-FC5B-2578861BE103}"/>
              </a:ext>
            </a:extLst>
          </p:cNvPr>
          <p:cNvGrpSpPr/>
          <p:nvPr/>
        </p:nvGrpSpPr>
        <p:grpSpPr>
          <a:xfrm>
            <a:off x="2667844" y="4833327"/>
            <a:ext cx="2011944" cy="187293"/>
            <a:chOff x="2667779" y="2272184"/>
            <a:chExt cx="2011944" cy="187293"/>
          </a:xfrm>
        </p:grpSpPr>
        <p:sp>
          <p:nvSpPr>
            <p:cNvPr id="1041" name="Arrow: Pentagon 1040">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042" name="Arrow: Chevron 1041">
              <a:extLst>
                <a:ext uri="{FF2B5EF4-FFF2-40B4-BE49-F238E27FC236}">
                  <a16:creationId xmlns:a16="http://schemas.microsoft.com/office/drawing/2014/main" id="{BADF136C-3AFE-CE18-7722-9CE8954C903F}"/>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1043" name="Arrow: Chevron 1042">
              <a:extLst>
                <a:ext uri="{FF2B5EF4-FFF2-40B4-BE49-F238E27FC236}">
                  <a16:creationId xmlns:a16="http://schemas.microsoft.com/office/drawing/2014/main" id="{2EE20215-A958-69F7-B0DB-C2269F7D865D}"/>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1044" name="Picture 1043">
              <a:extLst>
                <a:ext uri="{FF2B5EF4-FFF2-40B4-BE49-F238E27FC236}">
                  <a16:creationId xmlns:a16="http://schemas.microsoft.com/office/drawing/2014/main" id="{843D077F-21C9-D116-02EB-7ED179645C3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45"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Graphic 1045"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47" name="Rectangle 1046">
            <a:extLst>
              <a:ext uri="{FF2B5EF4-FFF2-40B4-BE49-F238E27FC236}">
                <a16:creationId xmlns:a16="http://schemas.microsoft.com/office/drawing/2014/main" id="{95658E13-237C-43AE-01D3-3E95C8FFAD02}"/>
              </a:ext>
            </a:extLst>
          </p:cNvPr>
          <p:cNvSpPr/>
          <p:nvPr/>
        </p:nvSpPr>
        <p:spPr>
          <a:xfrm>
            <a:off x="2282320" y="6098977"/>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24B9A2B5-61D1-35CD-5A2B-D4D61076DB83}"/>
              </a:ext>
            </a:extLst>
          </p:cNvPr>
          <p:cNvSpPr/>
          <p:nvPr/>
        </p:nvSpPr>
        <p:spPr>
          <a:xfrm>
            <a:off x="1280588" y="6108843"/>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29267400-B906-15FE-4046-70A8D2B9A035}"/>
              </a:ext>
            </a:extLst>
          </p:cNvPr>
          <p:cNvSpPr/>
          <p:nvPr/>
        </p:nvSpPr>
        <p:spPr>
          <a:xfrm>
            <a:off x="617479" y="6112651"/>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0" name="Picture 1049">
            <a:extLst>
              <a:ext uri="{FF2B5EF4-FFF2-40B4-BE49-F238E27FC236}">
                <a16:creationId xmlns:a16="http://schemas.microsoft.com/office/drawing/2014/main" id="{939EE6DC-41F7-301C-6711-83F7DF6D2C0B}"/>
              </a:ext>
            </a:extLst>
          </p:cNvPr>
          <p:cNvPicPr>
            <a:picLocks noChangeAspect="1"/>
          </p:cNvPicPr>
          <p:nvPr/>
        </p:nvPicPr>
        <p:blipFill>
          <a:blip r:embed="rId9"/>
          <a:stretch>
            <a:fillRect/>
          </a:stretch>
        </p:blipFill>
        <p:spPr>
          <a:xfrm>
            <a:off x="635151" y="4398844"/>
            <a:ext cx="1996053" cy="1070492"/>
          </a:xfrm>
          <a:prstGeom prst="rect">
            <a:avLst/>
          </a:prstGeom>
        </p:spPr>
      </p:pic>
      <p:sp>
        <p:nvSpPr>
          <p:cNvPr id="53" name="Rectangle 52">
            <a:extLst>
              <a:ext uri="{FF2B5EF4-FFF2-40B4-BE49-F238E27FC236}">
                <a16:creationId xmlns:a16="http://schemas.microsoft.com/office/drawing/2014/main" id="{20740BF3-02A6-5257-DFD6-57080802AAD8}"/>
              </a:ext>
            </a:extLst>
          </p:cNvPr>
          <p:cNvSpPr/>
          <p:nvPr/>
        </p:nvSpPr>
        <p:spPr>
          <a:xfrm>
            <a:off x="5005154"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4766368-B365-2694-565F-A0BCF192FD1A}"/>
              </a:ext>
            </a:extLst>
          </p:cNvPr>
          <p:cNvSpPr/>
          <p:nvPr/>
        </p:nvSpPr>
        <p:spPr>
          <a:xfrm>
            <a:off x="5005226"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58" name="Rectangle 57">
            <a:extLst>
              <a:ext uri="{FF2B5EF4-FFF2-40B4-BE49-F238E27FC236}">
                <a16:creationId xmlns:a16="http://schemas.microsoft.com/office/drawing/2014/main" id="{9FDCF2D2-B1BB-6EE8-8678-8E714DE6AFA6}"/>
              </a:ext>
            </a:extLst>
          </p:cNvPr>
          <p:cNvSpPr/>
          <p:nvPr/>
        </p:nvSpPr>
        <p:spPr>
          <a:xfrm>
            <a:off x="5005221" y="5783388"/>
            <a:ext cx="1385598" cy="29062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59" name="Rectangle 58">
            <a:extLst>
              <a:ext uri="{FF2B5EF4-FFF2-40B4-BE49-F238E27FC236}">
                <a16:creationId xmlns:a16="http://schemas.microsoft.com/office/drawing/2014/main" id="{268C8AE7-0291-61C5-ECA9-59CC2D03E391}"/>
              </a:ext>
            </a:extLst>
          </p:cNvPr>
          <p:cNvSpPr/>
          <p:nvPr/>
        </p:nvSpPr>
        <p:spPr>
          <a:xfrm>
            <a:off x="5004709" y="5477522"/>
            <a:ext cx="1385598" cy="284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60" name="Rectangle 59">
            <a:extLst>
              <a:ext uri="{FF2B5EF4-FFF2-40B4-BE49-F238E27FC236}">
                <a16:creationId xmlns:a16="http://schemas.microsoft.com/office/drawing/2014/main" id="{AE56D6CB-B0CB-61CB-13A7-5ED4304C28C5}"/>
              </a:ext>
            </a:extLst>
          </p:cNvPr>
          <p:cNvSpPr/>
          <p:nvPr/>
        </p:nvSpPr>
        <p:spPr>
          <a:xfrm>
            <a:off x="7031597"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61" name="Picture 6" descr="PESTEL Analysis - Lumovest">
            <a:extLst>
              <a:ext uri="{FF2B5EF4-FFF2-40B4-BE49-F238E27FC236}">
                <a16:creationId xmlns:a16="http://schemas.microsoft.com/office/drawing/2014/main" id="{F05D05C6-6625-7C5B-AF5D-2BA390BC5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005220"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AEA27EE-7174-20F7-298E-F0FD041A4E97}"/>
              </a:ext>
            </a:extLst>
          </p:cNvPr>
          <p:cNvSpPr txBox="1"/>
          <p:nvPr/>
        </p:nvSpPr>
        <p:spPr>
          <a:xfrm>
            <a:off x="5010841" y="6439487"/>
            <a:ext cx="2016000" cy="230832"/>
          </a:xfrm>
          <a:prstGeom prst="rect">
            <a:avLst/>
          </a:prstGeom>
          <a:noFill/>
        </p:spPr>
        <p:txBody>
          <a:bodyPr wrap="square" rtlCol="0">
            <a:spAutoFit/>
          </a:bodyPr>
          <a:lstStyle/>
          <a:p>
            <a:pPr algn="ctr"/>
            <a:r>
              <a:rPr lang="en-US" sz="900" dirty="0"/>
              <a:t>More information see other side</a:t>
            </a:r>
          </a:p>
        </p:txBody>
      </p:sp>
      <p:sp>
        <p:nvSpPr>
          <p:cNvPr id="63" name="TextBox 62">
            <a:extLst>
              <a:ext uri="{FF2B5EF4-FFF2-40B4-BE49-F238E27FC236}">
                <a16:creationId xmlns:a16="http://schemas.microsoft.com/office/drawing/2014/main" id="{3EF3E2D0-663F-3941-4E65-CB047126E5AE}"/>
              </a:ext>
            </a:extLst>
          </p:cNvPr>
          <p:cNvSpPr txBox="1"/>
          <p:nvPr/>
        </p:nvSpPr>
        <p:spPr>
          <a:xfrm>
            <a:off x="5029804" y="3649201"/>
            <a:ext cx="1975579" cy="923330"/>
          </a:xfrm>
          <a:prstGeom prst="rect">
            <a:avLst/>
          </a:prstGeom>
          <a:noFill/>
        </p:spPr>
        <p:txBody>
          <a:bodyPr wrap="square" rtlCol="0">
            <a:spAutoFit/>
          </a:bodyPr>
          <a:lstStyle/>
          <a:p>
            <a:pPr algn="ctr"/>
            <a:r>
              <a:rPr lang="nl-NL" sz="1400" b="1" dirty="0"/>
              <a:t>We-Energy Tool</a:t>
            </a:r>
          </a:p>
          <a:p>
            <a:pPr algn="ctr"/>
            <a:r>
              <a:rPr lang="nl-NL" sz="1000" dirty="0"/>
              <a:t>Samen plannen met als doel een duurzame wijk of dorp, met inzicht in technische en economische kenmerken</a:t>
            </a:r>
          </a:p>
        </p:txBody>
      </p:sp>
      <p:sp>
        <p:nvSpPr>
          <p:cNvPr id="64" name="Rectangle 63">
            <a:extLst>
              <a:ext uri="{FF2B5EF4-FFF2-40B4-BE49-F238E27FC236}">
                <a16:creationId xmlns:a16="http://schemas.microsoft.com/office/drawing/2014/main" id="{04D1DA32-C793-0B49-0D76-F2D8EC71ECFC}"/>
              </a:ext>
            </a:extLst>
          </p:cNvPr>
          <p:cNvSpPr/>
          <p:nvPr/>
        </p:nvSpPr>
        <p:spPr>
          <a:xfrm>
            <a:off x="7056999"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5" name="TextBox 64">
            <a:extLst>
              <a:ext uri="{FF2B5EF4-FFF2-40B4-BE49-F238E27FC236}">
                <a16:creationId xmlns:a16="http://schemas.microsoft.com/office/drawing/2014/main" id="{449A59FB-574B-969C-3F33-6E844C0C6044}"/>
              </a:ext>
            </a:extLst>
          </p:cNvPr>
          <p:cNvSpPr txBox="1"/>
          <p:nvPr/>
        </p:nvSpPr>
        <p:spPr>
          <a:xfrm>
            <a:off x="7034697"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8D671DC6-F069-96AF-E0BF-E08CAFFCAB36}"/>
              </a:ext>
            </a:extLst>
          </p:cNvPr>
          <p:cNvSpPr/>
          <p:nvPr/>
        </p:nvSpPr>
        <p:spPr>
          <a:xfrm>
            <a:off x="7048231"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7" name="TextBox 66">
            <a:extLst>
              <a:ext uri="{FF2B5EF4-FFF2-40B4-BE49-F238E27FC236}">
                <a16:creationId xmlns:a16="http://schemas.microsoft.com/office/drawing/2014/main" id="{A0A28C97-CF1B-1C99-551B-A52381B177C1}"/>
              </a:ext>
            </a:extLst>
          </p:cNvPr>
          <p:cNvSpPr txBox="1"/>
          <p:nvPr/>
        </p:nvSpPr>
        <p:spPr>
          <a:xfrm>
            <a:off x="7036656" y="3692098"/>
            <a:ext cx="1975579" cy="861774"/>
          </a:xfrm>
          <a:prstGeom prst="rect">
            <a:avLst/>
          </a:prstGeom>
          <a:noFill/>
        </p:spPr>
        <p:txBody>
          <a:bodyPr wrap="square" rtlCol="0">
            <a:spAutoFit/>
          </a:bodyPr>
          <a:lstStyle/>
          <a:p>
            <a:pPr algn="ctr"/>
            <a:r>
              <a:rPr lang="nl-NL" sz="1000" dirty="0"/>
              <a:t>De We-Energy Tool geeft eenduidig inzicht in de technisch/economische impacts van duurzame scenario's binnen een regio e.g. wijk, dorp etc.</a:t>
            </a:r>
          </a:p>
        </p:txBody>
      </p:sp>
      <p:sp>
        <p:nvSpPr>
          <p:cNvPr id="68" name="TextBox 67">
            <a:extLst>
              <a:ext uri="{FF2B5EF4-FFF2-40B4-BE49-F238E27FC236}">
                <a16:creationId xmlns:a16="http://schemas.microsoft.com/office/drawing/2014/main" id="{D85351B9-9F0D-ADBB-349D-9E26D0EA01A1}"/>
              </a:ext>
            </a:extLst>
          </p:cNvPr>
          <p:cNvSpPr txBox="1"/>
          <p:nvPr/>
        </p:nvSpPr>
        <p:spPr>
          <a:xfrm>
            <a:off x="7056552" y="5021970"/>
            <a:ext cx="1975579" cy="707886"/>
          </a:xfrm>
          <a:prstGeom prst="rect">
            <a:avLst/>
          </a:prstGeom>
          <a:noFill/>
        </p:spPr>
        <p:txBody>
          <a:bodyPr wrap="square" rtlCol="0">
            <a:spAutoFit/>
          </a:bodyPr>
          <a:lstStyle/>
          <a:p>
            <a:pPr algn="ctr"/>
            <a:r>
              <a:rPr lang="nl-NL" sz="1000" dirty="0"/>
              <a:t>Voor het gebruik van deze tool is sterke kennis benodigd van Excel en duurzame energietechnieken met de bijbehorende kosten</a:t>
            </a:r>
          </a:p>
        </p:txBody>
      </p:sp>
      <p:sp>
        <p:nvSpPr>
          <p:cNvPr id="106" name="Rectangle 105">
            <a:extLst>
              <a:ext uri="{FF2B5EF4-FFF2-40B4-BE49-F238E27FC236}">
                <a16:creationId xmlns:a16="http://schemas.microsoft.com/office/drawing/2014/main" id="{00CB345C-2777-D719-2D67-85197FB79E70}"/>
              </a:ext>
            </a:extLst>
          </p:cNvPr>
          <p:cNvSpPr/>
          <p:nvPr/>
        </p:nvSpPr>
        <p:spPr>
          <a:xfrm>
            <a:off x="5004709"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5F198C2-774A-7C84-1FFF-7C2254E1EB93}"/>
              </a:ext>
            </a:extLst>
          </p:cNvPr>
          <p:cNvSpPr/>
          <p:nvPr/>
        </p:nvSpPr>
        <p:spPr>
          <a:xfrm>
            <a:off x="5676389" y="610539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CF91C55B-3459-6C5D-54CA-40A76EF059BD}"/>
              </a:ext>
            </a:extLst>
          </p:cNvPr>
          <p:cNvPicPr>
            <a:picLocks noChangeAspect="1"/>
          </p:cNvPicPr>
          <p:nvPr/>
        </p:nvPicPr>
        <p:blipFill>
          <a:blip r:embed="rId4"/>
          <a:stretch>
            <a:fillRect/>
          </a:stretch>
        </p:blipFill>
        <p:spPr>
          <a:xfrm>
            <a:off x="7941019" y="6412584"/>
            <a:ext cx="739603" cy="167826"/>
          </a:xfrm>
          <a:prstGeom prst="rect">
            <a:avLst/>
          </a:prstGeom>
        </p:spPr>
      </p:pic>
      <p:pic>
        <p:nvPicPr>
          <p:cNvPr id="70" name="Picture 8" descr="Het logo van de Hanze | Hanze">
            <a:extLst>
              <a:ext uri="{FF2B5EF4-FFF2-40B4-BE49-F238E27FC236}">
                <a16:creationId xmlns:a16="http://schemas.microsoft.com/office/drawing/2014/main" id="{AA50F413-C357-CD46-3694-B7F0FB58A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416" y="641258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107" name="Group 1106">
            <a:extLst>
              <a:ext uri="{FF2B5EF4-FFF2-40B4-BE49-F238E27FC236}">
                <a16:creationId xmlns:a16="http://schemas.microsoft.com/office/drawing/2014/main" id="{302340F4-09DF-FDA4-B818-7E1C97C472FB}"/>
              </a:ext>
            </a:extLst>
          </p:cNvPr>
          <p:cNvGrpSpPr/>
          <p:nvPr/>
        </p:nvGrpSpPr>
        <p:grpSpPr>
          <a:xfrm>
            <a:off x="7050225" y="4835872"/>
            <a:ext cx="2007182" cy="187293"/>
            <a:chOff x="2667779" y="2274565"/>
            <a:chExt cx="2007182" cy="187293"/>
          </a:xfrm>
        </p:grpSpPr>
        <p:sp>
          <p:nvSpPr>
            <p:cNvPr id="1108" name="Arrow: Pentagon 1107">
              <a:extLst>
                <a:ext uri="{FF2B5EF4-FFF2-40B4-BE49-F238E27FC236}">
                  <a16:creationId xmlns:a16="http://schemas.microsoft.com/office/drawing/2014/main" id="{80F7349E-C59A-4E7E-594A-3EF45318A4AD}"/>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109" name="Arrow: Chevron 1108">
              <a:extLst>
                <a:ext uri="{FF2B5EF4-FFF2-40B4-BE49-F238E27FC236}">
                  <a16:creationId xmlns:a16="http://schemas.microsoft.com/office/drawing/2014/main" id="{46D0E0D7-7092-3584-A111-C0186F4838B9}"/>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12 hr</a:t>
              </a:r>
            </a:p>
          </p:txBody>
        </p:sp>
        <p:sp>
          <p:nvSpPr>
            <p:cNvPr id="1110" name="Arrow: Chevron 1109">
              <a:extLst>
                <a:ext uri="{FF2B5EF4-FFF2-40B4-BE49-F238E27FC236}">
                  <a16:creationId xmlns:a16="http://schemas.microsoft.com/office/drawing/2014/main" id="{539E2BBD-ACC2-AC83-04B7-7D94B6A8D28C}"/>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40 hr</a:t>
              </a:r>
            </a:p>
          </p:txBody>
        </p:sp>
        <p:pic>
          <p:nvPicPr>
            <p:cNvPr id="1111" name="Picture 1110">
              <a:extLst>
                <a:ext uri="{FF2B5EF4-FFF2-40B4-BE49-F238E27FC236}">
                  <a16:creationId xmlns:a16="http://schemas.microsoft.com/office/drawing/2014/main" id="{AD51C554-F41A-9198-F71A-22EFE3631C34}"/>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112" name="Picture 8" descr="Het logo van de Hanze | Hanze">
              <a:extLst>
                <a:ext uri="{FF2B5EF4-FFF2-40B4-BE49-F238E27FC236}">
                  <a16:creationId xmlns:a16="http://schemas.microsoft.com/office/drawing/2014/main" id="{C8602B73-86B8-801C-E69F-B59E9A959D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13" name="Graphic 1112" descr="User with solid fill">
              <a:extLst>
                <a:ext uri="{FF2B5EF4-FFF2-40B4-BE49-F238E27FC236}">
                  <a16:creationId xmlns:a16="http://schemas.microsoft.com/office/drawing/2014/main" id="{9DAE40C5-984E-AA93-8A6B-66ECEF1585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71" name="Picture 70">
            <a:extLst>
              <a:ext uri="{FF2B5EF4-FFF2-40B4-BE49-F238E27FC236}">
                <a16:creationId xmlns:a16="http://schemas.microsoft.com/office/drawing/2014/main" id="{D3A9C17D-F0B8-B5E8-9216-4D779772DE19}"/>
              </a:ext>
            </a:extLst>
          </p:cNvPr>
          <p:cNvPicPr>
            <a:picLocks noChangeAspect="1"/>
          </p:cNvPicPr>
          <p:nvPr/>
        </p:nvPicPr>
        <p:blipFill>
          <a:blip r:embed="rId10"/>
          <a:stretch>
            <a:fillRect/>
          </a:stretch>
        </p:blipFill>
        <p:spPr>
          <a:xfrm>
            <a:off x="5014949" y="4603917"/>
            <a:ext cx="1957130" cy="771828"/>
          </a:xfrm>
          <a:prstGeom prst="rect">
            <a:avLst/>
          </a:prstGeom>
        </p:spPr>
      </p:pic>
      <p:sp>
        <p:nvSpPr>
          <p:cNvPr id="72" name="Rectangle 71">
            <a:extLst>
              <a:ext uri="{FF2B5EF4-FFF2-40B4-BE49-F238E27FC236}">
                <a16:creationId xmlns:a16="http://schemas.microsoft.com/office/drawing/2014/main" id="{DA13B037-82D9-815F-FCCF-4740C73B0F28}"/>
              </a:ext>
            </a:extLst>
          </p:cNvPr>
          <p:cNvSpPr/>
          <p:nvPr/>
        </p:nvSpPr>
        <p:spPr>
          <a:xfrm>
            <a:off x="5009910"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3092EDC-2674-F5FC-CB0E-217B08C0CDA0}"/>
              </a:ext>
            </a:extLst>
          </p:cNvPr>
          <p:cNvSpPr/>
          <p:nvPr/>
        </p:nvSpPr>
        <p:spPr>
          <a:xfrm>
            <a:off x="5009982"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88" name="Rectangle 87">
            <a:extLst>
              <a:ext uri="{FF2B5EF4-FFF2-40B4-BE49-F238E27FC236}">
                <a16:creationId xmlns:a16="http://schemas.microsoft.com/office/drawing/2014/main" id="{3F37F075-DE15-0F1A-F2CB-D0CACFB2F650}"/>
              </a:ext>
            </a:extLst>
          </p:cNvPr>
          <p:cNvSpPr/>
          <p:nvPr/>
        </p:nvSpPr>
        <p:spPr>
          <a:xfrm>
            <a:off x="5009977"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99" name="Rectangle 98">
            <a:extLst>
              <a:ext uri="{FF2B5EF4-FFF2-40B4-BE49-F238E27FC236}">
                <a16:creationId xmlns:a16="http://schemas.microsoft.com/office/drawing/2014/main" id="{9F25EE38-6F71-EFA1-B4A7-D949793B6BAD}"/>
              </a:ext>
            </a:extLst>
          </p:cNvPr>
          <p:cNvSpPr/>
          <p:nvPr/>
        </p:nvSpPr>
        <p:spPr>
          <a:xfrm>
            <a:off x="5009465"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117" name="Rectangle 116">
            <a:extLst>
              <a:ext uri="{FF2B5EF4-FFF2-40B4-BE49-F238E27FC236}">
                <a16:creationId xmlns:a16="http://schemas.microsoft.com/office/drawing/2014/main" id="{54BD29E3-FAF6-004C-6210-CA46795002CC}"/>
              </a:ext>
            </a:extLst>
          </p:cNvPr>
          <p:cNvSpPr/>
          <p:nvPr/>
        </p:nvSpPr>
        <p:spPr>
          <a:xfrm>
            <a:off x="7036353"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20"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009976"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4B279E3-0F2A-57AC-0ADF-71CBD0FD5D66}"/>
              </a:ext>
            </a:extLst>
          </p:cNvPr>
          <p:cNvSpPr txBox="1"/>
          <p:nvPr/>
        </p:nvSpPr>
        <p:spPr>
          <a:xfrm>
            <a:off x="5015597" y="3174696"/>
            <a:ext cx="2016000" cy="230832"/>
          </a:xfrm>
          <a:prstGeom prst="rect">
            <a:avLst/>
          </a:prstGeom>
          <a:noFill/>
        </p:spPr>
        <p:txBody>
          <a:bodyPr wrap="square" rtlCol="0">
            <a:spAutoFit/>
          </a:bodyPr>
          <a:lstStyle/>
          <a:p>
            <a:pPr algn="ctr"/>
            <a:r>
              <a:rPr lang="en-US" sz="900" dirty="0"/>
              <a:t>More information see other side</a:t>
            </a:r>
          </a:p>
        </p:txBody>
      </p:sp>
      <p:sp>
        <p:nvSpPr>
          <p:cNvPr id="127" name="TextBox 126">
            <a:extLst>
              <a:ext uri="{FF2B5EF4-FFF2-40B4-BE49-F238E27FC236}">
                <a16:creationId xmlns:a16="http://schemas.microsoft.com/office/drawing/2014/main" id="{759CF4B4-69C1-DE32-D88B-11B1D725D23A}"/>
              </a:ext>
            </a:extLst>
          </p:cNvPr>
          <p:cNvSpPr txBox="1"/>
          <p:nvPr/>
        </p:nvSpPr>
        <p:spPr>
          <a:xfrm>
            <a:off x="5034560" y="384410"/>
            <a:ext cx="1975579" cy="923330"/>
          </a:xfrm>
          <a:prstGeom prst="rect">
            <a:avLst/>
          </a:prstGeom>
          <a:noFill/>
        </p:spPr>
        <p:txBody>
          <a:bodyPr wrap="square" rtlCol="0">
            <a:spAutoFit/>
          </a:bodyPr>
          <a:lstStyle/>
          <a:p>
            <a:pPr algn="ctr"/>
            <a:r>
              <a:rPr lang="nl-NL" sz="1400" b="1" dirty="0"/>
              <a:t>Waterstof calculator</a:t>
            </a:r>
          </a:p>
          <a:p>
            <a:pPr algn="ctr"/>
            <a:r>
              <a:rPr lang="nl-NL" sz="1000" dirty="0"/>
              <a:t>Een model dat helpt inzicht te geven in het plaatsen van zonneparken gecombineerd met waterstof productie</a:t>
            </a:r>
          </a:p>
        </p:txBody>
      </p:sp>
      <p:sp>
        <p:nvSpPr>
          <p:cNvPr id="1051" name="Rectangle 1050">
            <a:extLst>
              <a:ext uri="{FF2B5EF4-FFF2-40B4-BE49-F238E27FC236}">
                <a16:creationId xmlns:a16="http://schemas.microsoft.com/office/drawing/2014/main" id="{959DB7CE-DE99-9549-26BD-69789B9C8A4D}"/>
              </a:ext>
            </a:extLst>
          </p:cNvPr>
          <p:cNvSpPr/>
          <p:nvPr/>
        </p:nvSpPr>
        <p:spPr>
          <a:xfrm>
            <a:off x="7061755"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52" name="TextBox 1051">
            <a:extLst>
              <a:ext uri="{FF2B5EF4-FFF2-40B4-BE49-F238E27FC236}">
                <a16:creationId xmlns:a16="http://schemas.microsoft.com/office/drawing/2014/main" id="{D51ADD3C-B164-F875-ACA7-605DAD58762A}"/>
              </a:ext>
            </a:extLst>
          </p:cNvPr>
          <p:cNvSpPr txBox="1"/>
          <p:nvPr/>
        </p:nvSpPr>
        <p:spPr>
          <a:xfrm>
            <a:off x="7039453"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3" name="Rectangle 1052">
            <a:extLst>
              <a:ext uri="{FF2B5EF4-FFF2-40B4-BE49-F238E27FC236}">
                <a16:creationId xmlns:a16="http://schemas.microsoft.com/office/drawing/2014/main" id="{7D968DAB-E5D9-8FF0-C15D-CA986E1CD2F3}"/>
              </a:ext>
            </a:extLst>
          </p:cNvPr>
          <p:cNvSpPr/>
          <p:nvPr/>
        </p:nvSpPr>
        <p:spPr>
          <a:xfrm>
            <a:off x="7052987"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54" name="TextBox 1053">
            <a:extLst>
              <a:ext uri="{FF2B5EF4-FFF2-40B4-BE49-F238E27FC236}">
                <a16:creationId xmlns:a16="http://schemas.microsoft.com/office/drawing/2014/main" id="{79531189-E57E-7DE6-579F-14914DC0A12F}"/>
              </a:ext>
            </a:extLst>
          </p:cNvPr>
          <p:cNvSpPr txBox="1"/>
          <p:nvPr/>
        </p:nvSpPr>
        <p:spPr>
          <a:xfrm>
            <a:off x="7068844" y="390731"/>
            <a:ext cx="1975579" cy="861774"/>
          </a:xfrm>
          <a:prstGeom prst="rect">
            <a:avLst/>
          </a:prstGeom>
          <a:noFill/>
        </p:spPr>
        <p:txBody>
          <a:bodyPr wrap="square" rtlCol="0">
            <a:spAutoFit/>
          </a:bodyPr>
          <a:lstStyle/>
          <a:p>
            <a:pPr algn="ctr"/>
            <a:r>
              <a:rPr lang="nl-NL" sz="1000" dirty="0"/>
              <a:t>De calculator geeft inzicht in netbelasting en kosten van een mogelijk zonnepark met H2 productie project voor stakeholders</a:t>
            </a:r>
          </a:p>
        </p:txBody>
      </p:sp>
      <p:sp>
        <p:nvSpPr>
          <p:cNvPr id="1055" name="TextBox 1054">
            <a:extLst>
              <a:ext uri="{FF2B5EF4-FFF2-40B4-BE49-F238E27FC236}">
                <a16:creationId xmlns:a16="http://schemas.microsoft.com/office/drawing/2014/main" id="{E0A827BD-5762-47D8-9869-A9BEFC4FDA7A}"/>
              </a:ext>
            </a:extLst>
          </p:cNvPr>
          <p:cNvSpPr txBox="1"/>
          <p:nvPr/>
        </p:nvSpPr>
        <p:spPr>
          <a:xfrm>
            <a:off x="7061308" y="1795285"/>
            <a:ext cx="1975579" cy="707886"/>
          </a:xfrm>
          <a:prstGeom prst="rect">
            <a:avLst/>
          </a:prstGeom>
          <a:noFill/>
        </p:spPr>
        <p:txBody>
          <a:bodyPr wrap="square" rtlCol="0">
            <a:spAutoFit/>
          </a:bodyPr>
          <a:lstStyle/>
          <a:p>
            <a:pPr algn="ctr"/>
            <a:r>
              <a:rPr lang="nl-NL" sz="1000" dirty="0"/>
              <a:t>Met ondersteuning van een expert kan een expert met techno economisch kennis in Excel met het model aan de slag</a:t>
            </a:r>
          </a:p>
        </p:txBody>
      </p:sp>
      <p:pic>
        <p:nvPicPr>
          <p:cNvPr id="1056" name="Picture 1055">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7945775" y="3147793"/>
            <a:ext cx="739603" cy="167826"/>
          </a:xfrm>
          <a:prstGeom prst="rect">
            <a:avLst/>
          </a:prstGeom>
        </p:spPr>
      </p:pic>
      <p:pic>
        <p:nvPicPr>
          <p:cNvPr id="1057"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172"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58" name="Group 1057">
            <a:extLst>
              <a:ext uri="{FF2B5EF4-FFF2-40B4-BE49-F238E27FC236}">
                <a16:creationId xmlns:a16="http://schemas.microsoft.com/office/drawing/2014/main" id="{37867DC2-8252-5AB4-FC5B-2578861BE103}"/>
              </a:ext>
            </a:extLst>
          </p:cNvPr>
          <p:cNvGrpSpPr/>
          <p:nvPr/>
        </p:nvGrpSpPr>
        <p:grpSpPr>
          <a:xfrm>
            <a:off x="7057063" y="1563041"/>
            <a:ext cx="2011944" cy="187293"/>
            <a:chOff x="2667779" y="2272184"/>
            <a:chExt cx="2011944" cy="187293"/>
          </a:xfrm>
        </p:grpSpPr>
        <p:sp>
          <p:nvSpPr>
            <p:cNvPr id="1059" name="Arrow: Pentagon 1058">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060" name="Arrow: Chevron 1059">
              <a:extLst>
                <a:ext uri="{FF2B5EF4-FFF2-40B4-BE49-F238E27FC236}">
                  <a16:creationId xmlns:a16="http://schemas.microsoft.com/office/drawing/2014/main" id="{BADF136C-3AFE-CE18-7722-9CE8954C903F}"/>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1061" name="Arrow: Chevron 1060">
              <a:extLst>
                <a:ext uri="{FF2B5EF4-FFF2-40B4-BE49-F238E27FC236}">
                  <a16:creationId xmlns:a16="http://schemas.microsoft.com/office/drawing/2014/main" id="{2EE20215-A958-69F7-B0DB-C2269F7D865D}"/>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1062" name="Picture 1061">
              <a:extLst>
                <a:ext uri="{FF2B5EF4-FFF2-40B4-BE49-F238E27FC236}">
                  <a16:creationId xmlns:a16="http://schemas.microsoft.com/office/drawing/2014/main" id="{843D077F-21C9-D116-02EB-7ED179645C3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63"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64" name="Graphic 1063"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65" name="Rectangle 1064">
            <a:extLst>
              <a:ext uri="{FF2B5EF4-FFF2-40B4-BE49-F238E27FC236}">
                <a16:creationId xmlns:a16="http://schemas.microsoft.com/office/drawing/2014/main" id="{95658E13-237C-43AE-01D3-3E95C8FFAD02}"/>
              </a:ext>
            </a:extLst>
          </p:cNvPr>
          <p:cNvSpPr/>
          <p:nvPr/>
        </p:nvSpPr>
        <p:spPr>
          <a:xfrm>
            <a:off x="6671539" y="2828691"/>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24B9A2B5-61D1-35CD-5A2B-D4D61076DB83}"/>
              </a:ext>
            </a:extLst>
          </p:cNvPr>
          <p:cNvSpPr/>
          <p:nvPr/>
        </p:nvSpPr>
        <p:spPr>
          <a:xfrm>
            <a:off x="5669807" y="2838557"/>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29267400-B906-15FE-4046-70A8D2B9A035}"/>
              </a:ext>
            </a:extLst>
          </p:cNvPr>
          <p:cNvSpPr/>
          <p:nvPr/>
        </p:nvSpPr>
        <p:spPr>
          <a:xfrm>
            <a:off x="5006698" y="2842365"/>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8" name="Picture 1067">
            <a:extLst>
              <a:ext uri="{FF2B5EF4-FFF2-40B4-BE49-F238E27FC236}">
                <a16:creationId xmlns:a16="http://schemas.microsoft.com/office/drawing/2014/main" id="{C60C8E4B-60D0-3A3E-8DDA-58064412782C}"/>
              </a:ext>
            </a:extLst>
          </p:cNvPr>
          <p:cNvPicPr>
            <a:picLocks noChangeAspect="1"/>
          </p:cNvPicPr>
          <p:nvPr/>
        </p:nvPicPr>
        <p:blipFill>
          <a:blip r:embed="rId11"/>
          <a:stretch>
            <a:fillRect/>
          </a:stretch>
        </p:blipFill>
        <p:spPr>
          <a:xfrm>
            <a:off x="5039480" y="1281912"/>
            <a:ext cx="1975579" cy="870757"/>
          </a:xfrm>
          <a:prstGeom prst="rect">
            <a:avLst/>
          </a:prstGeom>
        </p:spPr>
      </p:pic>
      <p:pic>
        <p:nvPicPr>
          <p:cNvPr id="2" name="Graphic 1" descr="Checkbox Checked with solid fill">
            <a:extLst>
              <a:ext uri="{FF2B5EF4-FFF2-40B4-BE49-F238E27FC236}">
                <a16:creationId xmlns:a16="http://schemas.microsoft.com/office/drawing/2014/main" id="{E99CFC74-5920-D02D-1F2B-3ED730CF7BC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276521" y="2977801"/>
            <a:ext cx="481385" cy="481385"/>
          </a:xfrm>
          <a:prstGeom prst="rect">
            <a:avLst/>
          </a:prstGeom>
        </p:spPr>
      </p:pic>
      <p:pic>
        <p:nvPicPr>
          <p:cNvPr id="23" name="Graphic 22" descr="Checkbox Checked with solid fill">
            <a:extLst>
              <a:ext uri="{FF2B5EF4-FFF2-40B4-BE49-F238E27FC236}">
                <a16:creationId xmlns:a16="http://schemas.microsoft.com/office/drawing/2014/main" id="{C4931023-5E3E-20F3-280E-64678173D6A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667353" y="6245349"/>
            <a:ext cx="481385" cy="481385"/>
          </a:xfrm>
          <a:prstGeom prst="rect">
            <a:avLst/>
          </a:prstGeom>
        </p:spPr>
      </p:pic>
      <p:pic>
        <p:nvPicPr>
          <p:cNvPr id="24" name="Graphic 23" descr="Checkbox Checked with solid fill">
            <a:extLst>
              <a:ext uri="{FF2B5EF4-FFF2-40B4-BE49-F238E27FC236}">
                <a16:creationId xmlns:a16="http://schemas.microsoft.com/office/drawing/2014/main" id="{86511E86-0997-E8B7-BCDB-E06CBA43CD33}"/>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670527" y="2984151"/>
            <a:ext cx="481385" cy="481385"/>
          </a:xfrm>
          <a:prstGeom prst="rect">
            <a:avLst/>
          </a:prstGeom>
        </p:spPr>
      </p:pic>
      <p:pic>
        <p:nvPicPr>
          <p:cNvPr id="25" name="Graphic 24" descr="Checkbox Checked with solid fill">
            <a:extLst>
              <a:ext uri="{FF2B5EF4-FFF2-40B4-BE49-F238E27FC236}">
                <a16:creationId xmlns:a16="http://schemas.microsoft.com/office/drawing/2014/main" id="{B7BF5C53-6D32-9BDA-7D82-F9829CD1C251}"/>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293575" y="6261886"/>
            <a:ext cx="481385" cy="481385"/>
          </a:xfrm>
          <a:prstGeom prst="rect">
            <a:avLst/>
          </a:prstGeom>
        </p:spPr>
      </p:pic>
      <p:pic>
        <p:nvPicPr>
          <p:cNvPr id="42" name="Picture 41">
            <a:extLst>
              <a:ext uri="{FF2B5EF4-FFF2-40B4-BE49-F238E27FC236}">
                <a16:creationId xmlns:a16="http://schemas.microsoft.com/office/drawing/2014/main" id="{6E505CBB-5E8F-DF49-A17D-7C7B37BB6AB2}"/>
              </a:ext>
            </a:extLst>
          </p:cNvPr>
          <p:cNvPicPr>
            <a:picLocks noChangeAspect="1"/>
          </p:cNvPicPr>
          <p:nvPr/>
        </p:nvPicPr>
        <p:blipFill>
          <a:blip r:embed="rId13"/>
          <a:stretch>
            <a:fillRect/>
          </a:stretch>
        </p:blipFill>
        <p:spPr>
          <a:xfrm>
            <a:off x="6381913" y="5465517"/>
            <a:ext cx="615910" cy="618126"/>
          </a:xfrm>
          <a:prstGeom prst="rect">
            <a:avLst/>
          </a:prstGeom>
        </p:spPr>
      </p:pic>
      <p:pic>
        <p:nvPicPr>
          <p:cNvPr id="27" name="Picture 26">
            <a:extLst>
              <a:ext uri="{FF2B5EF4-FFF2-40B4-BE49-F238E27FC236}">
                <a16:creationId xmlns:a16="http://schemas.microsoft.com/office/drawing/2014/main" id="{D6772D42-DA0F-AB1A-220E-560EA27B531D}"/>
              </a:ext>
            </a:extLst>
          </p:cNvPr>
          <p:cNvPicPr>
            <a:picLocks noChangeAspect="1"/>
          </p:cNvPicPr>
          <p:nvPr/>
        </p:nvPicPr>
        <p:blipFill>
          <a:blip r:embed="rId14"/>
          <a:stretch>
            <a:fillRect/>
          </a:stretch>
        </p:blipFill>
        <p:spPr>
          <a:xfrm>
            <a:off x="2005474" y="2202318"/>
            <a:ext cx="613800" cy="616008"/>
          </a:xfrm>
          <a:prstGeom prst="rect">
            <a:avLst/>
          </a:prstGeom>
        </p:spPr>
      </p:pic>
    </p:spTree>
    <p:extLst>
      <p:ext uri="{BB962C8B-B14F-4D97-AF65-F5344CB8AC3E}">
        <p14:creationId xmlns:p14="http://schemas.microsoft.com/office/powerpoint/2010/main" val="212114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FD231-6416-F43F-86B1-3EFAD94670B5}"/>
            </a:ext>
          </a:extLst>
        </p:cNvPr>
        <p:cNvGrpSpPr/>
        <p:nvPr/>
      </p:nvGrpSpPr>
      <p:grpSpPr>
        <a:xfrm>
          <a:off x="0" y="0"/>
          <a:ext cx="0" cy="0"/>
          <a:chOff x="0" y="0"/>
          <a:chExt cx="0" cy="0"/>
        </a:xfrm>
      </p:grpSpPr>
      <p:sp>
        <p:nvSpPr>
          <p:cNvPr id="1047" name="Rectangle 1046">
            <a:extLst>
              <a:ext uri="{FF2B5EF4-FFF2-40B4-BE49-F238E27FC236}">
                <a16:creationId xmlns:a16="http://schemas.microsoft.com/office/drawing/2014/main" id="{4C9B3297-AA3E-9E17-7FA5-264FC931DB47}"/>
              </a:ext>
            </a:extLst>
          </p:cNvPr>
          <p:cNvSpPr/>
          <p:nvPr/>
        </p:nvSpPr>
        <p:spPr>
          <a:xfrm>
            <a:off x="5009910"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3BC7695F-8E44-364E-05C5-5A13BD0E62C2}"/>
              </a:ext>
            </a:extLst>
          </p:cNvPr>
          <p:cNvSpPr/>
          <p:nvPr/>
        </p:nvSpPr>
        <p:spPr>
          <a:xfrm>
            <a:off x="5009982"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049" name="Rectangle 1048">
            <a:extLst>
              <a:ext uri="{FF2B5EF4-FFF2-40B4-BE49-F238E27FC236}">
                <a16:creationId xmlns:a16="http://schemas.microsoft.com/office/drawing/2014/main" id="{9ABFD0B4-DAF4-6A7A-FBC3-4D1679F4CF3A}"/>
              </a:ext>
            </a:extLst>
          </p:cNvPr>
          <p:cNvSpPr/>
          <p:nvPr/>
        </p:nvSpPr>
        <p:spPr>
          <a:xfrm>
            <a:off x="5009977"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50" name="Rectangle 1049">
            <a:extLst>
              <a:ext uri="{FF2B5EF4-FFF2-40B4-BE49-F238E27FC236}">
                <a16:creationId xmlns:a16="http://schemas.microsoft.com/office/drawing/2014/main" id="{42642DE3-F93C-FA39-C65C-713E423F2350}"/>
              </a:ext>
            </a:extLst>
          </p:cNvPr>
          <p:cNvSpPr/>
          <p:nvPr/>
        </p:nvSpPr>
        <p:spPr>
          <a:xfrm>
            <a:off x="5009465"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1051" name="Rectangle 1050">
            <a:extLst>
              <a:ext uri="{FF2B5EF4-FFF2-40B4-BE49-F238E27FC236}">
                <a16:creationId xmlns:a16="http://schemas.microsoft.com/office/drawing/2014/main" id="{375F8A43-3DFE-4389-F4B7-45F16AF1042A}"/>
              </a:ext>
            </a:extLst>
          </p:cNvPr>
          <p:cNvSpPr/>
          <p:nvPr/>
        </p:nvSpPr>
        <p:spPr>
          <a:xfrm>
            <a:off x="7036353"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52" name="Picture 6" descr="PESTEL Analysis - Lumovest">
            <a:extLst>
              <a:ext uri="{FF2B5EF4-FFF2-40B4-BE49-F238E27FC236}">
                <a16:creationId xmlns:a16="http://schemas.microsoft.com/office/drawing/2014/main" id="{E7B6DF74-103C-A723-0E9B-1EDF0279B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5009976"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53" name="TextBox 1052">
            <a:extLst>
              <a:ext uri="{FF2B5EF4-FFF2-40B4-BE49-F238E27FC236}">
                <a16:creationId xmlns:a16="http://schemas.microsoft.com/office/drawing/2014/main" id="{3CAA47CA-880E-5EC0-57D9-B8E5EF751255}"/>
              </a:ext>
            </a:extLst>
          </p:cNvPr>
          <p:cNvSpPr txBox="1"/>
          <p:nvPr/>
        </p:nvSpPr>
        <p:spPr>
          <a:xfrm>
            <a:off x="5015597" y="3174696"/>
            <a:ext cx="2016000" cy="230832"/>
          </a:xfrm>
          <a:prstGeom prst="rect">
            <a:avLst/>
          </a:prstGeom>
          <a:noFill/>
        </p:spPr>
        <p:txBody>
          <a:bodyPr wrap="square" rtlCol="0">
            <a:spAutoFit/>
          </a:bodyPr>
          <a:lstStyle/>
          <a:p>
            <a:pPr algn="ctr"/>
            <a:r>
              <a:rPr lang="en-US" sz="900" dirty="0"/>
              <a:t>More information see other side</a:t>
            </a:r>
          </a:p>
        </p:txBody>
      </p:sp>
      <p:sp>
        <p:nvSpPr>
          <p:cNvPr id="1054" name="TextBox 1053">
            <a:extLst>
              <a:ext uri="{FF2B5EF4-FFF2-40B4-BE49-F238E27FC236}">
                <a16:creationId xmlns:a16="http://schemas.microsoft.com/office/drawing/2014/main" id="{B999B40F-6B47-B8A1-98A3-117BA2456DE8}"/>
              </a:ext>
            </a:extLst>
          </p:cNvPr>
          <p:cNvSpPr txBox="1"/>
          <p:nvPr/>
        </p:nvSpPr>
        <p:spPr>
          <a:xfrm>
            <a:off x="5034560" y="384410"/>
            <a:ext cx="1975579" cy="769441"/>
          </a:xfrm>
          <a:prstGeom prst="rect">
            <a:avLst/>
          </a:prstGeom>
          <a:noFill/>
        </p:spPr>
        <p:txBody>
          <a:bodyPr wrap="square" rtlCol="0">
            <a:spAutoFit/>
          </a:bodyPr>
          <a:lstStyle/>
          <a:p>
            <a:pPr algn="ctr"/>
            <a:r>
              <a:rPr lang="nl-NL" sz="1400" b="1" dirty="0"/>
              <a:t>Zonnecorrectie model</a:t>
            </a:r>
          </a:p>
          <a:p>
            <a:pPr algn="ctr"/>
            <a:r>
              <a:rPr lang="nl-NL" sz="1000" dirty="0"/>
              <a:t>Een model die zonne-instraling kan corrigeren voor zonnepalen voor verschillende oriëntaties </a:t>
            </a:r>
          </a:p>
        </p:txBody>
      </p:sp>
      <p:sp>
        <p:nvSpPr>
          <p:cNvPr id="1055" name="Rectangle 1054">
            <a:extLst>
              <a:ext uri="{FF2B5EF4-FFF2-40B4-BE49-F238E27FC236}">
                <a16:creationId xmlns:a16="http://schemas.microsoft.com/office/drawing/2014/main" id="{0724CBD8-58C5-F0EC-D3AA-A13309F2093F}"/>
              </a:ext>
            </a:extLst>
          </p:cNvPr>
          <p:cNvSpPr/>
          <p:nvPr/>
        </p:nvSpPr>
        <p:spPr>
          <a:xfrm>
            <a:off x="7061755"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56" name="TextBox 1055">
            <a:extLst>
              <a:ext uri="{FF2B5EF4-FFF2-40B4-BE49-F238E27FC236}">
                <a16:creationId xmlns:a16="http://schemas.microsoft.com/office/drawing/2014/main" id="{C065FEBF-F06A-DA39-0D28-01DB2ADFB41A}"/>
              </a:ext>
            </a:extLst>
          </p:cNvPr>
          <p:cNvSpPr txBox="1"/>
          <p:nvPr/>
        </p:nvSpPr>
        <p:spPr>
          <a:xfrm>
            <a:off x="7039453"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7" name="Rectangle 1056">
            <a:extLst>
              <a:ext uri="{FF2B5EF4-FFF2-40B4-BE49-F238E27FC236}">
                <a16:creationId xmlns:a16="http://schemas.microsoft.com/office/drawing/2014/main" id="{93A61E6F-4F4B-D38C-2CBD-CE8E1DB1A397}"/>
              </a:ext>
            </a:extLst>
          </p:cNvPr>
          <p:cNvSpPr/>
          <p:nvPr/>
        </p:nvSpPr>
        <p:spPr>
          <a:xfrm>
            <a:off x="7052987"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58" name="TextBox 1057">
            <a:extLst>
              <a:ext uri="{FF2B5EF4-FFF2-40B4-BE49-F238E27FC236}">
                <a16:creationId xmlns:a16="http://schemas.microsoft.com/office/drawing/2014/main" id="{ED906758-B524-9C11-108A-9D5F4DDDCB66}"/>
              </a:ext>
            </a:extLst>
          </p:cNvPr>
          <p:cNvSpPr txBox="1"/>
          <p:nvPr/>
        </p:nvSpPr>
        <p:spPr>
          <a:xfrm>
            <a:off x="7068844" y="390731"/>
            <a:ext cx="1975579" cy="1015663"/>
          </a:xfrm>
          <a:prstGeom prst="rect">
            <a:avLst/>
          </a:prstGeom>
          <a:noFill/>
        </p:spPr>
        <p:txBody>
          <a:bodyPr wrap="square" rtlCol="0">
            <a:spAutoFit/>
          </a:bodyPr>
          <a:lstStyle/>
          <a:p>
            <a:pPr algn="ctr"/>
            <a:r>
              <a:rPr lang="nl-NL" sz="1000" dirty="0"/>
              <a:t>De calculator kan platte instralingsmetingen van weerstations omzetten naar verschillende oriëntaties voor berekening productie zonnepanelen</a:t>
            </a:r>
          </a:p>
        </p:txBody>
      </p:sp>
      <p:sp>
        <p:nvSpPr>
          <p:cNvPr id="1059" name="TextBox 1058">
            <a:extLst>
              <a:ext uri="{FF2B5EF4-FFF2-40B4-BE49-F238E27FC236}">
                <a16:creationId xmlns:a16="http://schemas.microsoft.com/office/drawing/2014/main" id="{18C69F48-0B46-D027-7A2A-7FDBE19F7D75}"/>
              </a:ext>
            </a:extLst>
          </p:cNvPr>
          <p:cNvSpPr txBox="1"/>
          <p:nvPr/>
        </p:nvSpPr>
        <p:spPr>
          <a:xfrm>
            <a:off x="7061308" y="1795285"/>
            <a:ext cx="1975579" cy="707886"/>
          </a:xfrm>
          <a:prstGeom prst="rect">
            <a:avLst/>
          </a:prstGeom>
          <a:noFill/>
        </p:spPr>
        <p:txBody>
          <a:bodyPr wrap="square" rtlCol="0">
            <a:spAutoFit/>
          </a:bodyPr>
          <a:lstStyle/>
          <a:p>
            <a:pPr algn="ctr"/>
            <a:r>
              <a:rPr lang="nl-NL" sz="1000" dirty="0"/>
              <a:t>Met ondersteuning van een expert kan een expert met technische kennis in Excel met het model aan de slag</a:t>
            </a:r>
          </a:p>
        </p:txBody>
      </p:sp>
      <p:pic>
        <p:nvPicPr>
          <p:cNvPr id="1060" name="Picture 1059">
            <a:extLst>
              <a:ext uri="{FF2B5EF4-FFF2-40B4-BE49-F238E27FC236}">
                <a16:creationId xmlns:a16="http://schemas.microsoft.com/office/drawing/2014/main" id="{399B3C79-698E-7DD2-70AF-7DE81FBB2279}"/>
              </a:ext>
            </a:extLst>
          </p:cNvPr>
          <p:cNvPicPr>
            <a:picLocks noChangeAspect="1"/>
          </p:cNvPicPr>
          <p:nvPr/>
        </p:nvPicPr>
        <p:blipFill>
          <a:blip r:embed="rId5"/>
          <a:stretch>
            <a:fillRect/>
          </a:stretch>
        </p:blipFill>
        <p:spPr>
          <a:xfrm>
            <a:off x="7945775" y="3147793"/>
            <a:ext cx="739603" cy="167826"/>
          </a:xfrm>
          <a:prstGeom prst="rect">
            <a:avLst/>
          </a:prstGeom>
        </p:spPr>
      </p:pic>
      <p:pic>
        <p:nvPicPr>
          <p:cNvPr id="1061" name="Picture 8" descr="Het logo van de Hanze | Hanze">
            <a:extLst>
              <a:ext uri="{FF2B5EF4-FFF2-40B4-BE49-F238E27FC236}">
                <a16:creationId xmlns:a16="http://schemas.microsoft.com/office/drawing/2014/main" id="{E4B2E4D7-589A-330E-9F15-6C8D9E974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172"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62" name="Group 1061">
            <a:extLst>
              <a:ext uri="{FF2B5EF4-FFF2-40B4-BE49-F238E27FC236}">
                <a16:creationId xmlns:a16="http://schemas.microsoft.com/office/drawing/2014/main" id="{269490DD-80E2-E914-9146-A0A2B5A87E61}"/>
              </a:ext>
            </a:extLst>
          </p:cNvPr>
          <p:cNvGrpSpPr/>
          <p:nvPr/>
        </p:nvGrpSpPr>
        <p:grpSpPr>
          <a:xfrm>
            <a:off x="7057063" y="1563041"/>
            <a:ext cx="2011944" cy="187293"/>
            <a:chOff x="2667779" y="2272184"/>
            <a:chExt cx="2011944" cy="187293"/>
          </a:xfrm>
        </p:grpSpPr>
        <p:sp>
          <p:nvSpPr>
            <p:cNvPr id="1063" name="Arrow: Pentagon 1062">
              <a:extLst>
                <a:ext uri="{FF2B5EF4-FFF2-40B4-BE49-F238E27FC236}">
                  <a16:creationId xmlns:a16="http://schemas.microsoft.com/office/drawing/2014/main" id="{77B5488E-5CB2-8DD3-7BD2-C728A9B1EBC2}"/>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064" name="Arrow: Chevron 1063">
              <a:extLst>
                <a:ext uri="{FF2B5EF4-FFF2-40B4-BE49-F238E27FC236}">
                  <a16:creationId xmlns:a16="http://schemas.microsoft.com/office/drawing/2014/main" id="{B7FF16BC-1D01-2618-B8FD-563F0A5C59F2}"/>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1065" name="Arrow: Chevron 1064">
              <a:extLst>
                <a:ext uri="{FF2B5EF4-FFF2-40B4-BE49-F238E27FC236}">
                  <a16:creationId xmlns:a16="http://schemas.microsoft.com/office/drawing/2014/main" id="{A765532F-5F0E-A79E-12B5-074A2387066F}"/>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1066" name="Picture 1065">
              <a:extLst>
                <a:ext uri="{FF2B5EF4-FFF2-40B4-BE49-F238E27FC236}">
                  <a16:creationId xmlns:a16="http://schemas.microsoft.com/office/drawing/2014/main" id="{1909755C-EEE2-959E-A040-0C2E6220907C}"/>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1067" name="Picture 8" descr="Het logo van de Hanze | Hanze">
              <a:extLst>
                <a:ext uri="{FF2B5EF4-FFF2-40B4-BE49-F238E27FC236}">
                  <a16:creationId xmlns:a16="http://schemas.microsoft.com/office/drawing/2014/main" id="{D0657E2C-0D57-19B3-E33A-4174DD93B7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68" name="Graphic 1067" descr="User with solid fill">
              <a:extLst>
                <a:ext uri="{FF2B5EF4-FFF2-40B4-BE49-F238E27FC236}">
                  <a16:creationId xmlns:a16="http://schemas.microsoft.com/office/drawing/2014/main" id="{E1DCD85C-3912-BB95-FD78-DD9FFB0FA5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sp>
        <p:nvSpPr>
          <p:cNvPr id="1069" name="Rectangle 1068">
            <a:extLst>
              <a:ext uri="{FF2B5EF4-FFF2-40B4-BE49-F238E27FC236}">
                <a16:creationId xmlns:a16="http://schemas.microsoft.com/office/drawing/2014/main" id="{E6B5F953-C6C2-9A85-FF4E-1948811EA857}"/>
              </a:ext>
            </a:extLst>
          </p:cNvPr>
          <p:cNvSpPr/>
          <p:nvPr/>
        </p:nvSpPr>
        <p:spPr>
          <a:xfrm>
            <a:off x="6671539" y="2828691"/>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1069">
            <a:extLst>
              <a:ext uri="{FF2B5EF4-FFF2-40B4-BE49-F238E27FC236}">
                <a16:creationId xmlns:a16="http://schemas.microsoft.com/office/drawing/2014/main" id="{D063A763-9698-C953-337A-15BB6A89B68F}"/>
              </a:ext>
            </a:extLst>
          </p:cNvPr>
          <p:cNvSpPr/>
          <p:nvPr/>
        </p:nvSpPr>
        <p:spPr>
          <a:xfrm>
            <a:off x="5669807" y="2841732"/>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43403292-1208-65C8-D5E1-F87EF47154C9}"/>
              </a:ext>
            </a:extLst>
          </p:cNvPr>
          <p:cNvSpPr/>
          <p:nvPr/>
        </p:nvSpPr>
        <p:spPr>
          <a:xfrm>
            <a:off x="5006698" y="2842365"/>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0A7BEF-ACF4-9D69-3613-F3E04865FE91}"/>
              </a:ext>
            </a:extLst>
          </p:cNvPr>
          <p:cNvPicPr>
            <a:picLocks noChangeAspect="1"/>
          </p:cNvPicPr>
          <p:nvPr/>
        </p:nvPicPr>
        <p:blipFill>
          <a:blip r:embed="rId9"/>
          <a:stretch>
            <a:fillRect/>
          </a:stretch>
        </p:blipFill>
        <p:spPr>
          <a:xfrm>
            <a:off x="5014137" y="1106237"/>
            <a:ext cx="2000745" cy="1078246"/>
          </a:xfrm>
          <a:prstGeom prst="rect">
            <a:avLst/>
          </a:prstGeom>
        </p:spPr>
      </p:pic>
      <p:pic>
        <p:nvPicPr>
          <p:cNvPr id="4" name="Graphic 3" descr="Checkbox Checked with solid fill">
            <a:extLst>
              <a:ext uri="{FF2B5EF4-FFF2-40B4-BE49-F238E27FC236}">
                <a16:creationId xmlns:a16="http://schemas.microsoft.com/office/drawing/2014/main" id="{7E512D3A-2AFA-F7FB-6D7F-FA53945B67E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669480" y="2978419"/>
            <a:ext cx="481385" cy="481385"/>
          </a:xfrm>
          <a:prstGeom prst="rect">
            <a:avLst/>
          </a:prstGeom>
        </p:spPr>
      </p:pic>
      <p:sp>
        <p:nvSpPr>
          <p:cNvPr id="32" name="Rectangle 31">
            <a:extLst>
              <a:ext uri="{FF2B5EF4-FFF2-40B4-BE49-F238E27FC236}">
                <a16:creationId xmlns:a16="http://schemas.microsoft.com/office/drawing/2014/main" id="{56D181D4-CCC2-1E3E-345F-DF52A2B4C720}"/>
              </a:ext>
            </a:extLst>
          </p:cNvPr>
          <p:cNvSpPr/>
          <p:nvPr/>
        </p:nvSpPr>
        <p:spPr>
          <a:xfrm>
            <a:off x="623035" y="207573"/>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932A090-87C8-F46A-99ED-290C1349038F}"/>
              </a:ext>
            </a:extLst>
          </p:cNvPr>
          <p:cNvSpPr/>
          <p:nvPr/>
        </p:nvSpPr>
        <p:spPr>
          <a:xfrm>
            <a:off x="623107" y="208956"/>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34" name="Rectangle 33">
            <a:extLst>
              <a:ext uri="{FF2B5EF4-FFF2-40B4-BE49-F238E27FC236}">
                <a16:creationId xmlns:a16="http://schemas.microsoft.com/office/drawing/2014/main" id="{6C987BB7-1166-1F84-5BC1-CE3DB0617FC3}"/>
              </a:ext>
            </a:extLst>
          </p:cNvPr>
          <p:cNvSpPr/>
          <p:nvPr/>
        </p:nvSpPr>
        <p:spPr>
          <a:xfrm>
            <a:off x="623102" y="253068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t>
            </a:r>
            <a:r>
              <a:rPr lang="en-US" sz="1000" b="1" dirty="0" err="1">
                <a:solidFill>
                  <a:schemeClr val="bg1"/>
                </a:solidFill>
              </a:rPr>
              <a:t>EindBaas</a:t>
            </a:r>
            <a:endParaRPr lang="en-US" sz="1000" b="1" dirty="0">
              <a:solidFill>
                <a:schemeClr val="bg1"/>
              </a:solidFill>
            </a:endParaRPr>
          </a:p>
        </p:txBody>
      </p:sp>
      <p:sp>
        <p:nvSpPr>
          <p:cNvPr id="35" name="Rectangle 34">
            <a:extLst>
              <a:ext uri="{FF2B5EF4-FFF2-40B4-BE49-F238E27FC236}">
                <a16:creationId xmlns:a16="http://schemas.microsoft.com/office/drawing/2014/main" id="{C520FF61-7A96-1485-EC22-98BDC76B0D66}"/>
              </a:ext>
            </a:extLst>
          </p:cNvPr>
          <p:cNvSpPr/>
          <p:nvPr/>
        </p:nvSpPr>
        <p:spPr>
          <a:xfrm>
            <a:off x="622590" y="221906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36" name="Rectangle 35">
            <a:extLst>
              <a:ext uri="{FF2B5EF4-FFF2-40B4-BE49-F238E27FC236}">
                <a16:creationId xmlns:a16="http://schemas.microsoft.com/office/drawing/2014/main" id="{41C40236-B283-C8FA-55A2-1765F2125C03}"/>
              </a:ext>
            </a:extLst>
          </p:cNvPr>
          <p:cNvSpPr/>
          <p:nvPr/>
        </p:nvSpPr>
        <p:spPr>
          <a:xfrm>
            <a:off x="2649478" y="208955"/>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3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3101" y="2849239"/>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1068B95-8279-EC82-CFE2-3868177A193A}"/>
              </a:ext>
            </a:extLst>
          </p:cNvPr>
          <p:cNvSpPr txBox="1"/>
          <p:nvPr/>
        </p:nvSpPr>
        <p:spPr>
          <a:xfrm>
            <a:off x="628722" y="3181032"/>
            <a:ext cx="2016000" cy="230832"/>
          </a:xfrm>
          <a:prstGeom prst="rect">
            <a:avLst/>
          </a:prstGeom>
          <a:noFill/>
        </p:spPr>
        <p:txBody>
          <a:bodyPr wrap="square" rtlCol="0">
            <a:spAutoFit/>
          </a:bodyPr>
          <a:lstStyle/>
          <a:p>
            <a:pPr algn="ctr"/>
            <a:r>
              <a:rPr lang="en-US" sz="900" dirty="0"/>
              <a:t>More information see other side</a:t>
            </a:r>
          </a:p>
        </p:txBody>
      </p:sp>
      <p:sp>
        <p:nvSpPr>
          <p:cNvPr id="47" name="TextBox 46">
            <a:extLst>
              <a:ext uri="{FF2B5EF4-FFF2-40B4-BE49-F238E27FC236}">
                <a16:creationId xmlns:a16="http://schemas.microsoft.com/office/drawing/2014/main" id="{56519467-4205-0A03-E093-C5F2978378BA}"/>
              </a:ext>
            </a:extLst>
          </p:cNvPr>
          <p:cNvSpPr txBox="1"/>
          <p:nvPr/>
        </p:nvSpPr>
        <p:spPr>
          <a:xfrm>
            <a:off x="647685" y="390746"/>
            <a:ext cx="1975579" cy="769441"/>
          </a:xfrm>
          <a:prstGeom prst="rect">
            <a:avLst/>
          </a:prstGeom>
          <a:noFill/>
        </p:spPr>
        <p:txBody>
          <a:bodyPr wrap="square" rtlCol="0">
            <a:spAutoFit/>
          </a:bodyPr>
          <a:lstStyle/>
          <a:p>
            <a:pPr algn="ctr"/>
            <a:r>
              <a:rPr lang="nl-NL" sz="1400" b="1" dirty="0"/>
              <a:t>Panda Power</a:t>
            </a:r>
          </a:p>
          <a:p>
            <a:pPr algn="ctr"/>
            <a:r>
              <a:rPr lang="nl-NL" sz="1000" dirty="0"/>
              <a:t>Elektriciteitsnetwerken doorrekenen op capaciteit in toekomstige duurzame scenario's </a:t>
            </a:r>
          </a:p>
        </p:txBody>
      </p:sp>
      <p:sp>
        <p:nvSpPr>
          <p:cNvPr id="49" name="Rectangle 48">
            <a:extLst>
              <a:ext uri="{FF2B5EF4-FFF2-40B4-BE49-F238E27FC236}">
                <a16:creationId xmlns:a16="http://schemas.microsoft.com/office/drawing/2014/main" id="{C4923B4B-34AD-0822-BE28-D16D3FB1C7B6}"/>
              </a:ext>
            </a:extLst>
          </p:cNvPr>
          <p:cNvSpPr/>
          <p:nvPr/>
        </p:nvSpPr>
        <p:spPr>
          <a:xfrm>
            <a:off x="2674880" y="2503938"/>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54" name="TextBox 53">
            <a:extLst>
              <a:ext uri="{FF2B5EF4-FFF2-40B4-BE49-F238E27FC236}">
                <a16:creationId xmlns:a16="http://schemas.microsoft.com/office/drawing/2014/main" id="{4BC62A27-EC19-4B67-7B14-EC91AB9B44D2}"/>
              </a:ext>
            </a:extLst>
          </p:cNvPr>
          <p:cNvSpPr txBox="1"/>
          <p:nvPr/>
        </p:nvSpPr>
        <p:spPr>
          <a:xfrm>
            <a:off x="2652578" y="2682251"/>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B8501B4E-FA42-C2A2-E13C-44F088434D19}"/>
              </a:ext>
            </a:extLst>
          </p:cNvPr>
          <p:cNvSpPr/>
          <p:nvPr/>
        </p:nvSpPr>
        <p:spPr>
          <a:xfrm>
            <a:off x="2666112" y="1380144"/>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7" name="TextBox 56">
            <a:extLst>
              <a:ext uri="{FF2B5EF4-FFF2-40B4-BE49-F238E27FC236}">
                <a16:creationId xmlns:a16="http://schemas.microsoft.com/office/drawing/2014/main" id="{13186984-F605-D450-53E5-AF2014E82AF2}"/>
              </a:ext>
            </a:extLst>
          </p:cNvPr>
          <p:cNvSpPr txBox="1"/>
          <p:nvPr/>
        </p:nvSpPr>
        <p:spPr>
          <a:xfrm>
            <a:off x="2681969" y="397067"/>
            <a:ext cx="1975579" cy="1015663"/>
          </a:xfrm>
          <a:prstGeom prst="rect">
            <a:avLst/>
          </a:prstGeom>
          <a:noFill/>
        </p:spPr>
        <p:txBody>
          <a:bodyPr wrap="square" rtlCol="0">
            <a:spAutoFit/>
          </a:bodyPr>
          <a:lstStyle/>
          <a:p>
            <a:pPr algn="ctr"/>
            <a:r>
              <a:rPr lang="nl-NL" sz="1000" dirty="0"/>
              <a:t>Pandapower combineert de power flow </a:t>
            </a:r>
            <a:r>
              <a:rPr lang="nl-NL" sz="1000" dirty="0" err="1"/>
              <a:t>solver</a:t>
            </a:r>
            <a:r>
              <a:rPr lang="nl-NL" sz="1000" dirty="0"/>
              <a:t> PYPOWER om een eenvoudig te gebruiken netwerkberekeningsprogramma te creëren, gericht op analyse en optimalisatie in energiesystemen</a:t>
            </a:r>
          </a:p>
        </p:txBody>
      </p:sp>
      <p:sp>
        <p:nvSpPr>
          <p:cNvPr id="106" name="TextBox 105">
            <a:extLst>
              <a:ext uri="{FF2B5EF4-FFF2-40B4-BE49-F238E27FC236}">
                <a16:creationId xmlns:a16="http://schemas.microsoft.com/office/drawing/2014/main" id="{89E0B115-692F-ECDE-2E53-F3D5FB2D8806}"/>
              </a:ext>
            </a:extLst>
          </p:cNvPr>
          <p:cNvSpPr txBox="1"/>
          <p:nvPr/>
        </p:nvSpPr>
        <p:spPr>
          <a:xfrm>
            <a:off x="2674433" y="1801621"/>
            <a:ext cx="1975579" cy="707886"/>
          </a:xfrm>
          <a:prstGeom prst="rect">
            <a:avLst/>
          </a:prstGeom>
          <a:noFill/>
        </p:spPr>
        <p:txBody>
          <a:bodyPr wrap="square" rtlCol="0">
            <a:spAutoFit/>
          </a:bodyPr>
          <a:lstStyle/>
          <a:p>
            <a:pPr algn="ctr"/>
            <a:r>
              <a:rPr lang="nl-NL" sz="1000" dirty="0"/>
              <a:t>Vergaande kennis in elektriciteits- systemen en python code samen met gedetailleerde data van het te modelleren systeem</a:t>
            </a:r>
          </a:p>
        </p:txBody>
      </p:sp>
      <p:sp>
        <p:nvSpPr>
          <p:cNvPr id="107" name="Rectangle 106">
            <a:extLst>
              <a:ext uri="{FF2B5EF4-FFF2-40B4-BE49-F238E27FC236}">
                <a16:creationId xmlns:a16="http://schemas.microsoft.com/office/drawing/2014/main" id="{4C9A71DB-857B-9448-8874-A94DC222DA27}"/>
              </a:ext>
            </a:extLst>
          </p:cNvPr>
          <p:cNvSpPr/>
          <p:nvPr/>
        </p:nvSpPr>
        <p:spPr>
          <a:xfrm>
            <a:off x="622590" y="2848690"/>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67926686-EE8B-59D4-6042-7AB930077360}"/>
              </a:ext>
            </a:extLst>
          </p:cNvPr>
          <p:cNvSpPr/>
          <p:nvPr/>
        </p:nvSpPr>
        <p:spPr>
          <a:xfrm>
            <a:off x="1294270" y="2846938"/>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a:extLst>
              <a:ext uri="{FF2B5EF4-FFF2-40B4-BE49-F238E27FC236}">
                <a16:creationId xmlns:a16="http://schemas.microsoft.com/office/drawing/2014/main" id="{B31FEEE4-9B7B-BECA-DAD4-812850EEC31B}"/>
              </a:ext>
            </a:extLst>
          </p:cNvPr>
          <p:cNvPicPr>
            <a:picLocks noChangeAspect="1"/>
          </p:cNvPicPr>
          <p:nvPr/>
        </p:nvPicPr>
        <p:blipFill>
          <a:blip r:embed="rId5"/>
          <a:stretch>
            <a:fillRect/>
          </a:stretch>
        </p:blipFill>
        <p:spPr>
          <a:xfrm>
            <a:off x="3558900" y="3154129"/>
            <a:ext cx="739603" cy="167826"/>
          </a:xfrm>
          <a:prstGeom prst="rect">
            <a:avLst/>
          </a:prstGeom>
        </p:spPr>
      </p:pic>
      <p:pic>
        <p:nvPicPr>
          <p:cNvPr id="112"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297" y="3154128"/>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8">
            <a:extLst>
              <a:ext uri="{FF2B5EF4-FFF2-40B4-BE49-F238E27FC236}">
                <a16:creationId xmlns:a16="http://schemas.microsoft.com/office/drawing/2014/main" id="{F3672867-096B-36DC-5FCB-916403DD22D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2959"/>
          <a:stretch/>
        </p:blipFill>
        <p:spPr bwMode="auto">
          <a:xfrm>
            <a:off x="621471" y="1161862"/>
            <a:ext cx="2030261" cy="1033821"/>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3088">
            <a:extLst>
              <a:ext uri="{FF2B5EF4-FFF2-40B4-BE49-F238E27FC236}">
                <a16:creationId xmlns:a16="http://schemas.microsoft.com/office/drawing/2014/main" id="{6BDD05A3-8767-84B8-2A3C-24FB66A62E1D}"/>
              </a:ext>
            </a:extLst>
          </p:cNvPr>
          <p:cNvPicPr>
            <a:picLocks noChangeAspect="1"/>
          </p:cNvPicPr>
          <p:nvPr/>
        </p:nvPicPr>
        <p:blipFill>
          <a:blip r:embed="rId12"/>
          <a:stretch>
            <a:fillRect/>
          </a:stretch>
        </p:blipFill>
        <p:spPr>
          <a:xfrm>
            <a:off x="2028445" y="2217177"/>
            <a:ext cx="598333" cy="600726"/>
          </a:xfrm>
          <a:prstGeom prst="rect">
            <a:avLst/>
          </a:prstGeom>
        </p:spPr>
      </p:pic>
      <p:grpSp>
        <p:nvGrpSpPr>
          <p:cNvPr id="113" name="Group 112">
            <a:extLst>
              <a:ext uri="{FF2B5EF4-FFF2-40B4-BE49-F238E27FC236}">
                <a16:creationId xmlns:a16="http://schemas.microsoft.com/office/drawing/2014/main" id="{0E5CE835-9C45-8D2E-6E15-BAA7E9747198}"/>
              </a:ext>
            </a:extLst>
          </p:cNvPr>
          <p:cNvGrpSpPr/>
          <p:nvPr/>
        </p:nvGrpSpPr>
        <p:grpSpPr>
          <a:xfrm>
            <a:off x="2666112" y="1580335"/>
            <a:ext cx="2007182" cy="187293"/>
            <a:chOff x="2667779" y="2274565"/>
            <a:chExt cx="2007182" cy="187293"/>
          </a:xfrm>
        </p:grpSpPr>
        <p:sp>
          <p:nvSpPr>
            <p:cNvPr id="114" name="Arrow: Pentagon 113">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80 hr</a:t>
              </a:r>
            </a:p>
          </p:txBody>
        </p:sp>
        <p:sp>
          <p:nvSpPr>
            <p:cNvPr id="115" name="Arrow: Chevron 114">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80 hr</a:t>
              </a:r>
            </a:p>
          </p:txBody>
        </p:sp>
        <p:sp>
          <p:nvSpPr>
            <p:cNvPr id="116" name="Arrow: Chevron 115">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80 hr</a:t>
              </a:r>
            </a:p>
          </p:txBody>
        </p:sp>
        <p:pic>
          <p:nvPicPr>
            <p:cNvPr id="117" name="Picture 116">
              <a:extLst>
                <a:ext uri="{FF2B5EF4-FFF2-40B4-BE49-F238E27FC236}">
                  <a16:creationId xmlns:a16="http://schemas.microsoft.com/office/drawing/2014/main" id="{BDD6005F-8B80-1D6E-B73F-24990C261CA6}"/>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118"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9" name="Graphic 118"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31" name="Graphic 30" descr="Checkbox Checked with solid fill">
            <a:extLst>
              <a:ext uri="{FF2B5EF4-FFF2-40B4-BE49-F238E27FC236}">
                <a16:creationId xmlns:a16="http://schemas.microsoft.com/office/drawing/2014/main" id="{2128BE39-FA02-EDB2-F7CA-E069A4F7912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302432" y="2996075"/>
            <a:ext cx="481385" cy="481385"/>
          </a:xfrm>
          <a:prstGeom prst="rect">
            <a:avLst/>
          </a:prstGeom>
        </p:spPr>
      </p:pic>
      <p:sp>
        <p:nvSpPr>
          <p:cNvPr id="2" name="Rectangle 1">
            <a:extLst>
              <a:ext uri="{FF2B5EF4-FFF2-40B4-BE49-F238E27FC236}">
                <a16:creationId xmlns:a16="http://schemas.microsoft.com/office/drawing/2014/main" id="{F7B20502-88AA-4AFD-DFDA-265E41EF4B80}"/>
              </a:ext>
            </a:extLst>
          </p:cNvPr>
          <p:cNvSpPr/>
          <p:nvPr/>
        </p:nvSpPr>
        <p:spPr>
          <a:xfrm>
            <a:off x="621399" y="3457480"/>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D7946F-E9AD-5C09-CA9B-D6087CC4C7CC}"/>
              </a:ext>
            </a:extLst>
          </p:cNvPr>
          <p:cNvSpPr/>
          <p:nvPr/>
        </p:nvSpPr>
        <p:spPr>
          <a:xfrm>
            <a:off x="621471" y="3458863"/>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C09DA695-7F23-9C81-9FDE-7533229D92BE}"/>
              </a:ext>
            </a:extLst>
          </p:cNvPr>
          <p:cNvSpPr/>
          <p:nvPr/>
        </p:nvSpPr>
        <p:spPr>
          <a:xfrm>
            <a:off x="621466" y="5780589"/>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7" name="Rectangle 6">
            <a:extLst>
              <a:ext uri="{FF2B5EF4-FFF2-40B4-BE49-F238E27FC236}">
                <a16:creationId xmlns:a16="http://schemas.microsoft.com/office/drawing/2014/main" id="{94ECFFB6-754A-0709-461F-0705FE787EB8}"/>
              </a:ext>
            </a:extLst>
          </p:cNvPr>
          <p:cNvSpPr/>
          <p:nvPr/>
        </p:nvSpPr>
        <p:spPr>
          <a:xfrm>
            <a:off x="620954" y="5468974"/>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8" name="Rectangle 7">
            <a:extLst>
              <a:ext uri="{FF2B5EF4-FFF2-40B4-BE49-F238E27FC236}">
                <a16:creationId xmlns:a16="http://schemas.microsoft.com/office/drawing/2014/main" id="{67398F93-2A48-849E-8227-8E800023202A}"/>
              </a:ext>
            </a:extLst>
          </p:cNvPr>
          <p:cNvSpPr/>
          <p:nvPr/>
        </p:nvSpPr>
        <p:spPr>
          <a:xfrm>
            <a:off x="2647842" y="345886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7E116BB1-8504-32F7-DE72-6D0DBF2523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465" y="6099146"/>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8B41E6-EBD3-8597-50A2-CDF7EB749746}"/>
              </a:ext>
            </a:extLst>
          </p:cNvPr>
          <p:cNvSpPr txBox="1"/>
          <p:nvPr/>
        </p:nvSpPr>
        <p:spPr>
          <a:xfrm>
            <a:off x="627086" y="6430939"/>
            <a:ext cx="2016000" cy="230832"/>
          </a:xfrm>
          <a:prstGeom prst="rect">
            <a:avLst/>
          </a:prstGeom>
          <a:noFill/>
        </p:spPr>
        <p:txBody>
          <a:bodyPr wrap="square" rtlCol="0">
            <a:spAutoFit/>
          </a:bodyPr>
          <a:lstStyle/>
          <a:p>
            <a:pPr algn="ctr"/>
            <a:r>
              <a:rPr lang="en-US" sz="900" dirty="0"/>
              <a:t>More information see other side</a:t>
            </a:r>
          </a:p>
        </p:txBody>
      </p:sp>
      <p:sp>
        <p:nvSpPr>
          <p:cNvPr id="11" name="TextBox 10">
            <a:extLst>
              <a:ext uri="{FF2B5EF4-FFF2-40B4-BE49-F238E27FC236}">
                <a16:creationId xmlns:a16="http://schemas.microsoft.com/office/drawing/2014/main" id="{AB1B4EE4-2A6B-6243-25B2-CB8FF8B9BB95}"/>
              </a:ext>
            </a:extLst>
          </p:cNvPr>
          <p:cNvSpPr txBox="1"/>
          <p:nvPr/>
        </p:nvSpPr>
        <p:spPr>
          <a:xfrm>
            <a:off x="646049" y="3640653"/>
            <a:ext cx="1975579" cy="769441"/>
          </a:xfrm>
          <a:prstGeom prst="rect">
            <a:avLst/>
          </a:prstGeom>
          <a:noFill/>
        </p:spPr>
        <p:txBody>
          <a:bodyPr wrap="square" rtlCol="0">
            <a:spAutoFit/>
          </a:bodyPr>
          <a:lstStyle/>
          <a:p>
            <a:pPr algn="ctr"/>
            <a:r>
              <a:rPr lang="nl-NL" sz="1400" b="1" dirty="0"/>
              <a:t>Zonnedak calculator</a:t>
            </a:r>
          </a:p>
          <a:p>
            <a:pPr algn="ctr"/>
            <a:r>
              <a:rPr lang="nl-NL" sz="1000" dirty="0"/>
              <a:t>Een model die een zonnedak of veld kan simuleren kijkend naar productie en kosten</a:t>
            </a:r>
          </a:p>
        </p:txBody>
      </p:sp>
      <p:sp>
        <p:nvSpPr>
          <p:cNvPr id="12" name="Rectangle 11">
            <a:extLst>
              <a:ext uri="{FF2B5EF4-FFF2-40B4-BE49-F238E27FC236}">
                <a16:creationId xmlns:a16="http://schemas.microsoft.com/office/drawing/2014/main" id="{C14F83F9-ED9A-6A89-2060-6307AD585139}"/>
              </a:ext>
            </a:extLst>
          </p:cNvPr>
          <p:cNvSpPr/>
          <p:nvPr/>
        </p:nvSpPr>
        <p:spPr>
          <a:xfrm>
            <a:off x="2673244" y="5753845"/>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3" name="TextBox 12">
            <a:extLst>
              <a:ext uri="{FF2B5EF4-FFF2-40B4-BE49-F238E27FC236}">
                <a16:creationId xmlns:a16="http://schemas.microsoft.com/office/drawing/2014/main" id="{80E891BD-FC55-D4B5-BC96-636C6A8E146F}"/>
              </a:ext>
            </a:extLst>
          </p:cNvPr>
          <p:cNvSpPr txBox="1"/>
          <p:nvPr/>
        </p:nvSpPr>
        <p:spPr>
          <a:xfrm>
            <a:off x="2650942" y="5932158"/>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09477B9-B847-4FCE-187D-65CE6B56E3A5}"/>
              </a:ext>
            </a:extLst>
          </p:cNvPr>
          <p:cNvSpPr/>
          <p:nvPr/>
        </p:nvSpPr>
        <p:spPr>
          <a:xfrm>
            <a:off x="2664476" y="4630051"/>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5" name="TextBox 14">
            <a:extLst>
              <a:ext uri="{FF2B5EF4-FFF2-40B4-BE49-F238E27FC236}">
                <a16:creationId xmlns:a16="http://schemas.microsoft.com/office/drawing/2014/main" id="{C41624F7-A7EF-4F3E-64B9-48DAC7582489}"/>
              </a:ext>
            </a:extLst>
          </p:cNvPr>
          <p:cNvSpPr txBox="1"/>
          <p:nvPr/>
        </p:nvSpPr>
        <p:spPr>
          <a:xfrm>
            <a:off x="2680333" y="3646974"/>
            <a:ext cx="1975579" cy="861774"/>
          </a:xfrm>
          <a:prstGeom prst="rect">
            <a:avLst/>
          </a:prstGeom>
          <a:noFill/>
        </p:spPr>
        <p:txBody>
          <a:bodyPr wrap="square" rtlCol="0">
            <a:spAutoFit/>
          </a:bodyPr>
          <a:lstStyle/>
          <a:p>
            <a:pPr algn="ctr"/>
            <a:r>
              <a:rPr lang="nl-NL" sz="1000" dirty="0"/>
              <a:t>De calculator kan zonnedaken met verschillende oriëntaties berekening kijkend naar productie en kosten, zelfs in combinatie met wind, gebruik, en batterijen. </a:t>
            </a:r>
          </a:p>
        </p:txBody>
      </p:sp>
      <p:sp>
        <p:nvSpPr>
          <p:cNvPr id="16" name="TextBox 15">
            <a:extLst>
              <a:ext uri="{FF2B5EF4-FFF2-40B4-BE49-F238E27FC236}">
                <a16:creationId xmlns:a16="http://schemas.microsoft.com/office/drawing/2014/main" id="{E7764BF4-EF0C-6D78-88FB-8CD4BDA66B7C}"/>
              </a:ext>
            </a:extLst>
          </p:cNvPr>
          <p:cNvSpPr txBox="1"/>
          <p:nvPr/>
        </p:nvSpPr>
        <p:spPr>
          <a:xfrm>
            <a:off x="2672797" y="5051528"/>
            <a:ext cx="1975579" cy="707886"/>
          </a:xfrm>
          <a:prstGeom prst="rect">
            <a:avLst/>
          </a:prstGeom>
          <a:noFill/>
        </p:spPr>
        <p:txBody>
          <a:bodyPr wrap="square" rtlCol="0">
            <a:spAutoFit/>
          </a:bodyPr>
          <a:lstStyle/>
          <a:p>
            <a:pPr algn="ctr"/>
            <a:r>
              <a:rPr lang="nl-NL" sz="1000" dirty="0"/>
              <a:t>Met ondersteuning van een expert kan een expert met technische kennis in Excel met het model aan de slag</a:t>
            </a:r>
          </a:p>
        </p:txBody>
      </p:sp>
      <p:pic>
        <p:nvPicPr>
          <p:cNvPr id="17" name="Picture 16">
            <a:extLst>
              <a:ext uri="{FF2B5EF4-FFF2-40B4-BE49-F238E27FC236}">
                <a16:creationId xmlns:a16="http://schemas.microsoft.com/office/drawing/2014/main" id="{BC092FD2-2960-1654-7B89-BB48E70BD2AF}"/>
              </a:ext>
            </a:extLst>
          </p:cNvPr>
          <p:cNvPicPr>
            <a:picLocks noChangeAspect="1"/>
          </p:cNvPicPr>
          <p:nvPr/>
        </p:nvPicPr>
        <p:blipFill>
          <a:blip r:embed="rId5"/>
          <a:stretch>
            <a:fillRect/>
          </a:stretch>
        </p:blipFill>
        <p:spPr>
          <a:xfrm>
            <a:off x="3557264" y="6404036"/>
            <a:ext cx="739603" cy="167826"/>
          </a:xfrm>
          <a:prstGeom prst="rect">
            <a:avLst/>
          </a:prstGeom>
        </p:spPr>
      </p:pic>
      <p:pic>
        <p:nvPicPr>
          <p:cNvPr id="18" name="Picture 8" descr="Het logo van de Hanze | Hanze">
            <a:extLst>
              <a:ext uri="{FF2B5EF4-FFF2-40B4-BE49-F238E27FC236}">
                <a16:creationId xmlns:a16="http://schemas.microsoft.com/office/drawing/2014/main" id="{D3783A25-957D-3760-68BD-42A6EF7C8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661" y="6404035"/>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5159A08-9210-11BF-11BC-338E3CF85064}"/>
              </a:ext>
            </a:extLst>
          </p:cNvPr>
          <p:cNvGrpSpPr/>
          <p:nvPr/>
        </p:nvGrpSpPr>
        <p:grpSpPr>
          <a:xfrm>
            <a:off x="2668552" y="4819284"/>
            <a:ext cx="2011944" cy="187293"/>
            <a:chOff x="2667779" y="2272184"/>
            <a:chExt cx="2011944" cy="187293"/>
          </a:xfrm>
        </p:grpSpPr>
        <p:sp>
          <p:nvSpPr>
            <p:cNvPr id="20" name="Arrow: Pentagon 19">
              <a:extLst>
                <a:ext uri="{FF2B5EF4-FFF2-40B4-BE49-F238E27FC236}">
                  <a16:creationId xmlns:a16="http://schemas.microsoft.com/office/drawing/2014/main" id="{95DBDAD2-EDFE-88E4-4CA6-47BC9A4A487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21" name="Arrow: Chevron 20">
              <a:extLst>
                <a:ext uri="{FF2B5EF4-FFF2-40B4-BE49-F238E27FC236}">
                  <a16:creationId xmlns:a16="http://schemas.microsoft.com/office/drawing/2014/main" id="{46D9AD79-8D61-14D7-DAC6-B7773D1368E5}"/>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22" name="Arrow: Chevron 21">
              <a:extLst>
                <a:ext uri="{FF2B5EF4-FFF2-40B4-BE49-F238E27FC236}">
                  <a16:creationId xmlns:a16="http://schemas.microsoft.com/office/drawing/2014/main" id="{7C0F723C-8EE9-9F8C-F24D-2A4BEFC46449}"/>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23" name="Picture 22">
              <a:extLst>
                <a:ext uri="{FF2B5EF4-FFF2-40B4-BE49-F238E27FC236}">
                  <a16:creationId xmlns:a16="http://schemas.microsoft.com/office/drawing/2014/main" id="{3842268D-80E0-3EF9-ED14-83224BCBBADC}"/>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24" name="Picture 8" descr="Het logo van de Hanze | Hanze">
              <a:extLst>
                <a:ext uri="{FF2B5EF4-FFF2-40B4-BE49-F238E27FC236}">
                  <a16:creationId xmlns:a16="http://schemas.microsoft.com/office/drawing/2014/main" id="{5DBF0391-7F3E-6DDB-7523-390669CC68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User with solid fill">
              <a:extLst>
                <a:ext uri="{FF2B5EF4-FFF2-40B4-BE49-F238E27FC236}">
                  <a16:creationId xmlns:a16="http://schemas.microsoft.com/office/drawing/2014/main" id="{A8274A8D-B382-8449-CD35-61CF5015A1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sp>
        <p:nvSpPr>
          <p:cNvPr id="26" name="Rectangle 25">
            <a:extLst>
              <a:ext uri="{FF2B5EF4-FFF2-40B4-BE49-F238E27FC236}">
                <a16:creationId xmlns:a16="http://schemas.microsoft.com/office/drawing/2014/main" id="{E9EEAA3D-1255-67D8-7829-0D8D934A368D}"/>
              </a:ext>
            </a:extLst>
          </p:cNvPr>
          <p:cNvSpPr/>
          <p:nvPr/>
        </p:nvSpPr>
        <p:spPr>
          <a:xfrm>
            <a:off x="2283028" y="6084934"/>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FA4908-CDCA-4198-CFAB-CDFF6CE6C831}"/>
              </a:ext>
            </a:extLst>
          </p:cNvPr>
          <p:cNvSpPr/>
          <p:nvPr/>
        </p:nvSpPr>
        <p:spPr>
          <a:xfrm>
            <a:off x="1281296" y="6094800"/>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E91CDB8-3AA1-A561-52D4-DD46F1B41569}"/>
              </a:ext>
            </a:extLst>
          </p:cNvPr>
          <p:cNvSpPr/>
          <p:nvPr/>
        </p:nvSpPr>
        <p:spPr>
          <a:xfrm>
            <a:off x="618187" y="6098608"/>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eckbox Checked with solid fill">
            <a:extLst>
              <a:ext uri="{FF2B5EF4-FFF2-40B4-BE49-F238E27FC236}">
                <a16:creationId xmlns:a16="http://schemas.microsoft.com/office/drawing/2014/main" id="{69A7F49B-20B7-A3E6-C839-B23B4DFB36B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277794" y="6234662"/>
            <a:ext cx="481385" cy="481385"/>
          </a:xfrm>
          <a:prstGeom prst="rect">
            <a:avLst/>
          </a:prstGeom>
        </p:spPr>
      </p:pic>
      <p:pic>
        <p:nvPicPr>
          <p:cNvPr id="7180" name="Picture 7179">
            <a:extLst>
              <a:ext uri="{FF2B5EF4-FFF2-40B4-BE49-F238E27FC236}">
                <a16:creationId xmlns:a16="http://schemas.microsoft.com/office/drawing/2014/main" id="{BA572869-DF58-414A-9A3A-6A7693649DBE}"/>
              </a:ext>
            </a:extLst>
          </p:cNvPr>
          <p:cNvPicPr>
            <a:picLocks noChangeAspect="1"/>
          </p:cNvPicPr>
          <p:nvPr/>
        </p:nvPicPr>
        <p:blipFill>
          <a:blip r:embed="rId13"/>
          <a:stretch>
            <a:fillRect/>
          </a:stretch>
        </p:blipFill>
        <p:spPr>
          <a:xfrm>
            <a:off x="640182" y="4567730"/>
            <a:ext cx="1979541" cy="856743"/>
          </a:xfrm>
          <a:prstGeom prst="rect">
            <a:avLst/>
          </a:prstGeom>
        </p:spPr>
      </p:pic>
      <p:pic>
        <p:nvPicPr>
          <p:cNvPr id="38" name="Picture 37">
            <a:extLst>
              <a:ext uri="{FF2B5EF4-FFF2-40B4-BE49-F238E27FC236}">
                <a16:creationId xmlns:a16="http://schemas.microsoft.com/office/drawing/2014/main" id="{5C9E50C6-8386-CF47-AE89-504D26A2B974}"/>
              </a:ext>
            </a:extLst>
          </p:cNvPr>
          <p:cNvPicPr>
            <a:picLocks noChangeAspect="1"/>
          </p:cNvPicPr>
          <p:nvPr/>
        </p:nvPicPr>
        <p:blipFill>
          <a:blip r:embed="rId14"/>
          <a:stretch>
            <a:fillRect/>
          </a:stretch>
        </p:blipFill>
        <p:spPr>
          <a:xfrm>
            <a:off x="6397869" y="2195683"/>
            <a:ext cx="623874" cy="623874"/>
          </a:xfrm>
          <a:prstGeom prst="rect">
            <a:avLst/>
          </a:prstGeom>
        </p:spPr>
      </p:pic>
      <p:pic>
        <p:nvPicPr>
          <p:cNvPr id="40" name="Picture 39">
            <a:extLst>
              <a:ext uri="{FF2B5EF4-FFF2-40B4-BE49-F238E27FC236}">
                <a16:creationId xmlns:a16="http://schemas.microsoft.com/office/drawing/2014/main" id="{B4BB9336-B992-F9C5-8166-3AE2068EACCA}"/>
              </a:ext>
            </a:extLst>
          </p:cNvPr>
          <p:cNvPicPr>
            <a:picLocks noChangeAspect="1"/>
          </p:cNvPicPr>
          <p:nvPr/>
        </p:nvPicPr>
        <p:blipFill>
          <a:blip r:embed="rId15"/>
          <a:stretch>
            <a:fillRect/>
          </a:stretch>
        </p:blipFill>
        <p:spPr>
          <a:xfrm>
            <a:off x="2002348" y="5458159"/>
            <a:ext cx="616082" cy="613866"/>
          </a:xfrm>
          <a:prstGeom prst="rect">
            <a:avLst/>
          </a:prstGeom>
        </p:spPr>
      </p:pic>
      <p:sp>
        <p:nvSpPr>
          <p:cNvPr id="29" name="Rectangle 28">
            <a:extLst>
              <a:ext uri="{FF2B5EF4-FFF2-40B4-BE49-F238E27FC236}">
                <a16:creationId xmlns:a16="http://schemas.microsoft.com/office/drawing/2014/main" id="{BB68A6A8-49E7-AFB3-8EC4-EE6DE38BE697}"/>
              </a:ext>
            </a:extLst>
          </p:cNvPr>
          <p:cNvSpPr/>
          <p:nvPr/>
        </p:nvSpPr>
        <p:spPr>
          <a:xfrm>
            <a:off x="5005154"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55BA4-1DE6-4C29-78EE-93FA3982157F}"/>
              </a:ext>
            </a:extLst>
          </p:cNvPr>
          <p:cNvSpPr/>
          <p:nvPr/>
        </p:nvSpPr>
        <p:spPr>
          <a:xfrm>
            <a:off x="5005226"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41" name="Rectangle 40">
            <a:extLst>
              <a:ext uri="{FF2B5EF4-FFF2-40B4-BE49-F238E27FC236}">
                <a16:creationId xmlns:a16="http://schemas.microsoft.com/office/drawing/2014/main" id="{1E96760E-85A1-0DA6-36D6-704CCF571159}"/>
              </a:ext>
            </a:extLst>
          </p:cNvPr>
          <p:cNvSpPr/>
          <p:nvPr/>
        </p:nvSpPr>
        <p:spPr>
          <a:xfrm>
            <a:off x="5005221" y="5783388"/>
            <a:ext cx="1385598" cy="29062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42" name="Rectangle 41">
            <a:extLst>
              <a:ext uri="{FF2B5EF4-FFF2-40B4-BE49-F238E27FC236}">
                <a16:creationId xmlns:a16="http://schemas.microsoft.com/office/drawing/2014/main" id="{1E69AE14-3CB0-55E5-9701-2F7DD56F7187}"/>
              </a:ext>
            </a:extLst>
          </p:cNvPr>
          <p:cNvSpPr/>
          <p:nvPr/>
        </p:nvSpPr>
        <p:spPr>
          <a:xfrm>
            <a:off x="5004709" y="5477522"/>
            <a:ext cx="1385598" cy="284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43" name="Rectangle 42">
            <a:extLst>
              <a:ext uri="{FF2B5EF4-FFF2-40B4-BE49-F238E27FC236}">
                <a16:creationId xmlns:a16="http://schemas.microsoft.com/office/drawing/2014/main" id="{69A999A1-092F-3194-04DD-16BCEDE1541B}"/>
              </a:ext>
            </a:extLst>
          </p:cNvPr>
          <p:cNvSpPr/>
          <p:nvPr/>
        </p:nvSpPr>
        <p:spPr>
          <a:xfrm>
            <a:off x="7031597"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44" name="Picture 6" descr="PESTEL Analysis - Lumovest">
            <a:extLst>
              <a:ext uri="{FF2B5EF4-FFF2-40B4-BE49-F238E27FC236}">
                <a16:creationId xmlns:a16="http://schemas.microsoft.com/office/drawing/2014/main" id="{77034F0F-33D9-E477-E5DF-373D436D7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5005220"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6AB895A-6B84-F584-E7F1-E41A40F7B7FE}"/>
              </a:ext>
            </a:extLst>
          </p:cNvPr>
          <p:cNvSpPr txBox="1"/>
          <p:nvPr/>
        </p:nvSpPr>
        <p:spPr>
          <a:xfrm>
            <a:off x="5010841" y="6439487"/>
            <a:ext cx="2016000" cy="230832"/>
          </a:xfrm>
          <a:prstGeom prst="rect">
            <a:avLst/>
          </a:prstGeom>
          <a:noFill/>
        </p:spPr>
        <p:txBody>
          <a:bodyPr wrap="square" rtlCol="0">
            <a:spAutoFit/>
          </a:bodyPr>
          <a:lstStyle/>
          <a:p>
            <a:pPr algn="ctr"/>
            <a:r>
              <a:rPr lang="en-US" sz="900" dirty="0"/>
              <a:t>More information see other side</a:t>
            </a:r>
          </a:p>
        </p:txBody>
      </p:sp>
      <p:sp>
        <p:nvSpPr>
          <p:cNvPr id="48" name="TextBox 47">
            <a:extLst>
              <a:ext uri="{FF2B5EF4-FFF2-40B4-BE49-F238E27FC236}">
                <a16:creationId xmlns:a16="http://schemas.microsoft.com/office/drawing/2014/main" id="{F81BD297-E2E5-6C7D-1B68-E099DE556ECD}"/>
              </a:ext>
            </a:extLst>
          </p:cNvPr>
          <p:cNvSpPr txBox="1"/>
          <p:nvPr/>
        </p:nvSpPr>
        <p:spPr>
          <a:xfrm>
            <a:off x="5029804" y="3649201"/>
            <a:ext cx="1975579" cy="923330"/>
          </a:xfrm>
          <a:prstGeom prst="rect">
            <a:avLst/>
          </a:prstGeom>
          <a:noFill/>
        </p:spPr>
        <p:txBody>
          <a:bodyPr wrap="square" rtlCol="0">
            <a:spAutoFit/>
          </a:bodyPr>
          <a:lstStyle/>
          <a:p>
            <a:pPr algn="ctr"/>
            <a:r>
              <a:rPr lang="nl-NL" sz="1400" b="1" dirty="0"/>
              <a:t>We-Energy Planner </a:t>
            </a:r>
            <a:r>
              <a:rPr lang="nl-NL" sz="1000" dirty="0"/>
              <a:t>Samen plannen met als doel een duurzame wijk of dorp, met inzicht in technische en economische kenmerken</a:t>
            </a:r>
          </a:p>
        </p:txBody>
      </p:sp>
      <p:sp>
        <p:nvSpPr>
          <p:cNvPr id="50" name="Rectangle 49">
            <a:extLst>
              <a:ext uri="{FF2B5EF4-FFF2-40B4-BE49-F238E27FC236}">
                <a16:creationId xmlns:a16="http://schemas.microsoft.com/office/drawing/2014/main" id="{0903E9E6-F3CB-F5CF-DE9C-2BBE3537EEDB}"/>
              </a:ext>
            </a:extLst>
          </p:cNvPr>
          <p:cNvSpPr/>
          <p:nvPr/>
        </p:nvSpPr>
        <p:spPr>
          <a:xfrm>
            <a:off x="7056999"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51" name="TextBox 50">
            <a:extLst>
              <a:ext uri="{FF2B5EF4-FFF2-40B4-BE49-F238E27FC236}">
                <a16:creationId xmlns:a16="http://schemas.microsoft.com/office/drawing/2014/main" id="{C0BD3AA5-AAE3-677E-B5DA-443BF72E8C38}"/>
              </a:ext>
            </a:extLst>
          </p:cNvPr>
          <p:cNvSpPr txBox="1"/>
          <p:nvPr/>
        </p:nvSpPr>
        <p:spPr>
          <a:xfrm>
            <a:off x="7034697" y="59407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B6F067B6-5180-CBEF-D51B-D33330D7DDD2}"/>
              </a:ext>
            </a:extLst>
          </p:cNvPr>
          <p:cNvSpPr/>
          <p:nvPr/>
        </p:nvSpPr>
        <p:spPr>
          <a:xfrm>
            <a:off x="7048231"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3" name="TextBox 52">
            <a:extLst>
              <a:ext uri="{FF2B5EF4-FFF2-40B4-BE49-F238E27FC236}">
                <a16:creationId xmlns:a16="http://schemas.microsoft.com/office/drawing/2014/main" id="{27964D85-DF4B-BAF4-CEFE-53F1644752DB}"/>
              </a:ext>
            </a:extLst>
          </p:cNvPr>
          <p:cNvSpPr txBox="1"/>
          <p:nvPr/>
        </p:nvSpPr>
        <p:spPr>
          <a:xfrm>
            <a:off x="7036656" y="3692098"/>
            <a:ext cx="1975579" cy="861774"/>
          </a:xfrm>
          <a:prstGeom prst="rect">
            <a:avLst/>
          </a:prstGeom>
          <a:noFill/>
        </p:spPr>
        <p:txBody>
          <a:bodyPr wrap="square" rtlCol="0">
            <a:spAutoFit/>
          </a:bodyPr>
          <a:lstStyle/>
          <a:p>
            <a:pPr algn="ctr"/>
            <a:r>
              <a:rPr lang="nl-NL" sz="1000" dirty="0"/>
              <a:t>De We-Energy Planner geeft eenduidig inzicht in de technisch/economische impacts van duurzame scenario's binnen een regio e.g. wijk, dorp etc.</a:t>
            </a:r>
          </a:p>
        </p:txBody>
      </p:sp>
      <p:sp>
        <p:nvSpPr>
          <p:cNvPr id="56" name="TextBox 55">
            <a:extLst>
              <a:ext uri="{FF2B5EF4-FFF2-40B4-BE49-F238E27FC236}">
                <a16:creationId xmlns:a16="http://schemas.microsoft.com/office/drawing/2014/main" id="{4B73B7AD-271F-570E-8C5A-846F0187E5D9}"/>
              </a:ext>
            </a:extLst>
          </p:cNvPr>
          <p:cNvSpPr txBox="1"/>
          <p:nvPr/>
        </p:nvSpPr>
        <p:spPr>
          <a:xfrm>
            <a:off x="7056552" y="5021970"/>
            <a:ext cx="1975579" cy="707886"/>
          </a:xfrm>
          <a:prstGeom prst="rect">
            <a:avLst/>
          </a:prstGeom>
          <a:noFill/>
        </p:spPr>
        <p:txBody>
          <a:bodyPr wrap="square" rtlCol="0">
            <a:spAutoFit/>
          </a:bodyPr>
          <a:lstStyle/>
          <a:p>
            <a:pPr algn="ctr"/>
            <a:r>
              <a:rPr lang="nl-NL" sz="1000" dirty="0"/>
              <a:t>Voor het gebruik van deze tool is een sessiebegeleider nodig met sterke kennis van Excel en de We-Energy Tool</a:t>
            </a:r>
          </a:p>
        </p:txBody>
      </p:sp>
      <p:sp>
        <p:nvSpPr>
          <p:cNvPr id="58" name="Rectangle 57">
            <a:extLst>
              <a:ext uri="{FF2B5EF4-FFF2-40B4-BE49-F238E27FC236}">
                <a16:creationId xmlns:a16="http://schemas.microsoft.com/office/drawing/2014/main" id="{BC82B5EA-30E9-2446-1498-4D134F4DAFE7}"/>
              </a:ext>
            </a:extLst>
          </p:cNvPr>
          <p:cNvSpPr/>
          <p:nvPr/>
        </p:nvSpPr>
        <p:spPr>
          <a:xfrm>
            <a:off x="5004709"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62807E5-AA74-0A85-E1AF-1299A4007121}"/>
              </a:ext>
            </a:extLst>
          </p:cNvPr>
          <p:cNvSpPr/>
          <p:nvPr/>
        </p:nvSpPr>
        <p:spPr>
          <a:xfrm>
            <a:off x="6676219" y="6107145"/>
            <a:ext cx="33392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039C8557-9E9B-19EE-5EBF-85012BAB19D1}"/>
              </a:ext>
            </a:extLst>
          </p:cNvPr>
          <p:cNvPicPr>
            <a:picLocks noChangeAspect="1"/>
          </p:cNvPicPr>
          <p:nvPr/>
        </p:nvPicPr>
        <p:blipFill>
          <a:blip r:embed="rId5"/>
          <a:stretch>
            <a:fillRect/>
          </a:stretch>
        </p:blipFill>
        <p:spPr>
          <a:xfrm>
            <a:off x="7941019" y="6412584"/>
            <a:ext cx="739603" cy="167826"/>
          </a:xfrm>
          <a:prstGeom prst="rect">
            <a:avLst/>
          </a:prstGeom>
        </p:spPr>
      </p:pic>
      <p:pic>
        <p:nvPicPr>
          <p:cNvPr id="61" name="Picture 8" descr="Het logo van de Hanze | Hanze">
            <a:extLst>
              <a:ext uri="{FF2B5EF4-FFF2-40B4-BE49-F238E27FC236}">
                <a16:creationId xmlns:a16="http://schemas.microsoft.com/office/drawing/2014/main" id="{7ACA48EA-5AD8-EBAD-E31A-86DCB8EC6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5416" y="641258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4E6C9D85-66B1-E4F9-C052-C500673119E8}"/>
              </a:ext>
            </a:extLst>
          </p:cNvPr>
          <p:cNvGrpSpPr/>
          <p:nvPr/>
        </p:nvGrpSpPr>
        <p:grpSpPr>
          <a:xfrm>
            <a:off x="7050225" y="4835872"/>
            <a:ext cx="2007182" cy="187293"/>
            <a:chOff x="2667779" y="2274565"/>
            <a:chExt cx="2007182" cy="187293"/>
          </a:xfrm>
        </p:grpSpPr>
        <p:sp>
          <p:nvSpPr>
            <p:cNvPr id="63" name="Arrow: Pentagon 62">
              <a:extLst>
                <a:ext uri="{FF2B5EF4-FFF2-40B4-BE49-F238E27FC236}">
                  <a16:creationId xmlns:a16="http://schemas.microsoft.com/office/drawing/2014/main" id="{2D065C9F-CE67-29D7-594D-031C4F23AC67}"/>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7168" name="Arrow: Chevron 7167">
              <a:extLst>
                <a:ext uri="{FF2B5EF4-FFF2-40B4-BE49-F238E27FC236}">
                  <a16:creationId xmlns:a16="http://schemas.microsoft.com/office/drawing/2014/main" id="{AD85A79F-7A11-53CF-7566-2B12788C397A}"/>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12 hr</a:t>
              </a:r>
            </a:p>
          </p:txBody>
        </p:sp>
        <p:sp>
          <p:nvSpPr>
            <p:cNvPr id="7169" name="Arrow: Chevron 7168">
              <a:extLst>
                <a:ext uri="{FF2B5EF4-FFF2-40B4-BE49-F238E27FC236}">
                  <a16:creationId xmlns:a16="http://schemas.microsoft.com/office/drawing/2014/main" id="{095DA0F5-E7DD-F369-B762-493901764D30}"/>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40 hr</a:t>
              </a:r>
            </a:p>
          </p:txBody>
        </p:sp>
        <p:pic>
          <p:nvPicPr>
            <p:cNvPr id="7170" name="Picture 7169">
              <a:extLst>
                <a:ext uri="{FF2B5EF4-FFF2-40B4-BE49-F238E27FC236}">
                  <a16:creationId xmlns:a16="http://schemas.microsoft.com/office/drawing/2014/main" id="{4FE65F35-D29E-0C3D-6C8C-D215C43E1842}"/>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7171" name="Picture 8" descr="Het logo van de Hanze | Hanze">
              <a:extLst>
                <a:ext uri="{FF2B5EF4-FFF2-40B4-BE49-F238E27FC236}">
                  <a16:creationId xmlns:a16="http://schemas.microsoft.com/office/drawing/2014/main" id="{1DE45C04-ED08-304A-F02E-3223D9B5ED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Graphic 7171" descr="User with solid fill">
              <a:extLst>
                <a:ext uri="{FF2B5EF4-FFF2-40B4-BE49-F238E27FC236}">
                  <a16:creationId xmlns:a16="http://schemas.microsoft.com/office/drawing/2014/main" id="{51446466-B65E-DA37-BED0-A31676251C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7176" name="Picture 7175">
            <a:extLst>
              <a:ext uri="{FF2B5EF4-FFF2-40B4-BE49-F238E27FC236}">
                <a16:creationId xmlns:a16="http://schemas.microsoft.com/office/drawing/2014/main" id="{01A9EBD1-76A0-38AB-4B92-088082506AE6}"/>
              </a:ext>
            </a:extLst>
          </p:cNvPr>
          <p:cNvPicPr>
            <a:picLocks noChangeAspect="1"/>
          </p:cNvPicPr>
          <p:nvPr/>
        </p:nvPicPr>
        <p:blipFill>
          <a:blip r:embed="rId16"/>
          <a:stretch>
            <a:fillRect/>
          </a:stretch>
        </p:blipFill>
        <p:spPr>
          <a:xfrm>
            <a:off x="6391517" y="5469925"/>
            <a:ext cx="612638" cy="610245"/>
          </a:xfrm>
          <a:prstGeom prst="rect">
            <a:avLst/>
          </a:prstGeom>
        </p:spPr>
      </p:pic>
      <p:pic>
        <p:nvPicPr>
          <p:cNvPr id="7177" name="Picture 7176">
            <a:extLst>
              <a:ext uri="{FF2B5EF4-FFF2-40B4-BE49-F238E27FC236}">
                <a16:creationId xmlns:a16="http://schemas.microsoft.com/office/drawing/2014/main" id="{EEFA98EC-50BD-FF53-BEA1-0B42F97A61FF}"/>
              </a:ext>
            </a:extLst>
          </p:cNvPr>
          <p:cNvPicPr>
            <a:picLocks noChangeAspect="1"/>
          </p:cNvPicPr>
          <p:nvPr/>
        </p:nvPicPr>
        <p:blipFill>
          <a:blip r:embed="rId17" cstate="print">
            <a:extLst>
              <a:ext uri="{28A0092B-C50C-407E-A947-70E740481C1C}">
                <a14:useLocalDpi xmlns:a14="http://schemas.microsoft.com/office/drawing/2010/main" val="0"/>
              </a:ext>
            </a:extLst>
          </a:blip>
          <a:srcRect t="30703"/>
          <a:stretch>
            <a:fillRect/>
          </a:stretch>
        </p:blipFill>
        <p:spPr bwMode="auto">
          <a:xfrm>
            <a:off x="5005153" y="4547818"/>
            <a:ext cx="2000230" cy="923330"/>
          </a:xfrm>
          <a:prstGeom prst="rect">
            <a:avLst/>
          </a:prstGeom>
          <a:noFill/>
          <a:ln>
            <a:noFill/>
          </a:ln>
        </p:spPr>
      </p:pic>
    </p:spTree>
    <p:extLst>
      <p:ext uri="{BB962C8B-B14F-4D97-AF65-F5344CB8AC3E}">
        <p14:creationId xmlns:p14="http://schemas.microsoft.com/office/powerpoint/2010/main" val="2669223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E265-686C-8A83-BAC3-5982C070E5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8D63A2-55D8-380D-49B1-0312DAB70D1F}"/>
              </a:ext>
            </a:extLst>
          </p:cNvPr>
          <p:cNvSpPr>
            <a:spLocks noGrp="1"/>
          </p:cNvSpPr>
          <p:nvPr>
            <p:ph type="ctrTitle"/>
          </p:nvPr>
        </p:nvSpPr>
        <p:spPr/>
        <p:txBody>
          <a:bodyPr/>
          <a:lstStyle/>
          <a:p>
            <a:r>
              <a:rPr lang="en-US" dirty="0" err="1"/>
              <a:t>Nog</a:t>
            </a:r>
            <a:r>
              <a:rPr lang="en-US" dirty="0"/>
              <a:t> in </a:t>
            </a:r>
            <a:r>
              <a:rPr lang="en-US" dirty="0" err="1"/>
              <a:t>ontwikkeling</a:t>
            </a:r>
            <a:endParaRPr lang="en-US" dirty="0"/>
          </a:p>
        </p:txBody>
      </p:sp>
      <p:sp>
        <p:nvSpPr>
          <p:cNvPr id="5" name="Subtitle 4">
            <a:extLst>
              <a:ext uri="{FF2B5EF4-FFF2-40B4-BE49-F238E27FC236}">
                <a16:creationId xmlns:a16="http://schemas.microsoft.com/office/drawing/2014/main" id="{C6E10FEC-BF65-A56B-9F36-7BC13D082DB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984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Monitoring</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615553"/>
          </a:xfrm>
          <a:prstGeom prst="rect">
            <a:avLst/>
          </a:prstGeom>
          <a:noFill/>
        </p:spPr>
        <p:txBody>
          <a:bodyPr wrap="square" rtlCol="0">
            <a:spAutoFit/>
          </a:bodyPr>
          <a:lstStyle/>
          <a:p>
            <a:pPr algn="ctr"/>
            <a:r>
              <a:rPr lang="nl-NL" sz="1400" b="1" dirty="0" err="1"/>
              <a:t>EnergySense</a:t>
            </a:r>
            <a:endParaRPr lang="nl-NL" sz="1400" b="1" dirty="0"/>
          </a:p>
          <a:p>
            <a:pPr algn="ctr"/>
            <a:r>
              <a:rPr lang="nl-NL" sz="1000" dirty="0"/>
              <a:t>Inzicht in energieprofielen van huishoudens</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707886"/>
          </a:xfrm>
          <a:prstGeom prst="rect">
            <a:avLst/>
          </a:prstGeom>
          <a:noFill/>
        </p:spPr>
        <p:txBody>
          <a:bodyPr wrap="square" rtlCol="0">
            <a:spAutoFit/>
          </a:bodyPr>
          <a:lstStyle/>
          <a:p>
            <a:pPr algn="ctr"/>
            <a:r>
              <a:rPr lang="nl-NL" sz="1000" dirty="0"/>
              <a:t>Deze tool kan gebruiksgegevens van huishoudens verzamelen en analyseren, om zo tot meer inzicht te komen</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95286"/>
            <a:ext cx="1975579" cy="553998"/>
          </a:xfrm>
          <a:prstGeom prst="rect">
            <a:avLst/>
          </a:prstGeom>
          <a:noFill/>
        </p:spPr>
        <p:txBody>
          <a:bodyPr wrap="square" rtlCol="0">
            <a:spAutoFit/>
          </a:bodyPr>
          <a:lstStyle/>
          <a:p>
            <a:pPr algn="ctr"/>
            <a:r>
              <a:rPr lang="nl-NL" sz="1000" dirty="0"/>
              <a:t>Hiervoor is expertkennis van ICT en Systeemintegratie benodigd, aanwezig op </a:t>
            </a:r>
            <a:r>
              <a:rPr lang="nl-NL" sz="1000" dirty="0" err="1"/>
              <a:t>EnTranCe</a:t>
            </a:r>
            <a:endParaRPr lang="nl-NL" sz="1000" dirty="0"/>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Monitoring</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56519467-4205-0A03-E093-C5F2978378BA}"/>
              </a:ext>
            </a:extLst>
          </p:cNvPr>
          <p:cNvSpPr txBox="1"/>
          <p:nvPr/>
        </p:nvSpPr>
        <p:spPr>
          <a:xfrm>
            <a:off x="625677" y="3649202"/>
            <a:ext cx="2010937" cy="615553"/>
          </a:xfrm>
          <a:prstGeom prst="rect">
            <a:avLst/>
          </a:prstGeom>
          <a:noFill/>
        </p:spPr>
        <p:txBody>
          <a:bodyPr wrap="square" rtlCol="0">
            <a:spAutoFit/>
          </a:bodyPr>
          <a:lstStyle/>
          <a:p>
            <a:pPr algn="ctr"/>
            <a:r>
              <a:rPr lang="nl-NL" sz="1400" b="1" dirty="0" err="1"/>
              <a:t>EnergySense</a:t>
            </a:r>
            <a:r>
              <a:rPr lang="nl-NL" sz="1400" b="1" dirty="0"/>
              <a:t> Pro</a:t>
            </a:r>
          </a:p>
          <a:p>
            <a:pPr algn="ctr"/>
            <a:r>
              <a:rPr lang="nl-NL" sz="1000" dirty="0"/>
              <a:t>Inzicht in energieprofielen van bedrijven</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4BC62A27-EC19-4B67-7B14-EC91AB9B44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13186984-F605-D450-53E5-AF2014E82AF2}"/>
              </a:ext>
            </a:extLst>
          </p:cNvPr>
          <p:cNvSpPr txBox="1"/>
          <p:nvPr/>
        </p:nvSpPr>
        <p:spPr>
          <a:xfrm>
            <a:off x="2675315" y="3655523"/>
            <a:ext cx="1975579" cy="707886"/>
          </a:xfrm>
          <a:prstGeom prst="rect">
            <a:avLst/>
          </a:prstGeom>
          <a:noFill/>
        </p:spPr>
        <p:txBody>
          <a:bodyPr wrap="square" rtlCol="0">
            <a:spAutoFit/>
          </a:bodyPr>
          <a:lstStyle/>
          <a:p>
            <a:pPr algn="ctr"/>
            <a:r>
              <a:rPr lang="nl-NL" sz="1000" dirty="0"/>
              <a:t>Deze tool kan gebruiksgegevens van bedrijven verzamelen en analyseren, om zo tot meer inzicht te komen</a:t>
            </a:r>
          </a:p>
        </p:txBody>
      </p:sp>
      <p:sp>
        <p:nvSpPr>
          <p:cNvPr id="105" name="TextBox 104">
            <a:extLst>
              <a:ext uri="{FF2B5EF4-FFF2-40B4-BE49-F238E27FC236}">
                <a16:creationId xmlns:a16="http://schemas.microsoft.com/office/drawing/2014/main" id="{89E0B115-692F-ECDE-2E53-F3D5FB2D8806}"/>
              </a:ext>
            </a:extLst>
          </p:cNvPr>
          <p:cNvSpPr txBox="1"/>
          <p:nvPr/>
        </p:nvSpPr>
        <p:spPr>
          <a:xfrm>
            <a:off x="2667779" y="5060077"/>
            <a:ext cx="1975579" cy="553998"/>
          </a:xfrm>
          <a:prstGeom prst="rect">
            <a:avLst/>
          </a:prstGeom>
          <a:noFill/>
        </p:spPr>
        <p:txBody>
          <a:bodyPr wrap="square" rtlCol="0">
            <a:spAutoFit/>
          </a:bodyPr>
          <a:lstStyle/>
          <a:p>
            <a:pPr algn="ctr"/>
            <a:r>
              <a:rPr lang="nl-NL" sz="1000" dirty="0"/>
              <a:t>Hiervoor is expertkennis van ICT en Systeemintegratie benodigd, aanwezig op </a:t>
            </a:r>
            <a:r>
              <a:rPr lang="nl-NL" sz="1000" dirty="0" err="1"/>
              <a:t>EnTranCe</a:t>
            </a:r>
            <a:endParaRPr lang="nl-NL" sz="1000" dirty="0"/>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7867DC2-8252-5AB4-FC5B-2578861BE103}"/>
              </a:ext>
            </a:extLst>
          </p:cNvPr>
          <p:cNvGrpSpPr/>
          <p:nvPr/>
        </p:nvGrpSpPr>
        <p:grpSpPr>
          <a:xfrm>
            <a:off x="2668290" y="1563042"/>
            <a:ext cx="2011944" cy="187293"/>
            <a:chOff x="2667779" y="2272184"/>
            <a:chExt cx="2011944" cy="187293"/>
          </a:xfrm>
        </p:grpSpPr>
        <p:sp>
          <p:nvSpPr>
            <p:cNvPr id="11" name="Arrow: Pentagon 10">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2" name="Arrow: Chevron 11">
              <a:extLst>
                <a:ext uri="{FF2B5EF4-FFF2-40B4-BE49-F238E27FC236}">
                  <a16:creationId xmlns:a16="http://schemas.microsoft.com/office/drawing/2014/main" id="{BADF136C-3AFE-CE18-7722-9CE8954C903F}"/>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19" name="Arrow: Chevron 18">
              <a:extLst>
                <a:ext uri="{FF2B5EF4-FFF2-40B4-BE49-F238E27FC236}">
                  <a16:creationId xmlns:a16="http://schemas.microsoft.com/office/drawing/2014/main" id="{2EE20215-A958-69F7-B0DB-C2269F7D865D}"/>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20" name="Picture 19">
              <a:extLst>
                <a:ext uri="{FF2B5EF4-FFF2-40B4-BE49-F238E27FC236}">
                  <a16:creationId xmlns:a16="http://schemas.microsoft.com/office/drawing/2014/main" id="{843D077F-21C9-D116-02EB-7ED179645C3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1"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grpSp>
        <p:nvGrpSpPr>
          <p:cNvPr id="23" name="Group 22">
            <a:extLst>
              <a:ext uri="{FF2B5EF4-FFF2-40B4-BE49-F238E27FC236}">
                <a16:creationId xmlns:a16="http://schemas.microsoft.com/office/drawing/2014/main" id="{0E5CE835-9C45-8D2E-6E15-BAA7E9747198}"/>
              </a:ext>
            </a:extLst>
          </p:cNvPr>
          <p:cNvGrpSpPr/>
          <p:nvPr/>
        </p:nvGrpSpPr>
        <p:grpSpPr>
          <a:xfrm>
            <a:off x="2659458" y="4838791"/>
            <a:ext cx="2007182" cy="187293"/>
            <a:chOff x="2667779" y="2274565"/>
            <a:chExt cx="2007182" cy="187293"/>
          </a:xfrm>
        </p:grpSpPr>
        <p:sp>
          <p:nvSpPr>
            <p:cNvPr id="24" name="Arrow: Pentagon 23">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 hr</a:t>
              </a:r>
            </a:p>
          </p:txBody>
        </p:sp>
        <p:sp>
          <p:nvSpPr>
            <p:cNvPr id="25" name="Arrow: Chevron 24">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sp>
          <p:nvSpPr>
            <p:cNvPr id="26" name="Arrow: Chevron 25">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20 hr</a:t>
              </a:r>
            </a:p>
          </p:txBody>
        </p:sp>
        <p:pic>
          <p:nvPicPr>
            <p:cNvPr id="27" name="Picture 26">
              <a:extLst>
                <a:ext uri="{FF2B5EF4-FFF2-40B4-BE49-F238E27FC236}">
                  <a16:creationId xmlns:a16="http://schemas.microsoft.com/office/drawing/2014/main" id="{BDD6005F-8B80-1D6E-B73F-24990C261CA6}"/>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8"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50" name="Rectangle 49">
            <a:extLst>
              <a:ext uri="{FF2B5EF4-FFF2-40B4-BE49-F238E27FC236}">
                <a16:creationId xmlns:a16="http://schemas.microsoft.com/office/drawing/2014/main" id="{95658E13-237C-43AE-01D3-3E95C8FFAD02}"/>
              </a:ext>
            </a:extLst>
          </p:cNvPr>
          <p:cNvSpPr/>
          <p:nvPr/>
        </p:nvSpPr>
        <p:spPr>
          <a:xfrm>
            <a:off x="2282766" y="2828692"/>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B9A2B5-61D1-35CD-5A2B-D4D61076DB83}"/>
              </a:ext>
            </a:extLst>
          </p:cNvPr>
          <p:cNvSpPr/>
          <p:nvPr/>
        </p:nvSpPr>
        <p:spPr>
          <a:xfrm>
            <a:off x="1281034" y="2838558"/>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267400-B906-15FE-4046-70A8D2B9A035}"/>
              </a:ext>
            </a:extLst>
          </p:cNvPr>
          <p:cNvSpPr/>
          <p:nvPr/>
        </p:nvSpPr>
        <p:spPr>
          <a:xfrm>
            <a:off x="617925" y="2842366"/>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EFD5A7-4F39-92DC-AE35-0F5064C956AA}"/>
              </a:ext>
            </a:extLst>
          </p:cNvPr>
          <p:cNvSpPr/>
          <p:nvPr/>
        </p:nvSpPr>
        <p:spPr>
          <a:xfrm>
            <a:off x="4911861" y="34646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E6487B5-FC5A-05C7-B390-37A1C7652D1B}"/>
              </a:ext>
            </a:extLst>
          </p:cNvPr>
          <p:cNvSpPr/>
          <p:nvPr/>
        </p:nvSpPr>
        <p:spPr>
          <a:xfrm>
            <a:off x="4911933" y="346602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48" name="Rectangle 47">
            <a:extLst>
              <a:ext uri="{FF2B5EF4-FFF2-40B4-BE49-F238E27FC236}">
                <a16:creationId xmlns:a16="http://schemas.microsoft.com/office/drawing/2014/main" id="{83F58B5F-3B51-C4FD-9929-6650EF050382}"/>
              </a:ext>
            </a:extLst>
          </p:cNvPr>
          <p:cNvSpPr/>
          <p:nvPr/>
        </p:nvSpPr>
        <p:spPr>
          <a:xfrm>
            <a:off x="4911928" y="57877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53" name="Rectangle 52">
            <a:extLst>
              <a:ext uri="{FF2B5EF4-FFF2-40B4-BE49-F238E27FC236}">
                <a16:creationId xmlns:a16="http://schemas.microsoft.com/office/drawing/2014/main" id="{FA2C4734-2BAC-1C87-DE3E-B446A792AF67}"/>
              </a:ext>
            </a:extLst>
          </p:cNvPr>
          <p:cNvSpPr/>
          <p:nvPr/>
        </p:nvSpPr>
        <p:spPr>
          <a:xfrm>
            <a:off x="4911416" y="54761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56" name="Rectangle 55">
            <a:extLst>
              <a:ext uri="{FF2B5EF4-FFF2-40B4-BE49-F238E27FC236}">
                <a16:creationId xmlns:a16="http://schemas.microsoft.com/office/drawing/2014/main" id="{6AA8999D-25D0-DC7F-6F23-BCE748406FA9}"/>
              </a:ext>
            </a:extLst>
          </p:cNvPr>
          <p:cNvSpPr/>
          <p:nvPr/>
        </p:nvSpPr>
        <p:spPr>
          <a:xfrm>
            <a:off x="6938304" y="3466028"/>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8" name="Picture 6" descr="PESTEL Analysis - Lumovest">
            <a:extLst>
              <a:ext uri="{FF2B5EF4-FFF2-40B4-BE49-F238E27FC236}">
                <a16:creationId xmlns:a16="http://schemas.microsoft.com/office/drawing/2014/main" id="{32C1B1E0-68E3-2A88-6EEC-7B351D290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63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AA8B65E-B479-AF6B-D151-A05D2FCA6F95}"/>
              </a:ext>
            </a:extLst>
          </p:cNvPr>
          <p:cNvSpPr txBox="1"/>
          <p:nvPr/>
        </p:nvSpPr>
        <p:spPr>
          <a:xfrm>
            <a:off x="4917548" y="6438105"/>
            <a:ext cx="2016000" cy="230832"/>
          </a:xfrm>
          <a:prstGeom prst="rect">
            <a:avLst/>
          </a:prstGeom>
          <a:noFill/>
        </p:spPr>
        <p:txBody>
          <a:bodyPr wrap="square" rtlCol="0">
            <a:spAutoFit/>
          </a:bodyPr>
          <a:lstStyle/>
          <a:p>
            <a:pPr algn="ctr"/>
            <a:r>
              <a:rPr lang="en-US" sz="900" dirty="0"/>
              <a:t>More information see other side</a:t>
            </a:r>
          </a:p>
        </p:txBody>
      </p:sp>
      <p:sp>
        <p:nvSpPr>
          <p:cNvPr id="60" name="TextBox 59">
            <a:extLst>
              <a:ext uri="{FF2B5EF4-FFF2-40B4-BE49-F238E27FC236}">
                <a16:creationId xmlns:a16="http://schemas.microsoft.com/office/drawing/2014/main" id="{08A0E089-C49E-1292-CE82-28970A3280C1}"/>
              </a:ext>
            </a:extLst>
          </p:cNvPr>
          <p:cNvSpPr txBox="1"/>
          <p:nvPr/>
        </p:nvSpPr>
        <p:spPr>
          <a:xfrm>
            <a:off x="4936511" y="3643057"/>
            <a:ext cx="1975579" cy="738664"/>
          </a:xfrm>
          <a:prstGeom prst="rect">
            <a:avLst/>
          </a:prstGeom>
          <a:noFill/>
        </p:spPr>
        <p:txBody>
          <a:bodyPr wrap="square" rtlCol="0">
            <a:spAutoFit/>
          </a:bodyPr>
          <a:lstStyle/>
          <a:p>
            <a:pPr algn="ctr"/>
            <a:r>
              <a:rPr lang="nl-NL" sz="1200" b="1" dirty="0"/>
              <a:t>Energietechniek-labels</a:t>
            </a:r>
          </a:p>
          <a:p>
            <a:pPr algn="ctr"/>
            <a:r>
              <a:rPr lang="nl-NL" sz="1000" dirty="0"/>
              <a:t>Een database voor het verzamelen en vergelijken van eigenschappen van duurzame technieken </a:t>
            </a:r>
          </a:p>
        </p:txBody>
      </p:sp>
      <p:sp>
        <p:nvSpPr>
          <p:cNvPr id="61" name="Rectangle 60">
            <a:extLst>
              <a:ext uri="{FF2B5EF4-FFF2-40B4-BE49-F238E27FC236}">
                <a16:creationId xmlns:a16="http://schemas.microsoft.com/office/drawing/2014/main" id="{A7092115-F1C6-305B-C815-764A2AE9B423}"/>
              </a:ext>
            </a:extLst>
          </p:cNvPr>
          <p:cNvSpPr/>
          <p:nvPr/>
        </p:nvSpPr>
        <p:spPr>
          <a:xfrm>
            <a:off x="6963706" y="57610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2" name="TextBox 61">
            <a:extLst>
              <a:ext uri="{FF2B5EF4-FFF2-40B4-BE49-F238E27FC236}">
                <a16:creationId xmlns:a16="http://schemas.microsoft.com/office/drawing/2014/main" id="{CB18F53F-CEC8-9C6F-D7AD-77C247FF5E83}"/>
              </a:ext>
            </a:extLst>
          </p:cNvPr>
          <p:cNvSpPr txBox="1"/>
          <p:nvPr/>
        </p:nvSpPr>
        <p:spPr>
          <a:xfrm>
            <a:off x="6941404" y="593932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A4D3CD19-2FFF-ABD1-022E-8C925ECC36BD}"/>
              </a:ext>
            </a:extLst>
          </p:cNvPr>
          <p:cNvSpPr/>
          <p:nvPr/>
        </p:nvSpPr>
        <p:spPr>
          <a:xfrm>
            <a:off x="6954938" y="46372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4" name="TextBox 63">
            <a:extLst>
              <a:ext uri="{FF2B5EF4-FFF2-40B4-BE49-F238E27FC236}">
                <a16:creationId xmlns:a16="http://schemas.microsoft.com/office/drawing/2014/main" id="{3B2AE8B1-3CBB-EF9B-4F3F-B37657C68DA9}"/>
              </a:ext>
            </a:extLst>
          </p:cNvPr>
          <p:cNvSpPr txBox="1"/>
          <p:nvPr/>
        </p:nvSpPr>
        <p:spPr>
          <a:xfrm>
            <a:off x="6979939" y="3654140"/>
            <a:ext cx="1975579" cy="1015663"/>
          </a:xfrm>
          <a:prstGeom prst="rect">
            <a:avLst/>
          </a:prstGeom>
          <a:noFill/>
        </p:spPr>
        <p:txBody>
          <a:bodyPr wrap="square" rtlCol="0">
            <a:spAutoFit/>
          </a:bodyPr>
          <a:lstStyle/>
          <a:p>
            <a:pPr algn="ctr"/>
            <a:r>
              <a:rPr lang="nl-NL" sz="1000" dirty="0"/>
              <a:t>Deze database kan inzichten geven voor het vergelijken van duurzame opties om te komen tot besluitvorming op basis van de eigenschappen van de verschillende technieken</a:t>
            </a:r>
          </a:p>
        </p:txBody>
      </p:sp>
      <p:sp>
        <p:nvSpPr>
          <p:cNvPr id="65" name="TextBox 64">
            <a:extLst>
              <a:ext uri="{FF2B5EF4-FFF2-40B4-BE49-F238E27FC236}">
                <a16:creationId xmlns:a16="http://schemas.microsoft.com/office/drawing/2014/main" id="{2C1A7F33-FDC2-7A0E-9B98-59E98C2FC697}"/>
              </a:ext>
            </a:extLst>
          </p:cNvPr>
          <p:cNvSpPr txBox="1"/>
          <p:nvPr/>
        </p:nvSpPr>
        <p:spPr>
          <a:xfrm>
            <a:off x="6963259" y="5058694"/>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66" name="Rectangle 65">
            <a:extLst>
              <a:ext uri="{FF2B5EF4-FFF2-40B4-BE49-F238E27FC236}">
                <a16:creationId xmlns:a16="http://schemas.microsoft.com/office/drawing/2014/main" id="{02EE7A27-8C22-9C15-3958-B07B8442C900}"/>
              </a:ext>
            </a:extLst>
          </p:cNvPr>
          <p:cNvSpPr/>
          <p:nvPr/>
        </p:nvSpPr>
        <p:spPr>
          <a:xfrm>
            <a:off x="6571329" y="6102947"/>
            <a:ext cx="36244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E17124B-D8E9-D62C-1BD3-2E3FA67996E0}"/>
              </a:ext>
            </a:extLst>
          </p:cNvPr>
          <p:cNvPicPr>
            <a:picLocks noChangeAspect="1"/>
          </p:cNvPicPr>
          <p:nvPr/>
        </p:nvPicPr>
        <p:blipFill>
          <a:blip r:embed="rId4"/>
          <a:stretch>
            <a:fillRect/>
          </a:stretch>
        </p:blipFill>
        <p:spPr>
          <a:xfrm>
            <a:off x="7847726" y="6411202"/>
            <a:ext cx="739603" cy="167826"/>
          </a:xfrm>
          <a:prstGeom prst="rect">
            <a:avLst/>
          </a:prstGeom>
        </p:spPr>
      </p:pic>
      <p:pic>
        <p:nvPicPr>
          <p:cNvPr id="68" name="Picture 8" descr="Het logo van de Hanze | Hanze">
            <a:extLst>
              <a:ext uri="{FF2B5EF4-FFF2-40B4-BE49-F238E27FC236}">
                <a16:creationId xmlns:a16="http://schemas.microsoft.com/office/drawing/2014/main" id="{C1294D61-56F6-91F4-AF92-DCF8A74F6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123" y="64112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C504DC35-98DD-D60F-9D59-704C1BD11652}"/>
              </a:ext>
            </a:extLst>
          </p:cNvPr>
          <p:cNvGrpSpPr/>
          <p:nvPr/>
        </p:nvGrpSpPr>
        <p:grpSpPr>
          <a:xfrm>
            <a:off x="6959348" y="4835183"/>
            <a:ext cx="2007182" cy="187293"/>
            <a:chOff x="2667779" y="2274565"/>
            <a:chExt cx="2007182" cy="187293"/>
          </a:xfrm>
        </p:grpSpPr>
        <p:sp>
          <p:nvSpPr>
            <p:cNvPr id="70" name="Arrow: Pentagon 69">
              <a:extLst>
                <a:ext uri="{FF2B5EF4-FFF2-40B4-BE49-F238E27FC236}">
                  <a16:creationId xmlns:a16="http://schemas.microsoft.com/office/drawing/2014/main" id="{BA4179C1-4159-B1B5-B08D-EFCE15E53B6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1" name="Arrow: Chevron 70">
              <a:extLst>
                <a:ext uri="{FF2B5EF4-FFF2-40B4-BE49-F238E27FC236}">
                  <a16:creationId xmlns:a16="http://schemas.microsoft.com/office/drawing/2014/main" id="{E12FC067-FAD7-5189-A3AF-D6C7CD53F7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2" name="Arrow: Chevron 71">
              <a:extLst>
                <a:ext uri="{FF2B5EF4-FFF2-40B4-BE49-F238E27FC236}">
                  <a16:creationId xmlns:a16="http://schemas.microsoft.com/office/drawing/2014/main" id="{63DF88B6-3512-272D-4BE6-C67CDBE84AF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81" name="Picture 80">
              <a:extLst>
                <a:ext uri="{FF2B5EF4-FFF2-40B4-BE49-F238E27FC236}">
                  <a16:creationId xmlns:a16="http://schemas.microsoft.com/office/drawing/2014/main" id="{56A1C382-D2BC-4FBC-5B1D-E1244371C47A}"/>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88" name="Picture 8" descr="Het logo van de Hanze | Hanze">
              <a:extLst>
                <a:ext uri="{FF2B5EF4-FFF2-40B4-BE49-F238E27FC236}">
                  <a16:creationId xmlns:a16="http://schemas.microsoft.com/office/drawing/2014/main" id="{38E435B3-DC23-6C7E-4D77-BD142E620E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196033D7-898A-684D-8A92-04CD4C520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25" name="Rectangle 1024">
            <a:extLst>
              <a:ext uri="{FF2B5EF4-FFF2-40B4-BE49-F238E27FC236}">
                <a16:creationId xmlns:a16="http://schemas.microsoft.com/office/drawing/2014/main" id="{D911E2A8-1F1B-ED38-5646-7872F2C39A5E}"/>
              </a:ext>
            </a:extLst>
          </p:cNvPr>
          <p:cNvSpPr/>
          <p:nvPr/>
        </p:nvSpPr>
        <p:spPr>
          <a:xfrm>
            <a:off x="4904946" y="6102947"/>
            <a:ext cx="67548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BAA5663-0E15-0E57-0970-F10A6C6E8AA1}"/>
              </a:ext>
            </a:extLst>
          </p:cNvPr>
          <p:cNvPicPr>
            <a:picLocks noChangeAspect="1"/>
          </p:cNvPicPr>
          <p:nvPr/>
        </p:nvPicPr>
        <p:blipFill>
          <a:blip r:embed="rId8"/>
          <a:stretch>
            <a:fillRect/>
          </a:stretch>
        </p:blipFill>
        <p:spPr>
          <a:xfrm>
            <a:off x="2009022" y="5476140"/>
            <a:ext cx="617897" cy="614712"/>
          </a:xfrm>
          <a:prstGeom prst="rect">
            <a:avLst/>
          </a:prstGeom>
        </p:spPr>
      </p:pic>
      <p:pic>
        <p:nvPicPr>
          <p:cNvPr id="7170" name="Picture 2" descr="Energysense gaat het veld weer in. Herstart voor groot bevolkingsonderzoek  van RUG naar energiegedrag huishoudens - Dagblad van het Noorden">
            <a:extLst>
              <a:ext uri="{FF2B5EF4-FFF2-40B4-BE49-F238E27FC236}">
                <a16:creationId xmlns:a16="http://schemas.microsoft.com/office/drawing/2014/main" id="{E61FEE8F-C712-B602-6035-83CE41764B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777" y="993819"/>
            <a:ext cx="1901476" cy="11850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nergysense gaat het veld weer in. Herstart voor groot bevolkingsonderzoek  van RUG naar energiegedrag huishoudens - Dagblad van het Noorden">
            <a:extLst>
              <a:ext uri="{FF2B5EF4-FFF2-40B4-BE49-F238E27FC236}">
                <a16:creationId xmlns:a16="http://schemas.microsoft.com/office/drawing/2014/main" id="{CBED7E57-7B84-744D-CADA-E7EA5386F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777" y="4255320"/>
            <a:ext cx="1901476" cy="118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47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615553"/>
          </a:xfrm>
          <a:prstGeom prst="rect">
            <a:avLst/>
          </a:prstGeom>
          <a:noFill/>
        </p:spPr>
        <p:txBody>
          <a:bodyPr wrap="square" rtlCol="0">
            <a:spAutoFit/>
          </a:bodyPr>
          <a:lstStyle/>
          <a:p>
            <a:pPr algn="ctr"/>
            <a:r>
              <a:rPr lang="nl-NL" sz="1400" b="1" dirty="0" err="1"/>
              <a:t>Planetairy</a:t>
            </a:r>
            <a:r>
              <a:rPr lang="nl-NL" sz="1400" b="1" dirty="0"/>
              <a:t> </a:t>
            </a:r>
            <a:r>
              <a:rPr lang="nl-NL" sz="1400" b="1" dirty="0" err="1"/>
              <a:t>boundaries</a:t>
            </a:r>
            <a:endParaRPr lang="nl-NL" sz="1400" b="1" dirty="0"/>
          </a:p>
          <a:p>
            <a:pPr algn="ctr"/>
            <a:r>
              <a:rPr lang="nl-NL" sz="1000" dirty="0"/>
              <a:t>Hoe blijven we binnen de limieten van onze planeet</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707886"/>
          </a:xfrm>
          <a:prstGeom prst="rect">
            <a:avLst/>
          </a:prstGeom>
          <a:noFill/>
        </p:spPr>
        <p:txBody>
          <a:bodyPr wrap="square" rtlCol="0">
            <a:spAutoFit/>
          </a:bodyPr>
          <a:lstStyle/>
          <a:p>
            <a:pPr algn="ctr"/>
            <a:r>
              <a:rPr lang="nl-NL" sz="1000" dirty="0"/>
              <a:t>Het spel geeft spelenderwijs inzicht in de planetaire limieten van de planeet en hoe daar binnen te blijven</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95286"/>
            <a:ext cx="1975579" cy="707886"/>
          </a:xfrm>
          <a:prstGeom prst="rect">
            <a:avLst/>
          </a:prstGeom>
          <a:noFill/>
        </p:spPr>
        <p:txBody>
          <a:bodyPr wrap="square" rtlCol="0">
            <a:spAutoFit/>
          </a:bodyPr>
          <a:lstStyle/>
          <a:p>
            <a:pPr algn="ctr"/>
            <a:r>
              <a:rPr lang="nl-NL" sz="1000" dirty="0"/>
              <a:t>Met ondersteuning van een expert kan een expert met techno economisch kennis in Excel met het model aan de slag</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56519467-4205-0A03-E093-C5F2978378BA}"/>
              </a:ext>
            </a:extLst>
          </p:cNvPr>
          <p:cNvSpPr txBox="1"/>
          <p:nvPr/>
        </p:nvSpPr>
        <p:spPr>
          <a:xfrm>
            <a:off x="625677" y="3649202"/>
            <a:ext cx="2010937" cy="615553"/>
          </a:xfrm>
          <a:prstGeom prst="rect">
            <a:avLst/>
          </a:prstGeom>
          <a:noFill/>
        </p:spPr>
        <p:txBody>
          <a:bodyPr wrap="square" rtlCol="0">
            <a:spAutoFit/>
          </a:bodyPr>
          <a:lstStyle/>
          <a:p>
            <a:pPr algn="ctr"/>
            <a:r>
              <a:rPr lang="nl-NL" sz="1400" b="1" dirty="0"/>
              <a:t>We-Energy Planner</a:t>
            </a:r>
          </a:p>
          <a:p>
            <a:pPr algn="ctr"/>
            <a:r>
              <a:rPr lang="nl-NL" sz="1000" dirty="0"/>
              <a:t>Deze game geeft inzicht voor verduurzaming in huis</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4BC62A27-EC19-4B67-7B14-EC91AB9B44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13186984-F605-D450-53E5-AF2014E82AF2}"/>
              </a:ext>
            </a:extLst>
          </p:cNvPr>
          <p:cNvSpPr txBox="1"/>
          <p:nvPr/>
        </p:nvSpPr>
        <p:spPr>
          <a:xfrm>
            <a:off x="2675315" y="3655523"/>
            <a:ext cx="1975579" cy="707886"/>
          </a:xfrm>
          <a:prstGeom prst="rect">
            <a:avLst/>
          </a:prstGeom>
          <a:noFill/>
        </p:spPr>
        <p:txBody>
          <a:bodyPr wrap="square" rtlCol="0">
            <a:spAutoFit/>
          </a:bodyPr>
          <a:lstStyle/>
          <a:p>
            <a:pPr algn="ctr"/>
            <a:r>
              <a:rPr lang="nl-NL" sz="1000" dirty="0"/>
              <a:t>De tool geeft inzicht in mogelijkheden en kosten van de verduurzaming van een regio, samen met GIS informatie</a:t>
            </a:r>
          </a:p>
        </p:txBody>
      </p:sp>
      <p:sp>
        <p:nvSpPr>
          <p:cNvPr id="105" name="TextBox 104">
            <a:extLst>
              <a:ext uri="{FF2B5EF4-FFF2-40B4-BE49-F238E27FC236}">
                <a16:creationId xmlns:a16="http://schemas.microsoft.com/office/drawing/2014/main" id="{89E0B115-692F-ECDE-2E53-F3D5FB2D8806}"/>
              </a:ext>
            </a:extLst>
          </p:cNvPr>
          <p:cNvSpPr txBox="1"/>
          <p:nvPr/>
        </p:nvSpPr>
        <p:spPr>
          <a:xfrm>
            <a:off x="2667779" y="5060077"/>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7867DC2-8252-5AB4-FC5B-2578861BE103}"/>
              </a:ext>
            </a:extLst>
          </p:cNvPr>
          <p:cNvGrpSpPr/>
          <p:nvPr/>
        </p:nvGrpSpPr>
        <p:grpSpPr>
          <a:xfrm>
            <a:off x="2668290" y="1563042"/>
            <a:ext cx="2011944" cy="187293"/>
            <a:chOff x="2667779" y="2272184"/>
            <a:chExt cx="2011944" cy="187293"/>
          </a:xfrm>
        </p:grpSpPr>
        <p:sp>
          <p:nvSpPr>
            <p:cNvPr id="11" name="Arrow: Pentagon 10">
              <a:extLst>
                <a:ext uri="{FF2B5EF4-FFF2-40B4-BE49-F238E27FC236}">
                  <a16:creationId xmlns:a16="http://schemas.microsoft.com/office/drawing/2014/main" id="{1558BD58-4FC6-A791-E289-AC8F423C6853}"/>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40 hr</a:t>
              </a:r>
            </a:p>
          </p:txBody>
        </p:sp>
        <p:sp>
          <p:nvSpPr>
            <p:cNvPr id="12" name="Arrow: Chevron 11">
              <a:extLst>
                <a:ext uri="{FF2B5EF4-FFF2-40B4-BE49-F238E27FC236}">
                  <a16:creationId xmlns:a16="http://schemas.microsoft.com/office/drawing/2014/main" id="{BADF136C-3AFE-CE18-7722-9CE8954C903F}"/>
                </a:ext>
              </a:extLst>
            </p:cNvPr>
            <p:cNvSpPr/>
            <p:nvPr/>
          </p:nvSpPr>
          <p:spPr>
            <a:xfrm>
              <a:off x="3274254" y="2272185"/>
              <a:ext cx="757354"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16 hr</a:t>
              </a:r>
            </a:p>
          </p:txBody>
        </p:sp>
        <p:sp>
          <p:nvSpPr>
            <p:cNvPr id="19" name="Arrow: Chevron 18">
              <a:extLst>
                <a:ext uri="{FF2B5EF4-FFF2-40B4-BE49-F238E27FC236}">
                  <a16:creationId xmlns:a16="http://schemas.microsoft.com/office/drawing/2014/main" id="{2EE20215-A958-69F7-B0DB-C2269F7D865D}"/>
                </a:ext>
              </a:extLst>
            </p:cNvPr>
            <p:cNvSpPr/>
            <p:nvPr/>
          </p:nvSpPr>
          <p:spPr>
            <a:xfrm>
              <a:off x="3949157" y="2272184"/>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34 hr</a:t>
              </a:r>
            </a:p>
          </p:txBody>
        </p:sp>
        <p:pic>
          <p:nvPicPr>
            <p:cNvPr id="20" name="Picture 19">
              <a:extLst>
                <a:ext uri="{FF2B5EF4-FFF2-40B4-BE49-F238E27FC236}">
                  <a16:creationId xmlns:a16="http://schemas.microsoft.com/office/drawing/2014/main" id="{843D077F-21C9-D116-02EB-7ED179645C3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1" name="Picture 8" descr="Het logo van de Hanze | Hanze">
              <a:extLst>
                <a:ext uri="{FF2B5EF4-FFF2-40B4-BE49-F238E27FC236}">
                  <a16:creationId xmlns:a16="http://schemas.microsoft.com/office/drawing/2014/main" id="{62C14041-64BD-30A3-505A-F61E4CBE6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397609"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User with solid fill">
              <a:extLst>
                <a:ext uri="{FF2B5EF4-FFF2-40B4-BE49-F238E27FC236}">
                  <a16:creationId xmlns:a16="http://schemas.microsoft.com/office/drawing/2014/main" id="{2D15A3A3-018D-AC49-2F5E-A503B4A5E1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grpSp>
        <p:nvGrpSpPr>
          <p:cNvPr id="23" name="Group 22">
            <a:extLst>
              <a:ext uri="{FF2B5EF4-FFF2-40B4-BE49-F238E27FC236}">
                <a16:creationId xmlns:a16="http://schemas.microsoft.com/office/drawing/2014/main" id="{0E5CE835-9C45-8D2E-6E15-BAA7E9747198}"/>
              </a:ext>
            </a:extLst>
          </p:cNvPr>
          <p:cNvGrpSpPr/>
          <p:nvPr/>
        </p:nvGrpSpPr>
        <p:grpSpPr>
          <a:xfrm>
            <a:off x="2659458" y="4838791"/>
            <a:ext cx="2007182" cy="187293"/>
            <a:chOff x="2667779" y="2274565"/>
            <a:chExt cx="2007182" cy="187293"/>
          </a:xfrm>
        </p:grpSpPr>
        <p:sp>
          <p:nvSpPr>
            <p:cNvPr id="24" name="Arrow: Pentagon 23">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4 hr</a:t>
              </a:r>
            </a:p>
          </p:txBody>
        </p:sp>
        <p:sp>
          <p:nvSpPr>
            <p:cNvPr id="25" name="Arrow: Chevron 24">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sp>
          <p:nvSpPr>
            <p:cNvPr id="26" name="Arrow: Chevron 25">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20 hr</a:t>
              </a:r>
            </a:p>
          </p:txBody>
        </p:sp>
        <p:pic>
          <p:nvPicPr>
            <p:cNvPr id="27" name="Picture 26">
              <a:extLst>
                <a:ext uri="{FF2B5EF4-FFF2-40B4-BE49-F238E27FC236}">
                  <a16:creationId xmlns:a16="http://schemas.microsoft.com/office/drawing/2014/main" id="{BDD6005F-8B80-1D6E-B73F-24990C261CA6}"/>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8"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50" name="Rectangle 49">
            <a:extLst>
              <a:ext uri="{FF2B5EF4-FFF2-40B4-BE49-F238E27FC236}">
                <a16:creationId xmlns:a16="http://schemas.microsoft.com/office/drawing/2014/main" id="{95658E13-237C-43AE-01D3-3E95C8FFAD02}"/>
              </a:ext>
            </a:extLst>
          </p:cNvPr>
          <p:cNvSpPr/>
          <p:nvPr/>
        </p:nvSpPr>
        <p:spPr>
          <a:xfrm>
            <a:off x="2282766" y="2828692"/>
            <a:ext cx="341170" cy="4001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B9A2B5-61D1-35CD-5A2B-D4D61076DB83}"/>
              </a:ext>
            </a:extLst>
          </p:cNvPr>
          <p:cNvSpPr/>
          <p:nvPr/>
        </p:nvSpPr>
        <p:spPr>
          <a:xfrm>
            <a:off x="1281034" y="2838558"/>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267400-B906-15FE-4046-70A8D2B9A035}"/>
              </a:ext>
            </a:extLst>
          </p:cNvPr>
          <p:cNvSpPr/>
          <p:nvPr/>
        </p:nvSpPr>
        <p:spPr>
          <a:xfrm>
            <a:off x="617925" y="2842366"/>
            <a:ext cx="341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EFD5A7-4F39-92DC-AE35-0F5064C956AA}"/>
              </a:ext>
            </a:extLst>
          </p:cNvPr>
          <p:cNvSpPr/>
          <p:nvPr/>
        </p:nvSpPr>
        <p:spPr>
          <a:xfrm>
            <a:off x="4911861" y="34646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E6487B5-FC5A-05C7-B390-37A1C7652D1B}"/>
              </a:ext>
            </a:extLst>
          </p:cNvPr>
          <p:cNvSpPr/>
          <p:nvPr/>
        </p:nvSpPr>
        <p:spPr>
          <a:xfrm>
            <a:off x="4911933" y="346602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48" name="Rectangle 47">
            <a:extLst>
              <a:ext uri="{FF2B5EF4-FFF2-40B4-BE49-F238E27FC236}">
                <a16:creationId xmlns:a16="http://schemas.microsoft.com/office/drawing/2014/main" id="{83F58B5F-3B51-C4FD-9929-6650EF050382}"/>
              </a:ext>
            </a:extLst>
          </p:cNvPr>
          <p:cNvSpPr/>
          <p:nvPr/>
        </p:nvSpPr>
        <p:spPr>
          <a:xfrm>
            <a:off x="4911928" y="57877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53" name="Rectangle 52">
            <a:extLst>
              <a:ext uri="{FF2B5EF4-FFF2-40B4-BE49-F238E27FC236}">
                <a16:creationId xmlns:a16="http://schemas.microsoft.com/office/drawing/2014/main" id="{FA2C4734-2BAC-1C87-DE3E-B446A792AF67}"/>
              </a:ext>
            </a:extLst>
          </p:cNvPr>
          <p:cNvSpPr/>
          <p:nvPr/>
        </p:nvSpPr>
        <p:spPr>
          <a:xfrm>
            <a:off x="4911416" y="54761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56" name="Rectangle 55">
            <a:extLst>
              <a:ext uri="{FF2B5EF4-FFF2-40B4-BE49-F238E27FC236}">
                <a16:creationId xmlns:a16="http://schemas.microsoft.com/office/drawing/2014/main" id="{6AA8999D-25D0-DC7F-6F23-BCE748406FA9}"/>
              </a:ext>
            </a:extLst>
          </p:cNvPr>
          <p:cNvSpPr/>
          <p:nvPr/>
        </p:nvSpPr>
        <p:spPr>
          <a:xfrm>
            <a:off x="6938304" y="3466028"/>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8" name="Picture 6" descr="PESTEL Analysis - Lumovest">
            <a:extLst>
              <a:ext uri="{FF2B5EF4-FFF2-40B4-BE49-F238E27FC236}">
                <a16:creationId xmlns:a16="http://schemas.microsoft.com/office/drawing/2014/main" id="{32C1B1E0-68E3-2A88-6EEC-7B351D290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63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AA8B65E-B479-AF6B-D151-A05D2FCA6F95}"/>
              </a:ext>
            </a:extLst>
          </p:cNvPr>
          <p:cNvSpPr txBox="1"/>
          <p:nvPr/>
        </p:nvSpPr>
        <p:spPr>
          <a:xfrm>
            <a:off x="4917548" y="6438105"/>
            <a:ext cx="2016000" cy="230832"/>
          </a:xfrm>
          <a:prstGeom prst="rect">
            <a:avLst/>
          </a:prstGeom>
          <a:noFill/>
        </p:spPr>
        <p:txBody>
          <a:bodyPr wrap="square" rtlCol="0">
            <a:spAutoFit/>
          </a:bodyPr>
          <a:lstStyle/>
          <a:p>
            <a:pPr algn="ctr"/>
            <a:r>
              <a:rPr lang="en-US" sz="900" dirty="0"/>
              <a:t>More information see other side</a:t>
            </a:r>
          </a:p>
        </p:txBody>
      </p:sp>
      <p:sp>
        <p:nvSpPr>
          <p:cNvPr id="60" name="TextBox 59">
            <a:extLst>
              <a:ext uri="{FF2B5EF4-FFF2-40B4-BE49-F238E27FC236}">
                <a16:creationId xmlns:a16="http://schemas.microsoft.com/office/drawing/2014/main" id="{08A0E089-C49E-1292-CE82-28970A3280C1}"/>
              </a:ext>
            </a:extLst>
          </p:cNvPr>
          <p:cNvSpPr txBox="1"/>
          <p:nvPr/>
        </p:nvSpPr>
        <p:spPr>
          <a:xfrm>
            <a:off x="4936511" y="3643057"/>
            <a:ext cx="1975579" cy="738664"/>
          </a:xfrm>
          <a:prstGeom prst="rect">
            <a:avLst/>
          </a:prstGeom>
          <a:noFill/>
        </p:spPr>
        <p:txBody>
          <a:bodyPr wrap="square" rtlCol="0">
            <a:spAutoFit/>
          </a:bodyPr>
          <a:lstStyle/>
          <a:p>
            <a:pPr algn="ctr"/>
            <a:r>
              <a:rPr lang="nl-NL" sz="1200" b="1" dirty="0"/>
              <a:t>Energietechniek-labels</a:t>
            </a:r>
          </a:p>
          <a:p>
            <a:pPr algn="ctr"/>
            <a:r>
              <a:rPr lang="nl-NL" sz="1000" dirty="0"/>
              <a:t>Een database voor het verzamelen en vergelijken van eigenschappen van duurzame technieken </a:t>
            </a:r>
          </a:p>
        </p:txBody>
      </p:sp>
      <p:sp>
        <p:nvSpPr>
          <p:cNvPr id="61" name="Rectangle 60">
            <a:extLst>
              <a:ext uri="{FF2B5EF4-FFF2-40B4-BE49-F238E27FC236}">
                <a16:creationId xmlns:a16="http://schemas.microsoft.com/office/drawing/2014/main" id="{A7092115-F1C6-305B-C815-764A2AE9B423}"/>
              </a:ext>
            </a:extLst>
          </p:cNvPr>
          <p:cNvSpPr/>
          <p:nvPr/>
        </p:nvSpPr>
        <p:spPr>
          <a:xfrm>
            <a:off x="6963706" y="57610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2" name="TextBox 61">
            <a:extLst>
              <a:ext uri="{FF2B5EF4-FFF2-40B4-BE49-F238E27FC236}">
                <a16:creationId xmlns:a16="http://schemas.microsoft.com/office/drawing/2014/main" id="{CB18F53F-CEC8-9C6F-D7AD-77C247FF5E83}"/>
              </a:ext>
            </a:extLst>
          </p:cNvPr>
          <p:cNvSpPr txBox="1"/>
          <p:nvPr/>
        </p:nvSpPr>
        <p:spPr>
          <a:xfrm>
            <a:off x="6941404" y="593932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A4D3CD19-2FFF-ABD1-022E-8C925ECC36BD}"/>
              </a:ext>
            </a:extLst>
          </p:cNvPr>
          <p:cNvSpPr/>
          <p:nvPr/>
        </p:nvSpPr>
        <p:spPr>
          <a:xfrm>
            <a:off x="6954938" y="46372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4" name="TextBox 63">
            <a:extLst>
              <a:ext uri="{FF2B5EF4-FFF2-40B4-BE49-F238E27FC236}">
                <a16:creationId xmlns:a16="http://schemas.microsoft.com/office/drawing/2014/main" id="{3B2AE8B1-3CBB-EF9B-4F3F-B37657C68DA9}"/>
              </a:ext>
            </a:extLst>
          </p:cNvPr>
          <p:cNvSpPr txBox="1"/>
          <p:nvPr/>
        </p:nvSpPr>
        <p:spPr>
          <a:xfrm>
            <a:off x="6979939" y="3654140"/>
            <a:ext cx="1975579" cy="1015663"/>
          </a:xfrm>
          <a:prstGeom prst="rect">
            <a:avLst/>
          </a:prstGeom>
          <a:noFill/>
        </p:spPr>
        <p:txBody>
          <a:bodyPr wrap="square" rtlCol="0">
            <a:spAutoFit/>
          </a:bodyPr>
          <a:lstStyle/>
          <a:p>
            <a:pPr algn="ctr"/>
            <a:r>
              <a:rPr lang="nl-NL" sz="1000" dirty="0"/>
              <a:t>Deze database kan inzichten geven voor het vergelijken van duurzame opties om te komen tot besluitvorming op basis van de eigenschappen van de verschillende technieken</a:t>
            </a:r>
          </a:p>
        </p:txBody>
      </p:sp>
      <p:sp>
        <p:nvSpPr>
          <p:cNvPr id="65" name="TextBox 64">
            <a:extLst>
              <a:ext uri="{FF2B5EF4-FFF2-40B4-BE49-F238E27FC236}">
                <a16:creationId xmlns:a16="http://schemas.microsoft.com/office/drawing/2014/main" id="{2C1A7F33-FDC2-7A0E-9B98-59E98C2FC697}"/>
              </a:ext>
            </a:extLst>
          </p:cNvPr>
          <p:cNvSpPr txBox="1"/>
          <p:nvPr/>
        </p:nvSpPr>
        <p:spPr>
          <a:xfrm>
            <a:off x="6963259" y="5058694"/>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66" name="Rectangle 65">
            <a:extLst>
              <a:ext uri="{FF2B5EF4-FFF2-40B4-BE49-F238E27FC236}">
                <a16:creationId xmlns:a16="http://schemas.microsoft.com/office/drawing/2014/main" id="{02EE7A27-8C22-9C15-3958-B07B8442C900}"/>
              </a:ext>
            </a:extLst>
          </p:cNvPr>
          <p:cNvSpPr/>
          <p:nvPr/>
        </p:nvSpPr>
        <p:spPr>
          <a:xfrm>
            <a:off x="6571329" y="6102947"/>
            <a:ext cx="36244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E17124B-D8E9-D62C-1BD3-2E3FA67996E0}"/>
              </a:ext>
            </a:extLst>
          </p:cNvPr>
          <p:cNvPicPr>
            <a:picLocks noChangeAspect="1"/>
          </p:cNvPicPr>
          <p:nvPr/>
        </p:nvPicPr>
        <p:blipFill>
          <a:blip r:embed="rId4"/>
          <a:stretch>
            <a:fillRect/>
          </a:stretch>
        </p:blipFill>
        <p:spPr>
          <a:xfrm>
            <a:off x="7847726" y="6411202"/>
            <a:ext cx="739603" cy="167826"/>
          </a:xfrm>
          <a:prstGeom prst="rect">
            <a:avLst/>
          </a:prstGeom>
        </p:spPr>
      </p:pic>
      <p:pic>
        <p:nvPicPr>
          <p:cNvPr id="68" name="Picture 8" descr="Het logo van de Hanze | Hanze">
            <a:extLst>
              <a:ext uri="{FF2B5EF4-FFF2-40B4-BE49-F238E27FC236}">
                <a16:creationId xmlns:a16="http://schemas.microsoft.com/office/drawing/2014/main" id="{C1294D61-56F6-91F4-AF92-DCF8A74F6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123" y="64112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C504DC35-98DD-D60F-9D59-704C1BD11652}"/>
              </a:ext>
            </a:extLst>
          </p:cNvPr>
          <p:cNvGrpSpPr/>
          <p:nvPr/>
        </p:nvGrpSpPr>
        <p:grpSpPr>
          <a:xfrm>
            <a:off x="6959348" y="4835183"/>
            <a:ext cx="2007182" cy="187293"/>
            <a:chOff x="2667779" y="2274565"/>
            <a:chExt cx="2007182" cy="187293"/>
          </a:xfrm>
        </p:grpSpPr>
        <p:sp>
          <p:nvSpPr>
            <p:cNvPr id="70" name="Arrow: Pentagon 69">
              <a:extLst>
                <a:ext uri="{FF2B5EF4-FFF2-40B4-BE49-F238E27FC236}">
                  <a16:creationId xmlns:a16="http://schemas.microsoft.com/office/drawing/2014/main" id="{BA4179C1-4159-B1B5-B08D-EFCE15E53B6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16 hr</a:t>
              </a:r>
            </a:p>
          </p:txBody>
        </p:sp>
        <p:sp>
          <p:nvSpPr>
            <p:cNvPr id="71" name="Arrow: Chevron 70">
              <a:extLst>
                <a:ext uri="{FF2B5EF4-FFF2-40B4-BE49-F238E27FC236}">
                  <a16:creationId xmlns:a16="http://schemas.microsoft.com/office/drawing/2014/main" id="{E12FC067-FAD7-5189-A3AF-D6C7CD53F7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2" name="Arrow: Chevron 71">
              <a:extLst>
                <a:ext uri="{FF2B5EF4-FFF2-40B4-BE49-F238E27FC236}">
                  <a16:creationId xmlns:a16="http://schemas.microsoft.com/office/drawing/2014/main" id="{63DF88B6-3512-272D-4BE6-C67CDBE84AF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81" name="Picture 80">
              <a:extLst>
                <a:ext uri="{FF2B5EF4-FFF2-40B4-BE49-F238E27FC236}">
                  <a16:creationId xmlns:a16="http://schemas.microsoft.com/office/drawing/2014/main" id="{56A1C382-D2BC-4FBC-5B1D-E1244371C47A}"/>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88" name="Picture 8" descr="Het logo van de Hanze | Hanze">
              <a:extLst>
                <a:ext uri="{FF2B5EF4-FFF2-40B4-BE49-F238E27FC236}">
                  <a16:creationId xmlns:a16="http://schemas.microsoft.com/office/drawing/2014/main" id="{38E435B3-DC23-6C7E-4D77-BD142E620E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196033D7-898A-684D-8A92-04CD4C520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25" name="Rectangle 1024">
            <a:extLst>
              <a:ext uri="{FF2B5EF4-FFF2-40B4-BE49-F238E27FC236}">
                <a16:creationId xmlns:a16="http://schemas.microsoft.com/office/drawing/2014/main" id="{D911E2A8-1F1B-ED38-5646-7872F2C39A5E}"/>
              </a:ext>
            </a:extLst>
          </p:cNvPr>
          <p:cNvSpPr/>
          <p:nvPr/>
        </p:nvSpPr>
        <p:spPr>
          <a:xfrm>
            <a:off x="4904946" y="6102947"/>
            <a:ext cx="67548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54C54D9-2A00-B1A0-5175-F03939CFB6F1}"/>
              </a:ext>
            </a:extLst>
          </p:cNvPr>
          <p:cNvPicPr>
            <a:picLocks noChangeAspect="1"/>
          </p:cNvPicPr>
          <p:nvPr/>
        </p:nvPicPr>
        <p:blipFill>
          <a:blip r:embed="rId8"/>
          <a:stretch>
            <a:fillRect/>
          </a:stretch>
        </p:blipFill>
        <p:spPr>
          <a:xfrm rot="5400000">
            <a:off x="1042359" y="833380"/>
            <a:ext cx="1233507" cy="1477375"/>
          </a:xfrm>
          <a:prstGeom prst="rect">
            <a:avLst/>
          </a:prstGeom>
        </p:spPr>
      </p:pic>
      <p:pic>
        <p:nvPicPr>
          <p:cNvPr id="34" name="Picture 33">
            <a:extLst>
              <a:ext uri="{FF2B5EF4-FFF2-40B4-BE49-F238E27FC236}">
                <a16:creationId xmlns:a16="http://schemas.microsoft.com/office/drawing/2014/main" id="{BD3190E5-34D2-BCFA-5977-0C283CFE12E6}"/>
              </a:ext>
            </a:extLst>
          </p:cNvPr>
          <p:cNvPicPr>
            <a:picLocks noChangeAspect="1"/>
          </p:cNvPicPr>
          <p:nvPr/>
        </p:nvPicPr>
        <p:blipFill>
          <a:blip r:embed="rId9"/>
          <a:stretch>
            <a:fillRect/>
          </a:stretch>
        </p:blipFill>
        <p:spPr>
          <a:xfrm>
            <a:off x="643347" y="4414120"/>
            <a:ext cx="1975579" cy="1004479"/>
          </a:xfrm>
          <a:prstGeom prst="rect">
            <a:avLst/>
          </a:prstGeom>
        </p:spPr>
      </p:pic>
      <p:pic>
        <p:nvPicPr>
          <p:cNvPr id="36" name="Picture 35">
            <a:extLst>
              <a:ext uri="{FF2B5EF4-FFF2-40B4-BE49-F238E27FC236}">
                <a16:creationId xmlns:a16="http://schemas.microsoft.com/office/drawing/2014/main" id="{8BAA5663-0E15-0E57-0970-F10A6C6E8AA1}"/>
              </a:ext>
            </a:extLst>
          </p:cNvPr>
          <p:cNvPicPr>
            <a:picLocks noChangeAspect="1"/>
          </p:cNvPicPr>
          <p:nvPr/>
        </p:nvPicPr>
        <p:blipFill>
          <a:blip r:embed="rId10"/>
          <a:stretch>
            <a:fillRect/>
          </a:stretch>
        </p:blipFill>
        <p:spPr>
          <a:xfrm>
            <a:off x="2009022" y="5476140"/>
            <a:ext cx="617897" cy="614712"/>
          </a:xfrm>
          <a:prstGeom prst="rect">
            <a:avLst/>
          </a:prstGeom>
        </p:spPr>
      </p:pic>
      <p:pic>
        <p:nvPicPr>
          <p:cNvPr id="47" name="Picture 46">
            <a:extLst>
              <a:ext uri="{FF2B5EF4-FFF2-40B4-BE49-F238E27FC236}">
                <a16:creationId xmlns:a16="http://schemas.microsoft.com/office/drawing/2014/main" id="{1704CD7F-C08A-33B1-8142-AB9DBE4D99ED}"/>
              </a:ext>
            </a:extLst>
          </p:cNvPr>
          <p:cNvPicPr>
            <a:picLocks noChangeAspect="1"/>
          </p:cNvPicPr>
          <p:nvPr/>
        </p:nvPicPr>
        <p:blipFill>
          <a:blip r:embed="rId11"/>
          <a:stretch>
            <a:fillRect/>
          </a:stretch>
        </p:blipFill>
        <p:spPr>
          <a:xfrm>
            <a:off x="4929007" y="4366175"/>
            <a:ext cx="1983084" cy="1080326"/>
          </a:xfrm>
          <a:prstGeom prst="rect">
            <a:avLst/>
          </a:prstGeom>
        </p:spPr>
      </p:pic>
      <p:sp>
        <p:nvSpPr>
          <p:cNvPr id="33" name="Rectangle 32">
            <a:extLst>
              <a:ext uri="{FF2B5EF4-FFF2-40B4-BE49-F238E27FC236}">
                <a16:creationId xmlns:a16="http://schemas.microsoft.com/office/drawing/2014/main" id="{E5EFD5A7-4F39-92DC-AE35-0F5064C956AA}"/>
              </a:ext>
            </a:extLst>
          </p:cNvPr>
          <p:cNvSpPr/>
          <p:nvPr/>
        </p:nvSpPr>
        <p:spPr>
          <a:xfrm>
            <a:off x="4922777" y="205623"/>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6487B5-FC5A-05C7-B390-37A1C7652D1B}"/>
              </a:ext>
            </a:extLst>
          </p:cNvPr>
          <p:cNvSpPr/>
          <p:nvPr/>
        </p:nvSpPr>
        <p:spPr>
          <a:xfrm>
            <a:off x="4922849" y="207006"/>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37" name="Rectangle 36">
            <a:extLst>
              <a:ext uri="{FF2B5EF4-FFF2-40B4-BE49-F238E27FC236}">
                <a16:creationId xmlns:a16="http://schemas.microsoft.com/office/drawing/2014/main" id="{83F58B5F-3B51-C4FD-9929-6650EF050382}"/>
              </a:ext>
            </a:extLst>
          </p:cNvPr>
          <p:cNvSpPr/>
          <p:nvPr/>
        </p:nvSpPr>
        <p:spPr>
          <a:xfrm>
            <a:off x="4922844" y="252873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46" name="Rectangle 45">
            <a:extLst>
              <a:ext uri="{FF2B5EF4-FFF2-40B4-BE49-F238E27FC236}">
                <a16:creationId xmlns:a16="http://schemas.microsoft.com/office/drawing/2014/main" id="{FA2C4734-2BAC-1C87-DE3E-B446A792AF67}"/>
              </a:ext>
            </a:extLst>
          </p:cNvPr>
          <p:cNvSpPr/>
          <p:nvPr/>
        </p:nvSpPr>
        <p:spPr>
          <a:xfrm>
            <a:off x="4922332" y="221711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9" name="Rectangle 48">
            <a:extLst>
              <a:ext uri="{FF2B5EF4-FFF2-40B4-BE49-F238E27FC236}">
                <a16:creationId xmlns:a16="http://schemas.microsoft.com/office/drawing/2014/main" id="{6AA8999D-25D0-DC7F-6F23-BCE748406FA9}"/>
              </a:ext>
            </a:extLst>
          </p:cNvPr>
          <p:cNvSpPr/>
          <p:nvPr/>
        </p:nvSpPr>
        <p:spPr>
          <a:xfrm>
            <a:off x="6949220" y="207005"/>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4" name="Picture 6" descr="PESTEL Analysis - Lumovest">
            <a:extLst>
              <a:ext uri="{FF2B5EF4-FFF2-40B4-BE49-F238E27FC236}">
                <a16:creationId xmlns:a16="http://schemas.microsoft.com/office/drawing/2014/main" id="{32C1B1E0-68E3-2A88-6EEC-7B351D290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22843" y="2847289"/>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AA8B65E-B479-AF6B-D151-A05D2FCA6F95}"/>
              </a:ext>
            </a:extLst>
          </p:cNvPr>
          <p:cNvSpPr txBox="1"/>
          <p:nvPr/>
        </p:nvSpPr>
        <p:spPr>
          <a:xfrm>
            <a:off x="4928464" y="3179082"/>
            <a:ext cx="2016000" cy="230832"/>
          </a:xfrm>
          <a:prstGeom prst="rect">
            <a:avLst/>
          </a:prstGeom>
          <a:noFill/>
        </p:spPr>
        <p:txBody>
          <a:bodyPr wrap="square" rtlCol="0">
            <a:spAutoFit/>
          </a:bodyPr>
          <a:lstStyle/>
          <a:p>
            <a:pPr algn="ctr"/>
            <a:r>
              <a:rPr lang="en-US" sz="900" dirty="0"/>
              <a:t>More information see other side</a:t>
            </a:r>
          </a:p>
        </p:txBody>
      </p:sp>
      <p:sp>
        <p:nvSpPr>
          <p:cNvPr id="57" name="TextBox 56">
            <a:extLst>
              <a:ext uri="{FF2B5EF4-FFF2-40B4-BE49-F238E27FC236}">
                <a16:creationId xmlns:a16="http://schemas.microsoft.com/office/drawing/2014/main" id="{08A0E089-C49E-1292-CE82-28970A3280C1}"/>
              </a:ext>
            </a:extLst>
          </p:cNvPr>
          <p:cNvSpPr txBox="1"/>
          <p:nvPr/>
        </p:nvSpPr>
        <p:spPr>
          <a:xfrm>
            <a:off x="4947427" y="384034"/>
            <a:ext cx="1975579" cy="800219"/>
          </a:xfrm>
          <a:prstGeom prst="rect">
            <a:avLst/>
          </a:prstGeom>
          <a:noFill/>
        </p:spPr>
        <p:txBody>
          <a:bodyPr wrap="square" rtlCol="0">
            <a:spAutoFit/>
          </a:bodyPr>
          <a:lstStyle/>
          <a:p>
            <a:pPr algn="ctr"/>
            <a:r>
              <a:rPr lang="nl-NL" sz="1600" b="1" dirty="0"/>
              <a:t>Voetafdruk spel</a:t>
            </a:r>
          </a:p>
          <a:p>
            <a:pPr algn="ctr"/>
            <a:r>
              <a:rPr lang="nl-NL" sz="1000" dirty="0"/>
              <a:t>Samen spelen met als doel je voetafdruk op de planeet te verkleinen</a:t>
            </a:r>
          </a:p>
        </p:txBody>
      </p:sp>
      <p:sp>
        <p:nvSpPr>
          <p:cNvPr id="106" name="Rectangle 105">
            <a:extLst>
              <a:ext uri="{FF2B5EF4-FFF2-40B4-BE49-F238E27FC236}">
                <a16:creationId xmlns:a16="http://schemas.microsoft.com/office/drawing/2014/main" id="{A7092115-F1C6-305B-C815-764A2AE9B423}"/>
              </a:ext>
            </a:extLst>
          </p:cNvPr>
          <p:cNvSpPr/>
          <p:nvPr/>
        </p:nvSpPr>
        <p:spPr>
          <a:xfrm>
            <a:off x="6974622" y="2501988"/>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7" name="TextBox 106">
            <a:extLst>
              <a:ext uri="{FF2B5EF4-FFF2-40B4-BE49-F238E27FC236}">
                <a16:creationId xmlns:a16="http://schemas.microsoft.com/office/drawing/2014/main" id="{CB18F53F-CEC8-9C6F-D7AD-77C247FF5E83}"/>
              </a:ext>
            </a:extLst>
          </p:cNvPr>
          <p:cNvSpPr txBox="1"/>
          <p:nvPr/>
        </p:nvSpPr>
        <p:spPr>
          <a:xfrm>
            <a:off x="6952320" y="2680301"/>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0" name="Rectangle 109">
            <a:extLst>
              <a:ext uri="{FF2B5EF4-FFF2-40B4-BE49-F238E27FC236}">
                <a16:creationId xmlns:a16="http://schemas.microsoft.com/office/drawing/2014/main" id="{A4D3CD19-2FFF-ABD1-022E-8C925ECC36BD}"/>
              </a:ext>
            </a:extLst>
          </p:cNvPr>
          <p:cNvSpPr/>
          <p:nvPr/>
        </p:nvSpPr>
        <p:spPr>
          <a:xfrm>
            <a:off x="6965854" y="1378194"/>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11" name="TextBox 110">
            <a:extLst>
              <a:ext uri="{FF2B5EF4-FFF2-40B4-BE49-F238E27FC236}">
                <a16:creationId xmlns:a16="http://schemas.microsoft.com/office/drawing/2014/main" id="{3B2AE8B1-3CBB-EF9B-4F3F-B37657C68DA9}"/>
              </a:ext>
            </a:extLst>
          </p:cNvPr>
          <p:cNvSpPr txBox="1"/>
          <p:nvPr/>
        </p:nvSpPr>
        <p:spPr>
          <a:xfrm>
            <a:off x="6990855" y="395117"/>
            <a:ext cx="1975579" cy="553998"/>
          </a:xfrm>
          <a:prstGeom prst="rect">
            <a:avLst/>
          </a:prstGeom>
          <a:noFill/>
        </p:spPr>
        <p:txBody>
          <a:bodyPr wrap="square" rtlCol="0">
            <a:spAutoFit/>
          </a:bodyPr>
          <a:lstStyle/>
          <a:p>
            <a:pPr algn="ctr"/>
            <a:r>
              <a:rPr lang="nl-NL" sz="1000" dirty="0"/>
              <a:t>Het spel geeft spelenderwijs inzicht in de rol van consumptie op het milieu en de planeet</a:t>
            </a:r>
          </a:p>
        </p:txBody>
      </p:sp>
      <p:sp>
        <p:nvSpPr>
          <p:cNvPr id="112" name="TextBox 111">
            <a:extLst>
              <a:ext uri="{FF2B5EF4-FFF2-40B4-BE49-F238E27FC236}">
                <a16:creationId xmlns:a16="http://schemas.microsoft.com/office/drawing/2014/main" id="{2C1A7F33-FDC2-7A0E-9B98-59E98C2FC697}"/>
              </a:ext>
            </a:extLst>
          </p:cNvPr>
          <p:cNvSpPr txBox="1"/>
          <p:nvPr/>
        </p:nvSpPr>
        <p:spPr>
          <a:xfrm>
            <a:off x="6974175" y="1799671"/>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113" name="Rectangle 112">
            <a:extLst>
              <a:ext uri="{FF2B5EF4-FFF2-40B4-BE49-F238E27FC236}">
                <a16:creationId xmlns:a16="http://schemas.microsoft.com/office/drawing/2014/main" id="{02EE7A27-8C22-9C15-3958-B07B8442C900}"/>
              </a:ext>
            </a:extLst>
          </p:cNvPr>
          <p:cNvSpPr/>
          <p:nvPr/>
        </p:nvSpPr>
        <p:spPr>
          <a:xfrm>
            <a:off x="6582245" y="2843924"/>
            <a:ext cx="36244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a:extLst>
              <a:ext uri="{FF2B5EF4-FFF2-40B4-BE49-F238E27FC236}">
                <a16:creationId xmlns:a16="http://schemas.microsoft.com/office/drawing/2014/main" id="{FE17124B-D8E9-D62C-1BD3-2E3FA67996E0}"/>
              </a:ext>
            </a:extLst>
          </p:cNvPr>
          <p:cNvPicPr>
            <a:picLocks noChangeAspect="1"/>
          </p:cNvPicPr>
          <p:nvPr/>
        </p:nvPicPr>
        <p:blipFill>
          <a:blip r:embed="rId4"/>
          <a:stretch>
            <a:fillRect/>
          </a:stretch>
        </p:blipFill>
        <p:spPr>
          <a:xfrm>
            <a:off x="7858642" y="3152179"/>
            <a:ext cx="739603" cy="167826"/>
          </a:xfrm>
          <a:prstGeom prst="rect">
            <a:avLst/>
          </a:prstGeom>
        </p:spPr>
      </p:pic>
      <p:pic>
        <p:nvPicPr>
          <p:cNvPr id="115" name="Picture 8" descr="Het logo van de Hanze | Hanze">
            <a:extLst>
              <a:ext uri="{FF2B5EF4-FFF2-40B4-BE49-F238E27FC236}">
                <a16:creationId xmlns:a16="http://schemas.microsoft.com/office/drawing/2014/main" id="{C1294D61-56F6-91F4-AF92-DCF8A74F6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039" y="3152178"/>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a:extLst>
              <a:ext uri="{FF2B5EF4-FFF2-40B4-BE49-F238E27FC236}">
                <a16:creationId xmlns:a16="http://schemas.microsoft.com/office/drawing/2014/main" id="{C504DC35-98DD-D60F-9D59-704C1BD11652}"/>
              </a:ext>
            </a:extLst>
          </p:cNvPr>
          <p:cNvGrpSpPr/>
          <p:nvPr/>
        </p:nvGrpSpPr>
        <p:grpSpPr>
          <a:xfrm>
            <a:off x="6970264" y="1576160"/>
            <a:ext cx="2007182" cy="187293"/>
            <a:chOff x="2667779" y="2274565"/>
            <a:chExt cx="2007182" cy="187293"/>
          </a:xfrm>
        </p:grpSpPr>
        <p:sp>
          <p:nvSpPr>
            <p:cNvPr id="117" name="Arrow: Pentagon 116">
              <a:extLst>
                <a:ext uri="{FF2B5EF4-FFF2-40B4-BE49-F238E27FC236}">
                  <a16:creationId xmlns:a16="http://schemas.microsoft.com/office/drawing/2014/main" id="{BA4179C1-4159-B1B5-B08D-EFCE15E53B6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18" name="Arrow: Chevron 117">
              <a:extLst>
                <a:ext uri="{FF2B5EF4-FFF2-40B4-BE49-F238E27FC236}">
                  <a16:creationId xmlns:a16="http://schemas.microsoft.com/office/drawing/2014/main" id="{E12FC067-FAD7-5189-A3AF-D6C7CD53F7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19" name="Arrow: Chevron 118">
              <a:extLst>
                <a:ext uri="{FF2B5EF4-FFF2-40B4-BE49-F238E27FC236}">
                  <a16:creationId xmlns:a16="http://schemas.microsoft.com/office/drawing/2014/main" id="{63DF88B6-3512-272D-4BE6-C67CDBE84AF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20" name="Picture 119">
              <a:extLst>
                <a:ext uri="{FF2B5EF4-FFF2-40B4-BE49-F238E27FC236}">
                  <a16:creationId xmlns:a16="http://schemas.microsoft.com/office/drawing/2014/main" id="{56A1C382-D2BC-4FBC-5B1D-E1244371C47A}"/>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21" name="Picture 8" descr="Het logo van de Hanze | Hanze">
              <a:extLst>
                <a:ext uri="{FF2B5EF4-FFF2-40B4-BE49-F238E27FC236}">
                  <a16:creationId xmlns:a16="http://schemas.microsoft.com/office/drawing/2014/main" id="{38E435B3-DC23-6C7E-4D77-BD142E620E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22" name="Graphic 121" descr="User with solid fill">
              <a:extLst>
                <a:ext uri="{FF2B5EF4-FFF2-40B4-BE49-F238E27FC236}">
                  <a16:creationId xmlns:a16="http://schemas.microsoft.com/office/drawing/2014/main" id="{196033D7-898A-684D-8A92-04CD4C520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1024" name="Picture 1023">
            <a:extLst>
              <a:ext uri="{FF2B5EF4-FFF2-40B4-BE49-F238E27FC236}">
                <a16:creationId xmlns:a16="http://schemas.microsoft.com/office/drawing/2014/main" id="{0AABDE20-4317-4211-83BB-C45953E08D3A}"/>
              </a:ext>
            </a:extLst>
          </p:cNvPr>
          <p:cNvPicPr>
            <a:picLocks noChangeAspect="1"/>
          </p:cNvPicPr>
          <p:nvPr/>
        </p:nvPicPr>
        <p:blipFill>
          <a:blip r:embed="rId12"/>
          <a:stretch>
            <a:fillRect/>
          </a:stretch>
        </p:blipFill>
        <p:spPr>
          <a:xfrm>
            <a:off x="4943330" y="1328489"/>
            <a:ext cx="1989184" cy="852507"/>
          </a:xfrm>
          <a:prstGeom prst="rect">
            <a:avLst/>
          </a:prstGeom>
        </p:spPr>
      </p:pic>
      <p:sp>
        <p:nvSpPr>
          <p:cNvPr id="123" name="Rectangle 122">
            <a:extLst>
              <a:ext uri="{FF2B5EF4-FFF2-40B4-BE49-F238E27FC236}">
                <a16:creationId xmlns:a16="http://schemas.microsoft.com/office/drawing/2014/main" id="{D911E2A8-1F1B-ED38-5646-7872F2C39A5E}"/>
              </a:ext>
            </a:extLst>
          </p:cNvPr>
          <p:cNvSpPr/>
          <p:nvPr/>
        </p:nvSpPr>
        <p:spPr>
          <a:xfrm>
            <a:off x="4915862" y="2843924"/>
            <a:ext cx="67548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86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2A4666D7-D896-0BD7-2A4B-14CB02E424C9}"/>
              </a:ext>
            </a:extLst>
          </p:cNvPr>
          <p:cNvSpPr txBox="1"/>
          <p:nvPr/>
        </p:nvSpPr>
        <p:spPr>
          <a:xfrm>
            <a:off x="4941267" y="379648"/>
            <a:ext cx="1975579" cy="892552"/>
          </a:xfrm>
          <a:prstGeom prst="rect">
            <a:avLst/>
          </a:prstGeom>
          <a:noFill/>
        </p:spPr>
        <p:txBody>
          <a:bodyPr wrap="square" rtlCol="0">
            <a:spAutoFit/>
          </a:bodyPr>
          <a:lstStyle/>
          <a:p>
            <a:pPr algn="ctr"/>
            <a:r>
              <a:rPr lang="nl-NL" sz="1200" b="1" dirty="0"/>
              <a:t>Leeg</a:t>
            </a:r>
          </a:p>
          <a:p>
            <a:pPr algn="ctr"/>
            <a:r>
              <a:rPr lang="nl-NL" sz="1000" dirty="0"/>
              <a:t>Deze aanvulling op de We-Energy game geeft meer inzicht in de werkelijke productie van duurzame bronnen.</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F1565ABC-2213-5C3D-56B3-BA866ED4F87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TextBox 85">
            <a:extLst>
              <a:ext uri="{FF2B5EF4-FFF2-40B4-BE49-F238E27FC236}">
                <a16:creationId xmlns:a16="http://schemas.microsoft.com/office/drawing/2014/main" id="{8E5B2ED3-8344-C8D0-015A-01C46BE2570D}"/>
              </a:ext>
            </a:extLst>
          </p:cNvPr>
          <p:cNvSpPr txBox="1"/>
          <p:nvPr/>
        </p:nvSpPr>
        <p:spPr>
          <a:xfrm>
            <a:off x="6984695" y="390731"/>
            <a:ext cx="1975579" cy="1015663"/>
          </a:xfrm>
          <a:prstGeom prst="rect">
            <a:avLst/>
          </a:prstGeom>
          <a:noFill/>
        </p:spPr>
        <p:txBody>
          <a:bodyPr wrap="square" rtlCol="0">
            <a:spAutoFit/>
          </a:bodyPr>
          <a:lstStyle/>
          <a:p>
            <a:pPr algn="ctr"/>
            <a:r>
              <a:rPr lang="nl-NL" sz="1000" dirty="0"/>
              <a:t>Deze tool kan in combinatie met de We-Energy game ingezet worden om meer inzicht te krijgen in de werkelijke productie van duurzame bronnen en lokale vraag. </a:t>
            </a:r>
          </a:p>
        </p:txBody>
      </p:sp>
      <p:sp>
        <p:nvSpPr>
          <p:cNvPr id="87" name="TextBox 86">
            <a:extLst>
              <a:ext uri="{FF2B5EF4-FFF2-40B4-BE49-F238E27FC236}">
                <a16:creationId xmlns:a16="http://schemas.microsoft.com/office/drawing/2014/main" id="{D9F74443-1D8F-DCE7-E2CA-D83960DA0F8F}"/>
              </a:ext>
            </a:extLst>
          </p:cNvPr>
          <p:cNvSpPr txBox="1"/>
          <p:nvPr/>
        </p:nvSpPr>
        <p:spPr>
          <a:xfrm>
            <a:off x="6968015" y="1795285"/>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89" name="Rectangle 88">
            <a:extLst>
              <a:ext uri="{FF2B5EF4-FFF2-40B4-BE49-F238E27FC236}">
                <a16:creationId xmlns:a16="http://schemas.microsoft.com/office/drawing/2014/main" id="{236DB9B5-BD3B-0CAF-2A38-A67E9F063B0C}"/>
              </a:ext>
            </a:extLst>
          </p:cNvPr>
          <p:cNvSpPr/>
          <p:nvPr/>
        </p:nvSpPr>
        <p:spPr>
          <a:xfrm>
            <a:off x="6251604" y="2839538"/>
            <a:ext cx="686923"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4"/>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Willingness</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56519467-4205-0A03-E093-C5F2978378BA}"/>
              </a:ext>
            </a:extLst>
          </p:cNvPr>
          <p:cNvSpPr txBox="1"/>
          <p:nvPr/>
        </p:nvSpPr>
        <p:spPr>
          <a:xfrm>
            <a:off x="625677" y="3649202"/>
            <a:ext cx="2010937" cy="769441"/>
          </a:xfrm>
          <a:prstGeom prst="rect">
            <a:avLst/>
          </a:prstGeom>
          <a:noFill/>
        </p:spPr>
        <p:txBody>
          <a:bodyPr wrap="square" rtlCol="0">
            <a:spAutoFit/>
          </a:bodyPr>
          <a:lstStyle/>
          <a:p>
            <a:pPr algn="ctr"/>
            <a:r>
              <a:rPr lang="nl-NL" sz="1400" b="1" dirty="0" err="1"/>
              <a:t>EnergyNodes</a:t>
            </a:r>
            <a:r>
              <a:rPr lang="nl-NL" sz="1400" b="1" dirty="0"/>
              <a:t> National</a:t>
            </a:r>
          </a:p>
          <a:p>
            <a:pPr algn="ctr"/>
            <a:r>
              <a:rPr lang="nl-NL" sz="1000" dirty="0"/>
              <a:t>Deze tool geeft inzicht voor verduurzaming van een land vanuit een hoog over positie</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4BC62A27-EC19-4B67-7B14-EC91AB9B44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13186984-F605-D450-53E5-AF2014E82AF2}"/>
              </a:ext>
            </a:extLst>
          </p:cNvPr>
          <p:cNvSpPr txBox="1"/>
          <p:nvPr/>
        </p:nvSpPr>
        <p:spPr>
          <a:xfrm>
            <a:off x="2675315" y="3655523"/>
            <a:ext cx="1975579" cy="861774"/>
          </a:xfrm>
          <a:prstGeom prst="rect">
            <a:avLst/>
          </a:prstGeom>
          <a:noFill/>
        </p:spPr>
        <p:txBody>
          <a:bodyPr wrap="square" rtlCol="0">
            <a:spAutoFit/>
          </a:bodyPr>
          <a:lstStyle/>
          <a:p>
            <a:pPr algn="ctr"/>
            <a:r>
              <a:rPr lang="nl-NL" sz="1000" dirty="0"/>
              <a:t>De tool kan ingezet worden voor het bepalen van grote landelijke </a:t>
            </a:r>
            <a:r>
              <a:rPr lang="nl-NL" sz="1000" dirty="0" err="1"/>
              <a:t>strategien</a:t>
            </a:r>
            <a:r>
              <a:rPr lang="nl-NL" sz="1000" dirty="0"/>
              <a:t> voor de energietransitie in combinatie met de landelijke game</a:t>
            </a:r>
          </a:p>
        </p:txBody>
      </p:sp>
      <p:sp>
        <p:nvSpPr>
          <p:cNvPr id="105" name="TextBox 104">
            <a:extLst>
              <a:ext uri="{FF2B5EF4-FFF2-40B4-BE49-F238E27FC236}">
                <a16:creationId xmlns:a16="http://schemas.microsoft.com/office/drawing/2014/main" id="{89E0B115-692F-ECDE-2E53-F3D5FB2D8806}"/>
              </a:ext>
            </a:extLst>
          </p:cNvPr>
          <p:cNvSpPr txBox="1"/>
          <p:nvPr/>
        </p:nvSpPr>
        <p:spPr>
          <a:xfrm>
            <a:off x="2667779" y="5060077"/>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E5CE835-9C45-8D2E-6E15-BAA7E9747198}"/>
              </a:ext>
            </a:extLst>
          </p:cNvPr>
          <p:cNvGrpSpPr/>
          <p:nvPr/>
        </p:nvGrpSpPr>
        <p:grpSpPr>
          <a:xfrm>
            <a:off x="2659458" y="4838791"/>
            <a:ext cx="2007182" cy="187293"/>
            <a:chOff x="2667779" y="2274565"/>
            <a:chExt cx="2007182" cy="187293"/>
          </a:xfrm>
        </p:grpSpPr>
        <p:sp>
          <p:nvSpPr>
            <p:cNvPr id="24" name="Arrow: Pentagon 23">
              <a:extLst>
                <a:ext uri="{FF2B5EF4-FFF2-40B4-BE49-F238E27FC236}">
                  <a16:creationId xmlns:a16="http://schemas.microsoft.com/office/drawing/2014/main" id="{02A7C94B-A5ED-9FF3-C528-2C4B3B8E7F95}"/>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120 hr</a:t>
              </a:r>
            </a:p>
          </p:txBody>
        </p:sp>
        <p:sp>
          <p:nvSpPr>
            <p:cNvPr id="25" name="Arrow: Chevron 24">
              <a:extLst>
                <a:ext uri="{FF2B5EF4-FFF2-40B4-BE49-F238E27FC236}">
                  <a16:creationId xmlns:a16="http://schemas.microsoft.com/office/drawing/2014/main" id="{B0DE13D3-1F1E-0AE9-AAD0-45929293F41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40 hr</a:t>
              </a:r>
            </a:p>
          </p:txBody>
        </p:sp>
        <p:sp>
          <p:nvSpPr>
            <p:cNvPr id="26" name="Arrow: Chevron 25">
              <a:extLst>
                <a:ext uri="{FF2B5EF4-FFF2-40B4-BE49-F238E27FC236}">
                  <a16:creationId xmlns:a16="http://schemas.microsoft.com/office/drawing/2014/main" id="{635F7698-F7E7-113C-2492-FF1E8AEF757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80 hr</a:t>
              </a:r>
            </a:p>
          </p:txBody>
        </p:sp>
        <p:pic>
          <p:nvPicPr>
            <p:cNvPr id="27" name="Picture 26">
              <a:extLst>
                <a:ext uri="{FF2B5EF4-FFF2-40B4-BE49-F238E27FC236}">
                  <a16:creationId xmlns:a16="http://schemas.microsoft.com/office/drawing/2014/main" id="{BDD6005F-8B80-1D6E-B73F-24990C261CA6}"/>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28" name="Picture 8" descr="Het logo van de Hanze | Hanze">
              <a:extLst>
                <a:ext uri="{FF2B5EF4-FFF2-40B4-BE49-F238E27FC236}">
                  <a16:creationId xmlns:a16="http://schemas.microsoft.com/office/drawing/2014/main" id="{B8128F2F-17E3-0DD2-20B6-4C200DC4B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User with solid fill">
              <a:extLst>
                <a:ext uri="{FF2B5EF4-FFF2-40B4-BE49-F238E27FC236}">
                  <a16:creationId xmlns:a16="http://schemas.microsoft.com/office/drawing/2014/main" id="{A78F0EE6-2BFC-29A7-CBED-A13A4A4EB5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9520" y="2291691"/>
              <a:ext cx="158239" cy="158239"/>
            </a:xfrm>
            <a:prstGeom prst="rect">
              <a:avLst/>
            </a:prstGeom>
          </p:spPr>
        </p:pic>
      </p:grpSp>
      <p:grpSp>
        <p:nvGrpSpPr>
          <p:cNvPr id="38" name="Group 37">
            <a:extLst>
              <a:ext uri="{FF2B5EF4-FFF2-40B4-BE49-F238E27FC236}">
                <a16:creationId xmlns:a16="http://schemas.microsoft.com/office/drawing/2014/main" id="{D2C51E06-6E56-F66F-1FD1-B8337FB7302D}"/>
              </a:ext>
            </a:extLst>
          </p:cNvPr>
          <p:cNvGrpSpPr/>
          <p:nvPr/>
        </p:nvGrpSpPr>
        <p:grpSpPr>
          <a:xfrm>
            <a:off x="6964104" y="1571774"/>
            <a:ext cx="2007182" cy="187293"/>
            <a:chOff x="2667779" y="2274565"/>
            <a:chExt cx="2007182" cy="187293"/>
          </a:xfrm>
        </p:grpSpPr>
        <p:sp>
          <p:nvSpPr>
            <p:cNvPr id="39" name="Arrow: Pentagon 38">
              <a:extLst>
                <a:ext uri="{FF2B5EF4-FFF2-40B4-BE49-F238E27FC236}">
                  <a16:creationId xmlns:a16="http://schemas.microsoft.com/office/drawing/2014/main" id="{1AFFD0B7-1CC1-B5EE-564F-3FE55FC63910}"/>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40" name="Arrow: Chevron 39">
              <a:extLst>
                <a:ext uri="{FF2B5EF4-FFF2-40B4-BE49-F238E27FC236}">
                  <a16:creationId xmlns:a16="http://schemas.microsoft.com/office/drawing/2014/main" id="{B887325C-D640-A38E-3118-6FAF6100F7C2}"/>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41" name="Arrow: Chevron 40">
              <a:extLst>
                <a:ext uri="{FF2B5EF4-FFF2-40B4-BE49-F238E27FC236}">
                  <a16:creationId xmlns:a16="http://schemas.microsoft.com/office/drawing/2014/main" id="{A14A7674-9EB4-B656-BFD5-8A8C8F3667F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42" name="Picture 41">
              <a:extLst>
                <a:ext uri="{FF2B5EF4-FFF2-40B4-BE49-F238E27FC236}">
                  <a16:creationId xmlns:a16="http://schemas.microsoft.com/office/drawing/2014/main" id="{CF475B7E-4EDA-99D6-F2E4-BD840FDFDCBD}"/>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43" name="Picture 8" descr="Het logo van de Hanze | Hanze">
              <a:extLst>
                <a:ext uri="{FF2B5EF4-FFF2-40B4-BE49-F238E27FC236}">
                  <a16:creationId xmlns:a16="http://schemas.microsoft.com/office/drawing/2014/main" id="{8538AF16-C40D-F5FD-0489-1F80AA1FC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User with solid fill">
              <a:extLst>
                <a:ext uri="{FF2B5EF4-FFF2-40B4-BE49-F238E27FC236}">
                  <a16:creationId xmlns:a16="http://schemas.microsoft.com/office/drawing/2014/main" id="{1A876A60-4695-83D2-BA5F-441558121A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2" name="Rectangle 1">
            <a:extLst>
              <a:ext uri="{FF2B5EF4-FFF2-40B4-BE49-F238E27FC236}">
                <a16:creationId xmlns:a16="http://schemas.microsoft.com/office/drawing/2014/main" id="{E5EFD5A7-4F39-92DC-AE35-0F5064C956AA}"/>
              </a:ext>
            </a:extLst>
          </p:cNvPr>
          <p:cNvSpPr/>
          <p:nvPr/>
        </p:nvSpPr>
        <p:spPr>
          <a:xfrm>
            <a:off x="4911861" y="34646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E6487B5-FC5A-05C7-B390-37A1C7652D1B}"/>
              </a:ext>
            </a:extLst>
          </p:cNvPr>
          <p:cNvSpPr/>
          <p:nvPr/>
        </p:nvSpPr>
        <p:spPr>
          <a:xfrm>
            <a:off x="4911933" y="346602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48" name="Rectangle 47">
            <a:extLst>
              <a:ext uri="{FF2B5EF4-FFF2-40B4-BE49-F238E27FC236}">
                <a16:creationId xmlns:a16="http://schemas.microsoft.com/office/drawing/2014/main" id="{83F58B5F-3B51-C4FD-9929-6650EF050382}"/>
              </a:ext>
            </a:extLst>
          </p:cNvPr>
          <p:cNvSpPr/>
          <p:nvPr/>
        </p:nvSpPr>
        <p:spPr>
          <a:xfrm>
            <a:off x="4911928" y="57877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Adapt</a:t>
            </a:r>
          </a:p>
        </p:txBody>
      </p:sp>
      <p:sp>
        <p:nvSpPr>
          <p:cNvPr id="53" name="Rectangle 52">
            <a:extLst>
              <a:ext uri="{FF2B5EF4-FFF2-40B4-BE49-F238E27FC236}">
                <a16:creationId xmlns:a16="http://schemas.microsoft.com/office/drawing/2014/main" id="{FA2C4734-2BAC-1C87-DE3E-B446A792AF67}"/>
              </a:ext>
            </a:extLst>
          </p:cNvPr>
          <p:cNvSpPr/>
          <p:nvPr/>
        </p:nvSpPr>
        <p:spPr>
          <a:xfrm>
            <a:off x="4911416" y="54761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56" name="Rectangle 55">
            <a:extLst>
              <a:ext uri="{FF2B5EF4-FFF2-40B4-BE49-F238E27FC236}">
                <a16:creationId xmlns:a16="http://schemas.microsoft.com/office/drawing/2014/main" id="{6AA8999D-25D0-DC7F-6F23-BCE748406FA9}"/>
              </a:ext>
            </a:extLst>
          </p:cNvPr>
          <p:cNvSpPr/>
          <p:nvPr/>
        </p:nvSpPr>
        <p:spPr>
          <a:xfrm>
            <a:off x="6938304" y="3466028"/>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58" name="Picture 6" descr="PESTEL Analysis - Lumovest">
            <a:extLst>
              <a:ext uri="{FF2B5EF4-FFF2-40B4-BE49-F238E27FC236}">
                <a16:creationId xmlns:a16="http://schemas.microsoft.com/office/drawing/2014/main" id="{32C1B1E0-68E3-2A88-6EEC-7B351D290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63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AA8B65E-B479-AF6B-D151-A05D2FCA6F95}"/>
              </a:ext>
            </a:extLst>
          </p:cNvPr>
          <p:cNvSpPr txBox="1"/>
          <p:nvPr/>
        </p:nvSpPr>
        <p:spPr>
          <a:xfrm>
            <a:off x="4917548" y="6438105"/>
            <a:ext cx="2016000" cy="230832"/>
          </a:xfrm>
          <a:prstGeom prst="rect">
            <a:avLst/>
          </a:prstGeom>
          <a:noFill/>
        </p:spPr>
        <p:txBody>
          <a:bodyPr wrap="square" rtlCol="0">
            <a:spAutoFit/>
          </a:bodyPr>
          <a:lstStyle/>
          <a:p>
            <a:pPr algn="ctr"/>
            <a:r>
              <a:rPr lang="en-US" sz="900" dirty="0"/>
              <a:t>More information see other side</a:t>
            </a:r>
          </a:p>
        </p:txBody>
      </p:sp>
      <p:sp>
        <p:nvSpPr>
          <p:cNvPr id="60" name="TextBox 59">
            <a:extLst>
              <a:ext uri="{FF2B5EF4-FFF2-40B4-BE49-F238E27FC236}">
                <a16:creationId xmlns:a16="http://schemas.microsoft.com/office/drawing/2014/main" id="{08A0E089-C49E-1292-CE82-28970A3280C1}"/>
              </a:ext>
            </a:extLst>
          </p:cNvPr>
          <p:cNvSpPr txBox="1"/>
          <p:nvPr/>
        </p:nvSpPr>
        <p:spPr>
          <a:xfrm>
            <a:off x="4936511" y="3643057"/>
            <a:ext cx="1975579" cy="800219"/>
          </a:xfrm>
          <a:prstGeom prst="rect">
            <a:avLst/>
          </a:prstGeom>
          <a:noFill/>
        </p:spPr>
        <p:txBody>
          <a:bodyPr wrap="square" rtlCol="0">
            <a:spAutoFit/>
          </a:bodyPr>
          <a:lstStyle/>
          <a:p>
            <a:pPr algn="ctr"/>
            <a:r>
              <a:rPr lang="nl-NL" sz="1600" b="1" dirty="0"/>
              <a:t>Leeg</a:t>
            </a:r>
          </a:p>
          <a:p>
            <a:pPr algn="ctr"/>
            <a:r>
              <a:rPr lang="nl-NL" sz="1000" dirty="0"/>
              <a:t>Samen spelen met als doel je voetafdruk op de planeet te verkleinen</a:t>
            </a:r>
          </a:p>
        </p:txBody>
      </p:sp>
      <p:sp>
        <p:nvSpPr>
          <p:cNvPr id="61" name="Rectangle 60">
            <a:extLst>
              <a:ext uri="{FF2B5EF4-FFF2-40B4-BE49-F238E27FC236}">
                <a16:creationId xmlns:a16="http://schemas.microsoft.com/office/drawing/2014/main" id="{A7092115-F1C6-305B-C815-764A2AE9B423}"/>
              </a:ext>
            </a:extLst>
          </p:cNvPr>
          <p:cNvSpPr/>
          <p:nvPr/>
        </p:nvSpPr>
        <p:spPr>
          <a:xfrm>
            <a:off x="6963706" y="57610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2" name="TextBox 61">
            <a:extLst>
              <a:ext uri="{FF2B5EF4-FFF2-40B4-BE49-F238E27FC236}">
                <a16:creationId xmlns:a16="http://schemas.microsoft.com/office/drawing/2014/main" id="{CB18F53F-CEC8-9C6F-D7AD-77C247FF5E83}"/>
              </a:ext>
            </a:extLst>
          </p:cNvPr>
          <p:cNvSpPr txBox="1"/>
          <p:nvPr/>
        </p:nvSpPr>
        <p:spPr>
          <a:xfrm>
            <a:off x="6941404" y="5939324"/>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A4D3CD19-2FFF-ABD1-022E-8C925ECC36BD}"/>
              </a:ext>
            </a:extLst>
          </p:cNvPr>
          <p:cNvSpPr/>
          <p:nvPr/>
        </p:nvSpPr>
        <p:spPr>
          <a:xfrm>
            <a:off x="6954938" y="46372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64" name="TextBox 63">
            <a:extLst>
              <a:ext uri="{FF2B5EF4-FFF2-40B4-BE49-F238E27FC236}">
                <a16:creationId xmlns:a16="http://schemas.microsoft.com/office/drawing/2014/main" id="{3B2AE8B1-3CBB-EF9B-4F3F-B37657C68DA9}"/>
              </a:ext>
            </a:extLst>
          </p:cNvPr>
          <p:cNvSpPr txBox="1"/>
          <p:nvPr/>
        </p:nvSpPr>
        <p:spPr>
          <a:xfrm>
            <a:off x="6979939" y="3654140"/>
            <a:ext cx="1975579" cy="553998"/>
          </a:xfrm>
          <a:prstGeom prst="rect">
            <a:avLst/>
          </a:prstGeom>
          <a:noFill/>
        </p:spPr>
        <p:txBody>
          <a:bodyPr wrap="square" rtlCol="0">
            <a:spAutoFit/>
          </a:bodyPr>
          <a:lstStyle/>
          <a:p>
            <a:pPr algn="ctr"/>
            <a:r>
              <a:rPr lang="nl-NL" sz="1000" dirty="0"/>
              <a:t>Het spel geeft spelenderwijs inzicht in de rol van consumptie op het milieu en de planeet</a:t>
            </a:r>
          </a:p>
        </p:txBody>
      </p:sp>
      <p:sp>
        <p:nvSpPr>
          <p:cNvPr id="65" name="TextBox 64">
            <a:extLst>
              <a:ext uri="{FF2B5EF4-FFF2-40B4-BE49-F238E27FC236}">
                <a16:creationId xmlns:a16="http://schemas.microsoft.com/office/drawing/2014/main" id="{2C1A7F33-FDC2-7A0E-9B98-59E98C2FC697}"/>
              </a:ext>
            </a:extLst>
          </p:cNvPr>
          <p:cNvSpPr txBox="1"/>
          <p:nvPr/>
        </p:nvSpPr>
        <p:spPr>
          <a:xfrm>
            <a:off x="6963259" y="5058694"/>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sp>
        <p:nvSpPr>
          <p:cNvPr id="66" name="Rectangle 65">
            <a:extLst>
              <a:ext uri="{FF2B5EF4-FFF2-40B4-BE49-F238E27FC236}">
                <a16:creationId xmlns:a16="http://schemas.microsoft.com/office/drawing/2014/main" id="{02EE7A27-8C22-9C15-3958-B07B8442C900}"/>
              </a:ext>
            </a:extLst>
          </p:cNvPr>
          <p:cNvSpPr/>
          <p:nvPr/>
        </p:nvSpPr>
        <p:spPr>
          <a:xfrm>
            <a:off x="6571329" y="6102947"/>
            <a:ext cx="362442"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E17124B-D8E9-D62C-1BD3-2E3FA67996E0}"/>
              </a:ext>
            </a:extLst>
          </p:cNvPr>
          <p:cNvPicPr>
            <a:picLocks noChangeAspect="1"/>
          </p:cNvPicPr>
          <p:nvPr/>
        </p:nvPicPr>
        <p:blipFill>
          <a:blip r:embed="rId4"/>
          <a:stretch>
            <a:fillRect/>
          </a:stretch>
        </p:blipFill>
        <p:spPr>
          <a:xfrm>
            <a:off x="7847726" y="6411202"/>
            <a:ext cx="739603" cy="167826"/>
          </a:xfrm>
          <a:prstGeom prst="rect">
            <a:avLst/>
          </a:prstGeom>
        </p:spPr>
      </p:pic>
      <p:pic>
        <p:nvPicPr>
          <p:cNvPr id="68" name="Picture 8" descr="Het logo van de Hanze | Hanze">
            <a:extLst>
              <a:ext uri="{FF2B5EF4-FFF2-40B4-BE49-F238E27FC236}">
                <a16:creationId xmlns:a16="http://schemas.microsoft.com/office/drawing/2014/main" id="{C1294D61-56F6-91F4-AF92-DCF8A74F6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123" y="64112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C504DC35-98DD-D60F-9D59-704C1BD11652}"/>
              </a:ext>
            </a:extLst>
          </p:cNvPr>
          <p:cNvGrpSpPr/>
          <p:nvPr/>
        </p:nvGrpSpPr>
        <p:grpSpPr>
          <a:xfrm>
            <a:off x="6959348" y="4835183"/>
            <a:ext cx="2007182" cy="187293"/>
            <a:chOff x="2667779" y="2274565"/>
            <a:chExt cx="2007182" cy="187293"/>
          </a:xfrm>
        </p:grpSpPr>
        <p:sp>
          <p:nvSpPr>
            <p:cNvPr id="70" name="Arrow: Pentagon 69">
              <a:extLst>
                <a:ext uri="{FF2B5EF4-FFF2-40B4-BE49-F238E27FC236}">
                  <a16:creationId xmlns:a16="http://schemas.microsoft.com/office/drawing/2014/main" id="{BA4179C1-4159-B1B5-B08D-EFCE15E53B6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1" name="Arrow: Chevron 70">
              <a:extLst>
                <a:ext uri="{FF2B5EF4-FFF2-40B4-BE49-F238E27FC236}">
                  <a16:creationId xmlns:a16="http://schemas.microsoft.com/office/drawing/2014/main" id="{E12FC067-FAD7-5189-A3AF-D6C7CD53F7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2" name="Arrow: Chevron 71">
              <a:extLst>
                <a:ext uri="{FF2B5EF4-FFF2-40B4-BE49-F238E27FC236}">
                  <a16:creationId xmlns:a16="http://schemas.microsoft.com/office/drawing/2014/main" id="{63DF88B6-3512-272D-4BE6-C67CDBE84AF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81" name="Picture 80">
              <a:extLst>
                <a:ext uri="{FF2B5EF4-FFF2-40B4-BE49-F238E27FC236}">
                  <a16:creationId xmlns:a16="http://schemas.microsoft.com/office/drawing/2014/main" id="{56A1C382-D2BC-4FBC-5B1D-E1244371C47A}"/>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88" name="Picture 8" descr="Het logo van de Hanze | Hanze">
              <a:extLst>
                <a:ext uri="{FF2B5EF4-FFF2-40B4-BE49-F238E27FC236}">
                  <a16:creationId xmlns:a16="http://schemas.microsoft.com/office/drawing/2014/main" id="{38E435B3-DC23-6C7E-4D77-BD142E620E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196033D7-898A-684D-8A92-04CD4C520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25" name="Rectangle 1024">
            <a:extLst>
              <a:ext uri="{FF2B5EF4-FFF2-40B4-BE49-F238E27FC236}">
                <a16:creationId xmlns:a16="http://schemas.microsoft.com/office/drawing/2014/main" id="{D911E2A8-1F1B-ED38-5646-7872F2C39A5E}"/>
              </a:ext>
            </a:extLst>
          </p:cNvPr>
          <p:cNvSpPr/>
          <p:nvPr/>
        </p:nvSpPr>
        <p:spPr>
          <a:xfrm>
            <a:off x="4904946" y="6102947"/>
            <a:ext cx="67548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A9DD096-4A43-01C0-FEEB-259FC1456CFF}"/>
              </a:ext>
            </a:extLst>
          </p:cNvPr>
          <p:cNvPicPr>
            <a:picLocks noChangeAspect="1"/>
          </p:cNvPicPr>
          <p:nvPr/>
        </p:nvPicPr>
        <p:blipFill>
          <a:blip r:embed="rId8"/>
          <a:stretch>
            <a:fillRect/>
          </a:stretch>
        </p:blipFill>
        <p:spPr>
          <a:xfrm>
            <a:off x="625455" y="4582552"/>
            <a:ext cx="1948256" cy="844583"/>
          </a:xfrm>
          <a:prstGeom prst="rect">
            <a:avLst/>
          </a:prstGeom>
        </p:spPr>
      </p:pic>
      <p:sp>
        <p:nvSpPr>
          <p:cNvPr id="3" name="Rectangle 2">
            <a:extLst>
              <a:ext uri="{FF2B5EF4-FFF2-40B4-BE49-F238E27FC236}">
                <a16:creationId xmlns:a16="http://schemas.microsoft.com/office/drawing/2014/main" id="{56D181D4-CCC2-1E3E-345F-DF52A2B4C720}"/>
              </a:ext>
            </a:extLst>
          </p:cNvPr>
          <p:cNvSpPr/>
          <p:nvPr/>
        </p:nvSpPr>
        <p:spPr>
          <a:xfrm>
            <a:off x="612673"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32A090-87C8-F46A-99ED-290C1349038F}"/>
              </a:ext>
            </a:extLst>
          </p:cNvPr>
          <p:cNvSpPr/>
          <p:nvPr/>
        </p:nvSpPr>
        <p:spPr>
          <a:xfrm>
            <a:off x="612745" y="202620"/>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5" name="Rectangle 4">
            <a:extLst>
              <a:ext uri="{FF2B5EF4-FFF2-40B4-BE49-F238E27FC236}">
                <a16:creationId xmlns:a16="http://schemas.microsoft.com/office/drawing/2014/main" id="{6C987BB7-1166-1F84-5BC1-CE3DB0617FC3}"/>
              </a:ext>
            </a:extLst>
          </p:cNvPr>
          <p:cNvSpPr/>
          <p:nvPr/>
        </p:nvSpPr>
        <p:spPr>
          <a:xfrm>
            <a:off x="612740"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6" name="Rectangle 5">
            <a:extLst>
              <a:ext uri="{FF2B5EF4-FFF2-40B4-BE49-F238E27FC236}">
                <a16:creationId xmlns:a16="http://schemas.microsoft.com/office/drawing/2014/main" id="{C520FF61-7A96-1485-EC22-98BDC76B0D66}"/>
              </a:ext>
            </a:extLst>
          </p:cNvPr>
          <p:cNvSpPr/>
          <p:nvPr/>
        </p:nvSpPr>
        <p:spPr>
          <a:xfrm>
            <a:off x="612228"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 name="Rectangle 6">
            <a:extLst>
              <a:ext uri="{FF2B5EF4-FFF2-40B4-BE49-F238E27FC236}">
                <a16:creationId xmlns:a16="http://schemas.microsoft.com/office/drawing/2014/main" id="{41C40236-B283-C8FA-55A2-1765F2125C03}"/>
              </a:ext>
            </a:extLst>
          </p:cNvPr>
          <p:cNvSpPr/>
          <p:nvPr/>
        </p:nvSpPr>
        <p:spPr>
          <a:xfrm>
            <a:off x="2639116" y="202619"/>
            <a:ext cx="2023869" cy="180000"/>
          </a:xfrm>
          <a:prstGeom prst="rect">
            <a:avLst/>
          </a:prstGeom>
          <a:solidFill>
            <a:srgbClr val="9D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8"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2739"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068B95-8279-EC82-CFE2-3868177A193A}"/>
              </a:ext>
            </a:extLst>
          </p:cNvPr>
          <p:cNvSpPr txBox="1"/>
          <p:nvPr/>
        </p:nvSpPr>
        <p:spPr>
          <a:xfrm>
            <a:off x="618360" y="3174696"/>
            <a:ext cx="2016000" cy="230832"/>
          </a:xfrm>
          <a:prstGeom prst="rect">
            <a:avLst/>
          </a:prstGeom>
          <a:noFill/>
        </p:spPr>
        <p:txBody>
          <a:bodyPr wrap="square" rtlCol="0">
            <a:spAutoFit/>
          </a:bodyPr>
          <a:lstStyle/>
          <a:p>
            <a:pPr algn="ctr"/>
            <a:r>
              <a:rPr lang="en-US" sz="900" dirty="0"/>
              <a:t>More information see other side</a:t>
            </a:r>
          </a:p>
        </p:txBody>
      </p:sp>
      <p:sp>
        <p:nvSpPr>
          <p:cNvPr id="10" name="TextBox 9">
            <a:extLst>
              <a:ext uri="{FF2B5EF4-FFF2-40B4-BE49-F238E27FC236}">
                <a16:creationId xmlns:a16="http://schemas.microsoft.com/office/drawing/2014/main" id="{56519467-4205-0A03-E093-C5F2978378BA}"/>
              </a:ext>
            </a:extLst>
          </p:cNvPr>
          <p:cNvSpPr txBox="1"/>
          <p:nvPr/>
        </p:nvSpPr>
        <p:spPr>
          <a:xfrm>
            <a:off x="623117" y="352660"/>
            <a:ext cx="1997808" cy="892552"/>
          </a:xfrm>
          <a:prstGeom prst="rect">
            <a:avLst/>
          </a:prstGeom>
          <a:noFill/>
        </p:spPr>
        <p:txBody>
          <a:bodyPr wrap="square" rtlCol="0">
            <a:spAutoFit/>
          </a:bodyPr>
          <a:lstStyle/>
          <a:p>
            <a:pPr algn="ctr"/>
            <a:r>
              <a:rPr lang="nl-NL" sz="1200" b="1" dirty="0"/>
              <a:t>We-Energy </a:t>
            </a:r>
            <a:r>
              <a:rPr lang="nl-NL" sz="1200" b="1" dirty="0" err="1"/>
              <a:t>Numbers</a:t>
            </a:r>
            <a:r>
              <a:rPr lang="nl-NL" sz="1200" b="1" dirty="0"/>
              <a:t> game</a:t>
            </a:r>
          </a:p>
          <a:p>
            <a:pPr algn="ctr"/>
            <a:r>
              <a:rPr lang="nl-NL" sz="1000" dirty="0"/>
              <a:t>Samen plannen met als doel een duurzame regio of land, met inzicht in technische en economische kenmerken </a:t>
            </a:r>
          </a:p>
        </p:txBody>
      </p:sp>
      <p:sp>
        <p:nvSpPr>
          <p:cNvPr id="11" name="Rectangle 10">
            <a:extLst>
              <a:ext uri="{FF2B5EF4-FFF2-40B4-BE49-F238E27FC236}">
                <a16:creationId xmlns:a16="http://schemas.microsoft.com/office/drawing/2014/main" id="{C4923B4B-34AD-0822-BE28-D16D3FB1C7B6}"/>
              </a:ext>
            </a:extLst>
          </p:cNvPr>
          <p:cNvSpPr/>
          <p:nvPr/>
        </p:nvSpPr>
        <p:spPr>
          <a:xfrm>
            <a:off x="2664518"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 name="TextBox 11">
            <a:extLst>
              <a:ext uri="{FF2B5EF4-FFF2-40B4-BE49-F238E27FC236}">
                <a16:creationId xmlns:a16="http://schemas.microsoft.com/office/drawing/2014/main" id="{4BC62A27-EC19-4B67-7B14-EC91AB9B44D2}"/>
              </a:ext>
            </a:extLst>
          </p:cNvPr>
          <p:cNvSpPr txBox="1"/>
          <p:nvPr/>
        </p:nvSpPr>
        <p:spPr>
          <a:xfrm>
            <a:off x="2642216"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B8501B4E-FA42-C2A2-E13C-44F088434D19}"/>
              </a:ext>
            </a:extLst>
          </p:cNvPr>
          <p:cNvSpPr/>
          <p:nvPr/>
        </p:nvSpPr>
        <p:spPr>
          <a:xfrm>
            <a:off x="2655750"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4" name="TextBox 13">
            <a:extLst>
              <a:ext uri="{FF2B5EF4-FFF2-40B4-BE49-F238E27FC236}">
                <a16:creationId xmlns:a16="http://schemas.microsoft.com/office/drawing/2014/main" id="{13186984-F605-D450-53E5-AF2014E82AF2}"/>
              </a:ext>
            </a:extLst>
          </p:cNvPr>
          <p:cNvSpPr txBox="1"/>
          <p:nvPr/>
        </p:nvSpPr>
        <p:spPr>
          <a:xfrm>
            <a:off x="2681883" y="389599"/>
            <a:ext cx="1975579" cy="861774"/>
          </a:xfrm>
          <a:prstGeom prst="rect">
            <a:avLst/>
          </a:prstGeom>
          <a:noFill/>
        </p:spPr>
        <p:txBody>
          <a:bodyPr wrap="square" rtlCol="0">
            <a:spAutoFit/>
          </a:bodyPr>
          <a:lstStyle/>
          <a:p>
            <a:pPr algn="ctr"/>
            <a:r>
              <a:rPr lang="nl-NL" sz="1000" dirty="0"/>
              <a:t>Dit </a:t>
            </a:r>
            <a:r>
              <a:rPr lang="nl-NL" sz="1000" dirty="0" err="1"/>
              <a:t>spell</a:t>
            </a:r>
            <a:r>
              <a:rPr lang="nl-NL" sz="1000" dirty="0"/>
              <a:t> geeft inzicht in een landelijke aanpak van de energietransitie en hoe balans te vinden tussen kosten, techniek, </a:t>
            </a:r>
            <a:r>
              <a:rPr lang="nl-NL" sz="1000" dirty="0" err="1"/>
              <a:t>klimaar</a:t>
            </a:r>
            <a:r>
              <a:rPr lang="nl-NL" sz="1000" dirty="0"/>
              <a:t> en elkaar</a:t>
            </a:r>
          </a:p>
        </p:txBody>
      </p:sp>
      <p:sp>
        <p:nvSpPr>
          <p:cNvPr id="15" name="TextBox 14">
            <a:extLst>
              <a:ext uri="{FF2B5EF4-FFF2-40B4-BE49-F238E27FC236}">
                <a16:creationId xmlns:a16="http://schemas.microsoft.com/office/drawing/2014/main" id="{89E0B115-692F-ECDE-2E53-F3D5FB2D8806}"/>
              </a:ext>
            </a:extLst>
          </p:cNvPr>
          <p:cNvSpPr txBox="1"/>
          <p:nvPr/>
        </p:nvSpPr>
        <p:spPr>
          <a:xfrm>
            <a:off x="2675961" y="1762652"/>
            <a:ext cx="1975579" cy="707886"/>
          </a:xfrm>
          <a:prstGeom prst="rect">
            <a:avLst/>
          </a:prstGeom>
          <a:noFill/>
        </p:spPr>
        <p:txBody>
          <a:bodyPr wrap="square" rtlCol="0">
            <a:spAutoFit/>
          </a:bodyPr>
          <a:lstStyle/>
          <a:p>
            <a:pPr algn="ctr"/>
            <a:r>
              <a:rPr lang="nl-NL" sz="1000" dirty="0"/>
              <a:t>Met basiskennis van energiegebruik en sterke begeleiding tijdens het spel is het goed te spelen</a:t>
            </a:r>
          </a:p>
        </p:txBody>
      </p:sp>
      <p:sp>
        <p:nvSpPr>
          <p:cNvPr id="16" name="Rectangle 15">
            <a:extLst>
              <a:ext uri="{FF2B5EF4-FFF2-40B4-BE49-F238E27FC236}">
                <a16:creationId xmlns:a16="http://schemas.microsoft.com/office/drawing/2014/main" id="{4C9A71DB-857B-9448-8874-A94DC222DA27}"/>
              </a:ext>
            </a:extLst>
          </p:cNvPr>
          <p:cNvSpPr/>
          <p:nvPr/>
        </p:nvSpPr>
        <p:spPr>
          <a:xfrm>
            <a:off x="612228"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926686-EE8B-59D4-6042-7AB930077360}"/>
              </a:ext>
            </a:extLst>
          </p:cNvPr>
          <p:cNvSpPr/>
          <p:nvPr/>
        </p:nvSpPr>
        <p:spPr>
          <a:xfrm>
            <a:off x="1283908"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31FEEE4-9B7B-BECA-DAD4-812850EEC31B}"/>
              </a:ext>
            </a:extLst>
          </p:cNvPr>
          <p:cNvPicPr>
            <a:picLocks noChangeAspect="1"/>
          </p:cNvPicPr>
          <p:nvPr/>
        </p:nvPicPr>
        <p:blipFill>
          <a:blip r:embed="rId4"/>
          <a:stretch>
            <a:fillRect/>
          </a:stretch>
        </p:blipFill>
        <p:spPr>
          <a:xfrm>
            <a:off x="3548538" y="3147793"/>
            <a:ext cx="739603" cy="167826"/>
          </a:xfrm>
          <a:prstGeom prst="rect">
            <a:avLst/>
          </a:prstGeom>
        </p:spPr>
      </p:pic>
      <p:pic>
        <p:nvPicPr>
          <p:cNvPr id="1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935"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56E63A9F-757D-8857-0A6F-DDCE2BE81335}"/>
              </a:ext>
            </a:extLst>
          </p:cNvPr>
          <p:cNvGrpSpPr/>
          <p:nvPr/>
        </p:nvGrpSpPr>
        <p:grpSpPr>
          <a:xfrm>
            <a:off x="2655750" y="1573999"/>
            <a:ext cx="2007182" cy="187293"/>
            <a:chOff x="2667779" y="2274565"/>
            <a:chExt cx="2007182" cy="187293"/>
          </a:xfrm>
        </p:grpSpPr>
        <p:sp>
          <p:nvSpPr>
            <p:cNvPr id="21" name="Arrow: Pentagon 20">
              <a:extLst>
                <a:ext uri="{FF2B5EF4-FFF2-40B4-BE49-F238E27FC236}">
                  <a16:creationId xmlns:a16="http://schemas.microsoft.com/office/drawing/2014/main" id="{CD16218F-159F-FD91-F268-C117AC1114DB}"/>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22" name="Arrow: Chevron 21">
              <a:extLst>
                <a:ext uri="{FF2B5EF4-FFF2-40B4-BE49-F238E27FC236}">
                  <a16:creationId xmlns:a16="http://schemas.microsoft.com/office/drawing/2014/main" id="{D696410C-A7A4-4FB4-7CA4-90456B420B6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sp>
          <p:nvSpPr>
            <p:cNvPr id="31" name="Arrow: Chevron 30">
              <a:extLst>
                <a:ext uri="{FF2B5EF4-FFF2-40B4-BE49-F238E27FC236}">
                  <a16:creationId xmlns:a16="http://schemas.microsoft.com/office/drawing/2014/main" id="{0FFE7173-0513-85EA-70F1-CF96A3D2301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8 hr</a:t>
              </a:r>
            </a:p>
          </p:txBody>
        </p:sp>
        <p:pic>
          <p:nvPicPr>
            <p:cNvPr id="50" name="Picture 49">
              <a:extLst>
                <a:ext uri="{FF2B5EF4-FFF2-40B4-BE49-F238E27FC236}">
                  <a16:creationId xmlns:a16="http://schemas.microsoft.com/office/drawing/2014/main" id="{33E80ACF-A2C3-8248-A921-538140C23464}"/>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51" name="Picture 8" descr="Het logo van de Hanze | Hanze">
              <a:extLst>
                <a:ext uri="{FF2B5EF4-FFF2-40B4-BE49-F238E27FC236}">
                  <a16:creationId xmlns:a16="http://schemas.microsoft.com/office/drawing/2014/main" id="{8A6BEB35-10C3-025D-BFBD-B949A904C5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descr="User with solid fill">
              <a:extLst>
                <a:ext uri="{FF2B5EF4-FFF2-40B4-BE49-F238E27FC236}">
                  <a16:creationId xmlns:a16="http://schemas.microsoft.com/office/drawing/2014/main" id="{1D9A2BCA-2DE7-794E-D68C-87C3B96FDF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pic>
        <p:nvPicPr>
          <p:cNvPr id="73" name="Picture 72" descr="A map with many stickers on it&#10;&#10;Description automatically generated">
            <a:extLst>
              <a:ext uri="{FF2B5EF4-FFF2-40B4-BE49-F238E27FC236}">
                <a16:creationId xmlns:a16="http://schemas.microsoft.com/office/drawing/2014/main" id="{DA0B3CBE-6798-A99C-9BC1-8E877D5B8417}"/>
              </a:ext>
            </a:extLst>
          </p:cNvPr>
          <p:cNvPicPr>
            <a:picLocks noChangeAspect="1"/>
          </p:cNvPicPr>
          <p:nvPr/>
        </p:nvPicPr>
        <p:blipFill>
          <a:blip r:embed="rId9">
            <a:extLst>
              <a:ext uri="{28A0092B-C50C-407E-A947-70E740481C1C}">
                <a14:useLocalDpi xmlns:a14="http://schemas.microsoft.com/office/drawing/2010/main" val="0"/>
              </a:ext>
            </a:extLst>
          </a:blip>
          <a:srcRect t="9584" b="23620"/>
          <a:stretch/>
        </p:blipFill>
        <p:spPr>
          <a:xfrm>
            <a:off x="630510" y="1214428"/>
            <a:ext cx="1964707" cy="984259"/>
          </a:xfrm>
          <a:prstGeom prst="rect">
            <a:avLst/>
          </a:prstGeom>
        </p:spPr>
      </p:pic>
    </p:spTree>
    <p:extLst>
      <p:ext uri="{BB962C8B-B14F-4D97-AF65-F5344CB8AC3E}">
        <p14:creationId xmlns:p14="http://schemas.microsoft.com/office/powerpoint/2010/main" val="317230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DD4D-9ABC-2336-A7F1-903E7022D2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45F78D7-869A-998E-D56A-B3F7A7B8D48B}"/>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C37291-5104-987C-C1E1-6AB634C40C1E}"/>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 name="Rectangle 4">
            <a:extLst>
              <a:ext uri="{FF2B5EF4-FFF2-40B4-BE49-F238E27FC236}">
                <a16:creationId xmlns:a16="http://schemas.microsoft.com/office/drawing/2014/main" id="{CC7E7DF1-E88A-9FA2-0145-A0071B8D91FA}"/>
              </a:ext>
            </a:extLst>
          </p:cNvPr>
          <p:cNvSpPr/>
          <p:nvPr/>
        </p:nvSpPr>
        <p:spPr>
          <a:xfrm>
            <a:off x="621209" y="20262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TOOLBOX KAART</a:t>
            </a:r>
          </a:p>
        </p:txBody>
      </p:sp>
      <p:sp>
        <p:nvSpPr>
          <p:cNvPr id="6" name="Rectangle 5">
            <a:extLst>
              <a:ext uri="{FF2B5EF4-FFF2-40B4-BE49-F238E27FC236}">
                <a16:creationId xmlns:a16="http://schemas.microsoft.com/office/drawing/2014/main" id="{E1E7C749-AABA-821E-38D5-0469937543BD}"/>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E5084407-0952-19D9-93ED-BBC6D7A5C87F}"/>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ALL</a:t>
            </a:r>
          </a:p>
        </p:txBody>
      </p:sp>
      <p:sp>
        <p:nvSpPr>
          <p:cNvPr id="8" name="Rectangle 7">
            <a:extLst>
              <a:ext uri="{FF2B5EF4-FFF2-40B4-BE49-F238E27FC236}">
                <a16:creationId xmlns:a16="http://schemas.microsoft.com/office/drawing/2014/main" id="{BC3ED70C-4E91-51F8-852F-0E04A8F998F4}"/>
              </a:ext>
            </a:extLst>
          </p:cNvPr>
          <p:cNvSpPr/>
          <p:nvPr/>
        </p:nvSpPr>
        <p:spPr>
          <a:xfrm>
            <a:off x="2647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568E1D35-8CA0-C3F6-0479-AFB5B3EF06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970EAD-AAC8-5B35-8091-B56A825C01C2}"/>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43F43FB5-60C3-7946-DFB0-521BFAF37CDC}"/>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We-Energy.eu</a:t>
            </a:r>
          </a:p>
          <a:p>
            <a:pPr algn="ctr"/>
            <a:r>
              <a:rPr lang="nl-NL" sz="1000" dirty="0"/>
              <a:t>Een website met een overzichtelijke weergave van de Energie Transitie Routekaart en een bijbehorende </a:t>
            </a:r>
            <a:r>
              <a:rPr lang="nl-NL" sz="1000" dirty="0" err="1"/>
              <a:t>toolbox</a:t>
            </a:r>
            <a:endParaRPr lang="nl-NL" sz="1000" dirty="0"/>
          </a:p>
        </p:txBody>
      </p:sp>
      <p:sp>
        <p:nvSpPr>
          <p:cNvPr id="14" name="Rectangle 13">
            <a:extLst>
              <a:ext uri="{FF2B5EF4-FFF2-40B4-BE49-F238E27FC236}">
                <a16:creationId xmlns:a16="http://schemas.microsoft.com/office/drawing/2014/main" id="{3D4CB373-FC40-8A90-EE35-BE7C4C78558E}"/>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90DECC86-1E8E-79A8-8B8B-B7DF19B25E61}"/>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33657DD-1461-F043-1B2B-FC5E98027B57}"/>
              </a:ext>
            </a:extLst>
          </p:cNvPr>
          <p:cNvSpPr txBox="1"/>
          <p:nvPr/>
        </p:nvSpPr>
        <p:spPr>
          <a:xfrm>
            <a:off x="2659124" y="414338"/>
            <a:ext cx="1975579" cy="923330"/>
          </a:xfrm>
          <a:prstGeom prst="rect">
            <a:avLst/>
          </a:prstGeom>
          <a:noFill/>
        </p:spPr>
        <p:txBody>
          <a:bodyPr wrap="square" rtlCol="0">
            <a:spAutoFit/>
          </a:bodyPr>
          <a:lstStyle/>
          <a:p>
            <a:pPr algn="ctr"/>
            <a:r>
              <a:rPr lang="nl-NL" sz="900" dirty="0"/>
              <a:t>Om de energietransitie te versnellen is een proces nodig waarin belanghebbenden op basis van feitelijke kennis effectiever kunnen samenwerken om zo samen tot betere oplossingen te komen.</a:t>
            </a:r>
          </a:p>
        </p:txBody>
      </p:sp>
      <p:sp>
        <p:nvSpPr>
          <p:cNvPr id="18" name="TextBox 17">
            <a:extLst>
              <a:ext uri="{FF2B5EF4-FFF2-40B4-BE49-F238E27FC236}">
                <a16:creationId xmlns:a16="http://schemas.microsoft.com/office/drawing/2014/main" id="{D064A405-4C12-9B23-A72E-1F0CE1A8F52A}"/>
              </a:ext>
            </a:extLst>
          </p:cNvPr>
          <p:cNvSpPr txBox="1"/>
          <p:nvPr/>
        </p:nvSpPr>
        <p:spPr>
          <a:xfrm>
            <a:off x="2679669" y="176918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pic>
        <p:nvPicPr>
          <p:cNvPr id="73" name="Picture 72">
            <a:extLst>
              <a:ext uri="{FF2B5EF4-FFF2-40B4-BE49-F238E27FC236}">
                <a16:creationId xmlns:a16="http://schemas.microsoft.com/office/drawing/2014/main" id="{4773BA24-B539-774D-C8EC-E53F43725BC6}"/>
              </a:ext>
            </a:extLst>
          </p:cNvPr>
          <p:cNvPicPr>
            <a:picLocks noChangeAspect="1"/>
          </p:cNvPicPr>
          <p:nvPr/>
        </p:nvPicPr>
        <p:blipFill>
          <a:blip r:embed="rId5"/>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4F7A1A94-3D81-8398-D82F-4BFD276DF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F5585C88-3FC9-6D8A-2441-DBC59559DCCB}"/>
              </a:ext>
            </a:extLst>
          </p:cNvPr>
          <p:cNvSpPr/>
          <p:nvPr/>
        </p:nvSpPr>
        <p:spPr>
          <a:xfrm>
            <a:off x="4901456" y="2067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33C62-2E07-3B6F-4A2A-EFE28C757557}"/>
              </a:ext>
            </a:extLst>
          </p:cNvPr>
          <p:cNvSpPr/>
          <p:nvPr/>
        </p:nvSpPr>
        <p:spPr>
          <a:xfrm>
            <a:off x="4916689"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TOOLBOX KAART</a:t>
            </a:r>
          </a:p>
        </p:txBody>
      </p:sp>
      <p:sp>
        <p:nvSpPr>
          <p:cNvPr id="76" name="Rectangle 75">
            <a:extLst>
              <a:ext uri="{FF2B5EF4-FFF2-40B4-BE49-F238E27FC236}">
                <a16:creationId xmlns:a16="http://schemas.microsoft.com/office/drawing/2014/main" id="{9E9F4D5E-60D2-FE3B-302B-DE6BBDC89C93}"/>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7" name="Rectangle 76">
            <a:extLst>
              <a:ext uri="{FF2B5EF4-FFF2-40B4-BE49-F238E27FC236}">
                <a16:creationId xmlns:a16="http://schemas.microsoft.com/office/drawing/2014/main" id="{063F08F0-6FA3-F55F-4557-0185FFD3B6A5}"/>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8" name="Rectangle 77">
            <a:extLst>
              <a:ext uri="{FF2B5EF4-FFF2-40B4-BE49-F238E27FC236}">
                <a16:creationId xmlns:a16="http://schemas.microsoft.com/office/drawing/2014/main" id="{156C7170-42D8-8E4B-2D10-BB06D39DF890}"/>
              </a:ext>
            </a:extLst>
          </p:cNvPr>
          <p:cNvSpPr/>
          <p:nvPr/>
        </p:nvSpPr>
        <p:spPr>
          <a:xfrm>
            <a:off x="6943060" y="202619"/>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5F47D1F9-F5C5-A6A6-C285-4FD1DEADC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EED30C7E-45E9-6348-FC56-F5C89D76A6E1}"/>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272E8397-4AAF-CA02-1313-F7F83FF7C7EF}"/>
              </a:ext>
            </a:extLst>
          </p:cNvPr>
          <p:cNvSpPr txBox="1"/>
          <p:nvPr/>
        </p:nvSpPr>
        <p:spPr>
          <a:xfrm>
            <a:off x="4941267" y="384410"/>
            <a:ext cx="1975579" cy="923330"/>
          </a:xfrm>
          <a:prstGeom prst="rect">
            <a:avLst/>
          </a:prstGeom>
          <a:noFill/>
        </p:spPr>
        <p:txBody>
          <a:bodyPr wrap="square" rtlCol="0">
            <a:spAutoFit/>
          </a:bodyPr>
          <a:lstStyle/>
          <a:p>
            <a:pPr algn="ctr"/>
            <a:r>
              <a:rPr lang="nl-NL" sz="1400" b="1" dirty="0" err="1"/>
              <a:t>GroenGeleerd</a:t>
            </a:r>
            <a:endParaRPr lang="nl-NL" sz="1400" b="1" dirty="0"/>
          </a:p>
          <a:p>
            <a:pPr algn="ctr"/>
            <a:r>
              <a:rPr lang="nl-NL" sz="1000" dirty="0"/>
              <a:t>Een website met een overzichtelijke weergave van bruikbare tools voor energie-gemeenschappen</a:t>
            </a:r>
          </a:p>
        </p:txBody>
      </p:sp>
      <p:sp>
        <p:nvSpPr>
          <p:cNvPr id="83" name="Rectangle 82">
            <a:extLst>
              <a:ext uri="{FF2B5EF4-FFF2-40B4-BE49-F238E27FC236}">
                <a16:creationId xmlns:a16="http://schemas.microsoft.com/office/drawing/2014/main" id="{AE26EF93-EDCE-8F33-B376-DD9CE50E3AC1}"/>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B79FDCCD-1233-9BD9-AFC5-2FF6753CCE54}"/>
              </a:ext>
            </a:extLst>
          </p:cNvPr>
          <p:cNvSpPr txBox="1"/>
          <p:nvPr/>
        </p:nvSpPr>
        <p:spPr>
          <a:xfrm>
            <a:off x="6946160" y="2675915"/>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1D671180-0F49-152D-9C71-EFBFBD710DF4}"/>
              </a:ext>
            </a:extLst>
          </p:cNvPr>
          <p:cNvSpPr/>
          <p:nvPr/>
        </p:nvSpPr>
        <p:spPr>
          <a:xfrm>
            <a:off x="6959694" y="141734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TextBox 85">
            <a:extLst>
              <a:ext uri="{FF2B5EF4-FFF2-40B4-BE49-F238E27FC236}">
                <a16:creationId xmlns:a16="http://schemas.microsoft.com/office/drawing/2014/main" id="{2BF35EDE-037E-BB6A-B0AC-F517A23574FF}"/>
              </a:ext>
            </a:extLst>
          </p:cNvPr>
          <p:cNvSpPr txBox="1"/>
          <p:nvPr/>
        </p:nvSpPr>
        <p:spPr>
          <a:xfrm>
            <a:off x="6948119" y="427307"/>
            <a:ext cx="1975579" cy="846386"/>
          </a:xfrm>
          <a:prstGeom prst="rect">
            <a:avLst/>
          </a:prstGeom>
          <a:noFill/>
        </p:spPr>
        <p:txBody>
          <a:bodyPr wrap="square" rtlCol="0">
            <a:spAutoFit/>
          </a:bodyPr>
          <a:lstStyle/>
          <a:p>
            <a:pPr algn="ctr"/>
            <a:r>
              <a:rPr lang="nl-NL" sz="700" dirty="0"/>
              <a:t>Deze handige tools en methoden zijn ontwikkeld door onderzoekers van HU en Hanze. Sommige methoden kun je gemakkelijk zelf inzetten, voor andere heb je enige begeleiding nodig. Heb je interesse in het gebruiken van een van de tools? Neem dan contact op met de contactpersoon op het toolkaartje.</a:t>
            </a:r>
          </a:p>
        </p:txBody>
      </p:sp>
      <p:sp>
        <p:nvSpPr>
          <p:cNvPr id="87" name="TextBox 86">
            <a:extLst>
              <a:ext uri="{FF2B5EF4-FFF2-40B4-BE49-F238E27FC236}">
                <a16:creationId xmlns:a16="http://schemas.microsoft.com/office/drawing/2014/main" id="{FCADFDFC-E293-52D8-2E7A-F371F8DECF39}"/>
              </a:ext>
            </a:extLst>
          </p:cNvPr>
          <p:cNvSpPr txBox="1"/>
          <p:nvPr/>
        </p:nvSpPr>
        <p:spPr>
          <a:xfrm>
            <a:off x="6968015" y="1775319"/>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90" name="Picture 89">
            <a:extLst>
              <a:ext uri="{FF2B5EF4-FFF2-40B4-BE49-F238E27FC236}">
                <a16:creationId xmlns:a16="http://schemas.microsoft.com/office/drawing/2014/main" id="{7B7EC0DB-4F0B-C5EE-4D9B-D15552B083FB}"/>
              </a:ext>
            </a:extLst>
          </p:cNvPr>
          <p:cNvPicPr>
            <a:picLocks noChangeAspect="1"/>
          </p:cNvPicPr>
          <p:nvPr/>
        </p:nvPicPr>
        <p:blipFill>
          <a:blip r:embed="rId5"/>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2330DB4F-CEA9-8301-1000-AA3DF5632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A24C8653-4F6E-C971-8AD1-9D6AFF9295D7}"/>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57F320A-3BD4-AD76-4295-0A5195C6A9F0}"/>
              </a:ext>
            </a:extLst>
          </p:cNvPr>
          <p:cNvSpPr/>
          <p:nvPr/>
        </p:nvSpPr>
        <p:spPr>
          <a:xfrm>
            <a:off x="616453" y="3467412"/>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TOOLBOX KAART</a:t>
            </a:r>
          </a:p>
        </p:txBody>
      </p:sp>
      <p:sp>
        <p:nvSpPr>
          <p:cNvPr id="94" name="Rectangle 93">
            <a:extLst>
              <a:ext uri="{FF2B5EF4-FFF2-40B4-BE49-F238E27FC236}">
                <a16:creationId xmlns:a16="http://schemas.microsoft.com/office/drawing/2014/main" id="{19EE994F-B258-FF5F-397E-4D342533E015}"/>
              </a:ext>
            </a:extLst>
          </p:cNvPr>
          <p:cNvSpPr/>
          <p:nvPr/>
        </p:nvSpPr>
        <p:spPr>
          <a:xfrm>
            <a:off x="616448" y="5783389"/>
            <a:ext cx="1385598" cy="29062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Beginner</a:t>
            </a:r>
          </a:p>
        </p:txBody>
      </p:sp>
      <p:sp>
        <p:nvSpPr>
          <p:cNvPr id="95" name="Rectangle 94">
            <a:extLst>
              <a:ext uri="{FF2B5EF4-FFF2-40B4-BE49-F238E27FC236}">
                <a16:creationId xmlns:a16="http://schemas.microsoft.com/office/drawing/2014/main" id="{95B3AD8D-DF18-7A44-5994-BAC715A2F5C0}"/>
              </a:ext>
            </a:extLst>
          </p:cNvPr>
          <p:cNvSpPr/>
          <p:nvPr/>
        </p:nvSpPr>
        <p:spPr>
          <a:xfrm>
            <a:off x="615936" y="5477523"/>
            <a:ext cx="1385598" cy="2848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00" b="1" noProof="0">
                <a:solidFill>
                  <a:schemeClr val="bg1"/>
                </a:solidFill>
              </a:rPr>
              <a:t>Fase: Bewustwording</a:t>
            </a:r>
          </a:p>
        </p:txBody>
      </p:sp>
      <p:sp>
        <p:nvSpPr>
          <p:cNvPr id="96" name="Rectangle 95">
            <a:extLst>
              <a:ext uri="{FF2B5EF4-FFF2-40B4-BE49-F238E27FC236}">
                <a16:creationId xmlns:a16="http://schemas.microsoft.com/office/drawing/2014/main" id="{266EE72A-0E78-70BB-A6E9-AD084CB03C8F}"/>
              </a:ext>
            </a:extLst>
          </p:cNvPr>
          <p:cNvSpPr/>
          <p:nvPr/>
        </p:nvSpPr>
        <p:spPr>
          <a:xfrm>
            <a:off x="2642824" y="346741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1B50B075-1BC2-9574-9798-8098DD34D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8A391D67-80E6-D2A3-C993-6469C6379C2E}"/>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0" name="TextBox 99">
            <a:extLst>
              <a:ext uri="{FF2B5EF4-FFF2-40B4-BE49-F238E27FC236}">
                <a16:creationId xmlns:a16="http://schemas.microsoft.com/office/drawing/2014/main" id="{B1CE1477-CCA1-D151-AD66-25A562EA3261}"/>
              </a:ext>
            </a:extLst>
          </p:cNvPr>
          <p:cNvSpPr txBox="1"/>
          <p:nvPr/>
        </p:nvSpPr>
        <p:spPr>
          <a:xfrm>
            <a:off x="641031" y="3649202"/>
            <a:ext cx="1975579" cy="830997"/>
          </a:xfrm>
          <a:prstGeom prst="rect">
            <a:avLst/>
          </a:prstGeom>
          <a:noFill/>
        </p:spPr>
        <p:txBody>
          <a:bodyPr wrap="square" rtlCol="0">
            <a:spAutoFit/>
          </a:bodyPr>
          <a:lstStyle/>
          <a:p>
            <a:pPr algn="ctr"/>
            <a:r>
              <a:rPr lang="nl-NL" sz="1400" b="1" dirty="0"/>
              <a:t>Energy community platform.eu</a:t>
            </a:r>
          </a:p>
          <a:p>
            <a:pPr algn="ctr"/>
            <a:r>
              <a:rPr lang="en-US" sz="1000" dirty="0"/>
              <a:t>One-stop solution for everything about community energy</a:t>
            </a:r>
            <a:endParaRPr lang="nl-NL" sz="1000" dirty="0"/>
          </a:p>
        </p:txBody>
      </p:sp>
      <p:sp>
        <p:nvSpPr>
          <p:cNvPr id="101" name="Rectangle 100">
            <a:extLst>
              <a:ext uri="{FF2B5EF4-FFF2-40B4-BE49-F238E27FC236}">
                <a16:creationId xmlns:a16="http://schemas.microsoft.com/office/drawing/2014/main" id="{120AA0BB-A13B-A60B-C9E8-E411998CC0EF}"/>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2" name="TextBox 101">
            <a:extLst>
              <a:ext uri="{FF2B5EF4-FFF2-40B4-BE49-F238E27FC236}">
                <a16:creationId xmlns:a16="http://schemas.microsoft.com/office/drawing/2014/main" id="{53343609-ECAC-59D7-8E76-89FDB16D9CD2}"/>
              </a:ext>
            </a:extLst>
          </p:cNvPr>
          <p:cNvSpPr txBox="1"/>
          <p:nvPr/>
        </p:nvSpPr>
        <p:spPr>
          <a:xfrm>
            <a:off x="2645924" y="59407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CD3BD33A-816C-16B9-E0F9-EECBFFF94B6C}"/>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TextBox 103">
            <a:extLst>
              <a:ext uri="{FF2B5EF4-FFF2-40B4-BE49-F238E27FC236}">
                <a16:creationId xmlns:a16="http://schemas.microsoft.com/office/drawing/2014/main" id="{2F5C551B-60B7-76ED-1D32-20E6F30C4906}"/>
              </a:ext>
            </a:extLst>
          </p:cNvPr>
          <p:cNvSpPr txBox="1"/>
          <p:nvPr/>
        </p:nvSpPr>
        <p:spPr>
          <a:xfrm>
            <a:off x="2647883" y="3640219"/>
            <a:ext cx="1975579" cy="1015663"/>
          </a:xfrm>
          <a:prstGeom prst="rect">
            <a:avLst/>
          </a:prstGeom>
          <a:noFill/>
        </p:spPr>
        <p:txBody>
          <a:bodyPr wrap="square" rtlCol="0">
            <a:spAutoFit/>
          </a:bodyPr>
          <a:lstStyle/>
          <a:p>
            <a:pPr algn="ctr"/>
            <a:r>
              <a:rPr lang="en-US" sz="1000" dirty="0"/>
              <a:t>Our growing collection of go-to guides, best practices, technical documents, online tools and much more will help you move forward with your community energy project at any development stage. </a:t>
            </a:r>
            <a:endParaRPr lang="nl-NL" sz="1000" dirty="0"/>
          </a:p>
        </p:txBody>
      </p:sp>
      <p:sp>
        <p:nvSpPr>
          <p:cNvPr id="105" name="TextBox 104">
            <a:extLst>
              <a:ext uri="{FF2B5EF4-FFF2-40B4-BE49-F238E27FC236}">
                <a16:creationId xmlns:a16="http://schemas.microsoft.com/office/drawing/2014/main" id="{D6F1923A-39E3-7BC6-C35D-677B682B5DEB}"/>
              </a:ext>
            </a:extLst>
          </p:cNvPr>
          <p:cNvSpPr txBox="1"/>
          <p:nvPr/>
        </p:nvSpPr>
        <p:spPr>
          <a:xfrm>
            <a:off x="2667779" y="5021971"/>
            <a:ext cx="1975579" cy="553998"/>
          </a:xfrm>
          <a:prstGeom prst="rect">
            <a:avLst/>
          </a:prstGeom>
          <a:noFill/>
        </p:spPr>
        <p:txBody>
          <a:bodyPr wrap="square" rtlCol="0">
            <a:spAutoFit/>
          </a:bodyPr>
          <a:lstStyle/>
          <a:p>
            <a:pPr algn="ctr"/>
            <a:r>
              <a:rPr lang="nl-NL" sz="1000" dirty="0"/>
              <a:t>Engels lezen</a:t>
            </a:r>
          </a:p>
          <a:p>
            <a:pPr algn="ctr"/>
            <a:r>
              <a:rPr lang="nl-NL" sz="1000">
                <a:hlinkClick r:id="rId7"/>
              </a:rPr>
              <a:t>https://energycommunityplatform.eu/</a:t>
            </a:r>
            <a:r>
              <a:rPr lang="nl-NL" sz="1000"/>
              <a:t> </a:t>
            </a:r>
            <a:endParaRPr lang="nl-NL" sz="1000" dirty="0"/>
          </a:p>
        </p:txBody>
      </p:sp>
      <p:pic>
        <p:nvPicPr>
          <p:cNvPr id="108" name="Picture 107">
            <a:extLst>
              <a:ext uri="{FF2B5EF4-FFF2-40B4-BE49-F238E27FC236}">
                <a16:creationId xmlns:a16="http://schemas.microsoft.com/office/drawing/2014/main" id="{FB085B0D-976F-14BD-B6AF-681DE46C1C1E}"/>
              </a:ext>
            </a:extLst>
          </p:cNvPr>
          <p:cNvPicPr>
            <a:picLocks noChangeAspect="1"/>
          </p:cNvPicPr>
          <p:nvPr/>
        </p:nvPicPr>
        <p:blipFill>
          <a:blip r:embed="rId5"/>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E0404D4C-F336-CEEA-03AD-3FF9D4A3D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98" name="Group 1097">
            <a:extLst>
              <a:ext uri="{FF2B5EF4-FFF2-40B4-BE49-F238E27FC236}">
                <a16:creationId xmlns:a16="http://schemas.microsoft.com/office/drawing/2014/main" id="{D816C705-6307-C994-1335-68B124EE5025}"/>
              </a:ext>
            </a:extLst>
          </p:cNvPr>
          <p:cNvGrpSpPr/>
          <p:nvPr/>
        </p:nvGrpSpPr>
        <p:grpSpPr>
          <a:xfrm>
            <a:off x="2668290" y="1565423"/>
            <a:ext cx="2007182" cy="187293"/>
            <a:chOff x="2667779" y="2274565"/>
            <a:chExt cx="2007182" cy="187293"/>
          </a:xfrm>
        </p:grpSpPr>
        <p:sp>
          <p:nvSpPr>
            <p:cNvPr id="1075" name="Arrow: Pentagon 1074">
              <a:extLst>
                <a:ext uri="{FF2B5EF4-FFF2-40B4-BE49-F238E27FC236}">
                  <a16:creationId xmlns:a16="http://schemas.microsoft.com/office/drawing/2014/main" id="{EFBD8FA4-44A2-D7A0-BD28-7E130D37623C}"/>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83" name="Arrow: Chevron 1082">
              <a:extLst>
                <a:ext uri="{FF2B5EF4-FFF2-40B4-BE49-F238E27FC236}">
                  <a16:creationId xmlns:a16="http://schemas.microsoft.com/office/drawing/2014/main" id="{505BD7CC-4A9E-9B9A-25D3-71AC444E1F69}"/>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85" name="Arrow: Chevron 1084">
              <a:extLst>
                <a:ext uri="{FF2B5EF4-FFF2-40B4-BE49-F238E27FC236}">
                  <a16:creationId xmlns:a16="http://schemas.microsoft.com/office/drawing/2014/main" id="{5E764AFD-2BD8-D4FB-5200-BF57F2C5FB31}"/>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87" name="Picture 1086">
              <a:extLst>
                <a:ext uri="{FF2B5EF4-FFF2-40B4-BE49-F238E27FC236}">
                  <a16:creationId xmlns:a16="http://schemas.microsoft.com/office/drawing/2014/main" id="{71C1D605-C529-C4B7-79A5-E1A9E4C28D97}"/>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1088" name="Picture 8" descr="Het logo van de Hanze | Hanze">
              <a:extLst>
                <a:ext uri="{FF2B5EF4-FFF2-40B4-BE49-F238E27FC236}">
                  <a16:creationId xmlns:a16="http://schemas.microsoft.com/office/drawing/2014/main" id="{A8D69F6D-1C21-4793-F879-73DBFD2511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90" name="Graphic 1089" descr="User with solid fill">
              <a:extLst>
                <a:ext uri="{FF2B5EF4-FFF2-40B4-BE49-F238E27FC236}">
                  <a16:creationId xmlns:a16="http://schemas.microsoft.com/office/drawing/2014/main" id="{0C5BB334-31AF-D828-EC50-FA982A6A05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grpSp>
        <p:nvGrpSpPr>
          <p:cNvPr id="1100" name="Group 1099">
            <a:extLst>
              <a:ext uri="{FF2B5EF4-FFF2-40B4-BE49-F238E27FC236}">
                <a16:creationId xmlns:a16="http://schemas.microsoft.com/office/drawing/2014/main" id="{53EDF1B8-2311-EFEA-4FF7-DBE746FF3BBB}"/>
              </a:ext>
            </a:extLst>
          </p:cNvPr>
          <p:cNvGrpSpPr/>
          <p:nvPr/>
        </p:nvGrpSpPr>
        <p:grpSpPr>
          <a:xfrm>
            <a:off x="6958801" y="1623164"/>
            <a:ext cx="2007182" cy="187293"/>
            <a:chOff x="2667779" y="2274565"/>
            <a:chExt cx="2007182" cy="187293"/>
          </a:xfrm>
        </p:grpSpPr>
        <p:sp>
          <p:nvSpPr>
            <p:cNvPr id="1101" name="Arrow: Pentagon 1100">
              <a:extLst>
                <a:ext uri="{FF2B5EF4-FFF2-40B4-BE49-F238E27FC236}">
                  <a16:creationId xmlns:a16="http://schemas.microsoft.com/office/drawing/2014/main" id="{476ED9C1-BBB7-7704-2D68-47560C00634E}"/>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102" name="Arrow: Chevron 1101">
              <a:extLst>
                <a:ext uri="{FF2B5EF4-FFF2-40B4-BE49-F238E27FC236}">
                  <a16:creationId xmlns:a16="http://schemas.microsoft.com/office/drawing/2014/main" id="{94B5D683-986F-64F9-135B-FA5B4574F7F1}"/>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103" name="Arrow: Chevron 1102">
              <a:extLst>
                <a:ext uri="{FF2B5EF4-FFF2-40B4-BE49-F238E27FC236}">
                  <a16:creationId xmlns:a16="http://schemas.microsoft.com/office/drawing/2014/main" id="{59FFEA5D-7F83-1657-6A89-C4AEC2917425}"/>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104" name="Picture 1103">
              <a:extLst>
                <a:ext uri="{FF2B5EF4-FFF2-40B4-BE49-F238E27FC236}">
                  <a16:creationId xmlns:a16="http://schemas.microsoft.com/office/drawing/2014/main" id="{DD006D51-CAA3-2233-9CE0-A6FDC5C7EB50}"/>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1105" name="Picture 8" descr="Het logo van de Hanze | Hanze">
              <a:extLst>
                <a:ext uri="{FF2B5EF4-FFF2-40B4-BE49-F238E27FC236}">
                  <a16:creationId xmlns:a16="http://schemas.microsoft.com/office/drawing/2014/main" id="{39CFEC5A-8603-8209-7C21-41C4BDFF04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06" name="Graphic 1105" descr="User with solid fill">
              <a:extLst>
                <a:ext uri="{FF2B5EF4-FFF2-40B4-BE49-F238E27FC236}">
                  <a16:creationId xmlns:a16="http://schemas.microsoft.com/office/drawing/2014/main" id="{AB11B493-1E9E-AA29-5F36-6DCF1A3B34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grpSp>
        <p:nvGrpSpPr>
          <p:cNvPr id="1107" name="Group 1106">
            <a:extLst>
              <a:ext uri="{FF2B5EF4-FFF2-40B4-BE49-F238E27FC236}">
                <a16:creationId xmlns:a16="http://schemas.microsoft.com/office/drawing/2014/main" id="{4C8DE81F-B41F-7320-B088-7BE48338B243}"/>
              </a:ext>
            </a:extLst>
          </p:cNvPr>
          <p:cNvGrpSpPr/>
          <p:nvPr/>
        </p:nvGrpSpPr>
        <p:grpSpPr>
          <a:xfrm>
            <a:off x="2661452" y="4835873"/>
            <a:ext cx="2007182" cy="187293"/>
            <a:chOff x="2667779" y="2274565"/>
            <a:chExt cx="2007182" cy="187293"/>
          </a:xfrm>
        </p:grpSpPr>
        <p:sp>
          <p:nvSpPr>
            <p:cNvPr id="1108" name="Arrow: Pentagon 1107">
              <a:extLst>
                <a:ext uri="{FF2B5EF4-FFF2-40B4-BE49-F238E27FC236}">
                  <a16:creationId xmlns:a16="http://schemas.microsoft.com/office/drawing/2014/main" id="{82A77387-E6F1-A76D-933F-E525D9F05121}"/>
                </a:ext>
              </a:extLst>
            </p:cNvPr>
            <p:cNvSpPr/>
            <p:nvPr/>
          </p:nvSpPr>
          <p:spPr>
            <a:xfrm>
              <a:off x="2667779" y="2279329"/>
              <a:ext cx="685021" cy="178313"/>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1109" name="Arrow: Chevron 1108">
              <a:extLst>
                <a:ext uri="{FF2B5EF4-FFF2-40B4-BE49-F238E27FC236}">
                  <a16:creationId xmlns:a16="http://schemas.microsoft.com/office/drawing/2014/main" id="{E0F76530-8A22-F907-9032-AB9153761625}"/>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1110" name="Arrow: Chevron 1109">
              <a:extLst>
                <a:ext uri="{FF2B5EF4-FFF2-40B4-BE49-F238E27FC236}">
                  <a16:creationId xmlns:a16="http://schemas.microsoft.com/office/drawing/2014/main" id="{3D6DC5B8-08CC-D075-4C07-004977E5C99B}"/>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pic>
          <p:nvPicPr>
            <p:cNvPr id="1111" name="Picture 1110">
              <a:extLst>
                <a:ext uri="{FF2B5EF4-FFF2-40B4-BE49-F238E27FC236}">
                  <a16:creationId xmlns:a16="http://schemas.microsoft.com/office/drawing/2014/main" id="{AC919A3C-B9A0-2918-0C58-F477E7256865}"/>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1112" name="Picture 8" descr="Het logo van de Hanze | Hanze">
              <a:extLst>
                <a:ext uri="{FF2B5EF4-FFF2-40B4-BE49-F238E27FC236}">
                  <a16:creationId xmlns:a16="http://schemas.microsoft.com/office/drawing/2014/main" id="{F87512AA-9B0D-6F79-2A66-FDEACFA7CA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13" name="Graphic 1112" descr="User with solid fill">
              <a:extLst>
                <a:ext uri="{FF2B5EF4-FFF2-40B4-BE49-F238E27FC236}">
                  <a16:creationId xmlns:a16="http://schemas.microsoft.com/office/drawing/2014/main" id="{7E3CBE3E-ED36-D10A-BB10-D695893E31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11" name="Graphic 10" descr="Checkbox Checked with solid fill">
            <a:extLst>
              <a:ext uri="{FF2B5EF4-FFF2-40B4-BE49-F238E27FC236}">
                <a16:creationId xmlns:a16="http://schemas.microsoft.com/office/drawing/2014/main" id="{40598103-CE22-BE42-3343-B6B5628F510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567880" y="2984769"/>
            <a:ext cx="481385" cy="481385"/>
          </a:xfrm>
          <a:prstGeom prst="rect">
            <a:avLst/>
          </a:prstGeom>
        </p:spPr>
      </p:pic>
      <p:pic>
        <p:nvPicPr>
          <p:cNvPr id="23" name="Graphic 22" descr="Checkbox Checked with solid fill">
            <a:extLst>
              <a:ext uri="{FF2B5EF4-FFF2-40B4-BE49-F238E27FC236}">
                <a16:creationId xmlns:a16="http://schemas.microsoft.com/office/drawing/2014/main" id="{5E6798E3-FDB5-8625-5AE3-9F0D756F003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285494" y="6260185"/>
            <a:ext cx="481385" cy="481385"/>
          </a:xfrm>
          <a:prstGeom prst="rect">
            <a:avLst/>
          </a:prstGeom>
        </p:spPr>
      </p:pic>
      <p:pic>
        <p:nvPicPr>
          <p:cNvPr id="24" name="Graphic 23" descr="Checkbox Checked with solid fill">
            <a:extLst>
              <a:ext uri="{FF2B5EF4-FFF2-40B4-BE49-F238E27FC236}">
                <a16:creationId xmlns:a16="http://schemas.microsoft.com/office/drawing/2014/main" id="{ED482408-0156-05E1-0762-47C963480D7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278045" y="2978989"/>
            <a:ext cx="481385" cy="481385"/>
          </a:xfrm>
          <a:prstGeom prst="rect">
            <a:avLst/>
          </a:prstGeom>
        </p:spPr>
      </p:pic>
      <p:pic>
        <p:nvPicPr>
          <p:cNvPr id="3" name="Picture 2">
            <a:extLst>
              <a:ext uri="{FF2B5EF4-FFF2-40B4-BE49-F238E27FC236}">
                <a16:creationId xmlns:a16="http://schemas.microsoft.com/office/drawing/2014/main" id="{288C928C-B1C2-F81D-7DBA-AF9A46A9E7F4}"/>
              </a:ext>
            </a:extLst>
          </p:cNvPr>
          <p:cNvPicPr>
            <a:picLocks noChangeAspect="1"/>
          </p:cNvPicPr>
          <p:nvPr/>
        </p:nvPicPr>
        <p:blipFill>
          <a:blip r:embed="rId11"/>
          <a:stretch>
            <a:fillRect/>
          </a:stretch>
        </p:blipFill>
        <p:spPr>
          <a:xfrm>
            <a:off x="628062" y="1316250"/>
            <a:ext cx="2002812" cy="873219"/>
          </a:xfrm>
          <a:prstGeom prst="rect">
            <a:avLst/>
          </a:prstGeom>
        </p:spPr>
      </p:pic>
      <p:pic>
        <p:nvPicPr>
          <p:cNvPr id="26" name="Picture 25">
            <a:extLst>
              <a:ext uri="{FF2B5EF4-FFF2-40B4-BE49-F238E27FC236}">
                <a16:creationId xmlns:a16="http://schemas.microsoft.com/office/drawing/2014/main" id="{3FB0A32C-BCDF-BBA1-2E33-52AAAE980DCA}"/>
              </a:ext>
            </a:extLst>
          </p:cNvPr>
          <p:cNvPicPr>
            <a:picLocks noChangeAspect="1"/>
          </p:cNvPicPr>
          <p:nvPr/>
        </p:nvPicPr>
        <p:blipFill>
          <a:blip r:embed="rId12"/>
          <a:stretch>
            <a:fillRect/>
          </a:stretch>
        </p:blipFill>
        <p:spPr>
          <a:xfrm>
            <a:off x="2017006" y="2197650"/>
            <a:ext cx="615501" cy="612825"/>
          </a:xfrm>
          <a:prstGeom prst="rect">
            <a:avLst/>
          </a:prstGeom>
        </p:spPr>
      </p:pic>
      <p:pic>
        <p:nvPicPr>
          <p:cNvPr id="32" name="Picture 31">
            <a:extLst>
              <a:ext uri="{FF2B5EF4-FFF2-40B4-BE49-F238E27FC236}">
                <a16:creationId xmlns:a16="http://schemas.microsoft.com/office/drawing/2014/main" id="{EDC46585-C55D-7BB8-C39E-FF3511CFC371}"/>
              </a:ext>
            </a:extLst>
          </p:cNvPr>
          <p:cNvPicPr>
            <a:picLocks noChangeAspect="1"/>
          </p:cNvPicPr>
          <p:nvPr/>
        </p:nvPicPr>
        <p:blipFill>
          <a:blip r:embed="rId13"/>
          <a:stretch>
            <a:fillRect/>
          </a:stretch>
        </p:blipFill>
        <p:spPr>
          <a:xfrm>
            <a:off x="2018919" y="5474410"/>
            <a:ext cx="600149" cy="597540"/>
          </a:xfrm>
          <a:prstGeom prst="rect">
            <a:avLst/>
          </a:prstGeom>
        </p:spPr>
      </p:pic>
      <p:pic>
        <p:nvPicPr>
          <p:cNvPr id="34" name="Picture 33">
            <a:extLst>
              <a:ext uri="{FF2B5EF4-FFF2-40B4-BE49-F238E27FC236}">
                <a16:creationId xmlns:a16="http://schemas.microsoft.com/office/drawing/2014/main" id="{FF7B5863-C948-93C1-CA1E-7FC7FC5B869D}"/>
              </a:ext>
            </a:extLst>
          </p:cNvPr>
          <p:cNvPicPr>
            <a:picLocks noChangeAspect="1"/>
          </p:cNvPicPr>
          <p:nvPr/>
        </p:nvPicPr>
        <p:blipFill>
          <a:blip r:embed="rId14"/>
          <a:stretch>
            <a:fillRect/>
          </a:stretch>
        </p:blipFill>
        <p:spPr>
          <a:xfrm>
            <a:off x="6317854" y="2201430"/>
            <a:ext cx="606049" cy="604731"/>
          </a:xfrm>
          <a:prstGeom prst="rect">
            <a:avLst/>
          </a:prstGeom>
        </p:spPr>
      </p:pic>
      <p:pic>
        <p:nvPicPr>
          <p:cNvPr id="36" name="Picture 35">
            <a:extLst>
              <a:ext uri="{FF2B5EF4-FFF2-40B4-BE49-F238E27FC236}">
                <a16:creationId xmlns:a16="http://schemas.microsoft.com/office/drawing/2014/main" id="{406985C3-8906-1FEC-3C60-9F7EDED66DED}"/>
              </a:ext>
            </a:extLst>
          </p:cNvPr>
          <p:cNvPicPr>
            <a:picLocks noChangeAspect="1"/>
          </p:cNvPicPr>
          <p:nvPr/>
        </p:nvPicPr>
        <p:blipFill>
          <a:blip r:embed="rId15"/>
          <a:stretch>
            <a:fillRect/>
          </a:stretch>
        </p:blipFill>
        <p:spPr>
          <a:xfrm>
            <a:off x="622422" y="4515837"/>
            <a:ext cx="1980352" cy="944589"/>
          </a:xfrm>
          <a:prstGeom prst="rect">
            <a:avLst/>
          </a:prstGeom>
        </p:spPr>
      </p:pic>
      <p:pic>
        <p:nvPicPr>
          <p:cNvPr id="38" name="Picture 37">
            <a:extLst>
              <a:ext uri="{FF2B5EF4-FFF2-40B4-BE49-F238E27FC236}">
                <a16:creationId xmlns:a16="http://schemas.microsoft.com/office/drawing/2014/main" id="{1F1C7060-A7FF-80C8-2393-EB61F73CA2A2}"/>
              </a:ext>
            </a:extLst>
          </p:cNvPr>
          <p:cNvPicPr>
            <a:picLocks noChangeAspect="1"/>
          </p:cNvPicPr>
          <p:nvPr/>
        </p:nvPicPr>
        <p:blipFill>
          <a:blip r:embed="rId16"/>
          <a:stretch>
            <a:fillRect/>
          </a:stretch>
        </p:blipFill>
        <p:spPr>
          <a:xfrm>
            <a:off x="4908250" y="794899"/>
            <a:ext cx="2006789" cy="1389120"/>
          </a:xfrm>
          <a:prstGeom prst="rect">
            <a:avLst/>
          </a:prstGeom>
        </p:spPr>
      </p:pic>
      <p:sp>
        <p:nvSpPr>
          <p:cNvPr id="2" name="Rectangle 1">
            <a:extLst>
              <a:ext uri="{FF2B5EF4-FFF2-40B4-BE49-F238E27FC236}">
                <a16:creationId xmlns:a16="http://schemas.microsoft.com/office/drawing/2014/main" id="{EDC5B24A-0B32-F136-5282-D1C40B6EBBEF}"/>
              </a:ext>
            </a:extLst>
          </p:cNvPr>
          <p:cNvSpPr/>
          <p:nvPr/>
        </p:nvSpPr>
        <p:spPr>
          <a:xfrm>
            <a:off x="4919412" y="34827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EEEEB8-7413-0EA9-6E46-BA62EE01D28C}"/>
              </a:ext>
            </a:extLst>
          </p:cNvPr>
          <p:cNvSpPr/>
          <p:nvPr/>
        </p:nvSpPr>
        <p:spPr>
          <a:xfrm>
            <a:off x="4919484" y="3484112"/>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19" name="Rectangle 18">
            <a:extLst>
              <a:ext uri="{FF2B5EF4-FFF2-40B4-BE49-F238E27FC236}">
                <a16:creationId xmlns:a16="http://schemas.microsoft.com/office/drawing/2014/main" id="{F40C5F8E-D253-9778-3F6F-458687A27C97}"/>
              </a:ext>
            </a:extLst>
          </p:cNvPr>
          <p:cNvSpPr/>
          <p:nvPr/>
        </p:nvSpPr>
        <p:spPr>
          <a:xfrm>
            <a:off x="4919479" y="58058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0" name="Rectangle 19">
            <a:extLst>
              <a:ext uri="{FF2B5EF4-FFF2-40B4-BE49-F238E27FC236}">
                <a16:creationId xmlns:a16="http://schemas.microsoft.com/office/drawing/2014/main" id="{DA6C9872-0DDC-8998-8891-CB357291BBCA}"/>
              </a:ext>
            </a:extLst>
          </p:cNvPr>
          <p:cNvSpPr/>
          <p:nvPr/>
        </p:nvSpPr>
        <p:spPr>
          <a:xfrm>
            <a:off x="4918967" y="54942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21" name="Rectangle 20">
            <a:extLst>
              <a:ext uri="{FF2B5EF4-FFF2-40B4-BE49-F238E27FC236}">
                <a16:creationId xmlns:a16="http://schemas.microsoft.com/office/drawing/2014/main" id="{D953E76A-6282-524D-A891-31BE206213F8}"/>
              </a:ext>
            </a:extLst>
          </p:cNvPr>
          <p:cNvSpPr/>
          <p:nvPr/>
        </p:nvSpPr>
        <p:spPr>
          <a:xfrm>
            <a:off x="6945855" y="348411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22" name="Picture 6" descr="PESTEL Analysis - Lumovest">
            <a:extLst>
              <a:ext uri="{FF2B5EF4-FFF2-40B4-BE49-F238E27FC236}">
                <a16:creationId xmlns:a16="http://schemas.microsoft.com/office/drawing/2014/main" id="{C1935442-86C4-3002-C73C-5A80E4A34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9478" y="61243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934AA95-E638-D943-0E10-CA1D41F95C37}"/>
              </a:ext>
            </a:extLst>
          </p:cNvPr>
          <p:cNvSpPr txBox="1"/>
          <p:nvPr/>
        </p:nvSpPr>
        <p:spPr>
          <a:xfrm>
            <a:off x="4944062" y="3665902"/>
            <a:ext cx="1975579" cy="615553"/>
          </a:xfrm>
          <a:prstGeom prst="rect">
            <a:avLst/>
          </a:prstGeom>
          <a:noFill/>
        </p:spPr>
        <p:txBody>
          <a:bodyPr wrap="square" rtlCol="0">
            <a:spAutoFit/>
          </a:bodyPr>
          <a:lstStyle/>
          <a:p>
            <a:pPr algn="ctr"/>
            <a:r>
              <a:rPr lang="nl-NL" sz="1400" b="1" dirty="0"/>
              <a:t>ETR Routeplanner</a:t>
            </a:r>
          </a:p>
          <a:p>
            <a:pPr algn="ctr"/>
            <a:r>
              <a:rPr lang="nl-NL" sz="1000" dirty="0"/>
              <a:t>Samen bepalen welke tools in te zetten voor een bepaald doel.</a:t>
            </a:r>
          </a:p>
        </p:txBody>
      </p:sp>
      <p:sp>
        <p:nvSpPr>
          <p:cNvPr id="28" name="Rectangle 27">
            <a:extLst>
              <a:ext uri="{FF2B5EF4-FFF2-40B4-BE49-F238E27FC236}">
                <a16:creationId xmlns:a16="http://schemas.microsoft.com/office/drawing/2014/main" id="{08B95E92-6C89-8AE6-30D3-B7F62DCA854E}"/>
              </a:ext>
            </a:extLst>
          </p:cNvPr>
          <p:cNvSpPr/>
          <p:nvPr/>
        </p:nvSpPr>
        <p:spPr>
          <a:xfrm>
            <a:off x="6971257" y="57790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9" name="TextBox 28">
            <a:extLst>
              <a:ext uri="{FF2B5EF4-FFF2-40B4-BE49-F238E27FC236}">
                <a16:creationId xmlns:a16="http://schemas.microsoft.com/office/drawing/2014/main" id="{400E926F-DEA3-B9E3-109B-411DA43724B9}"/>
              </a:ext>
            </a:extLst>
          </p:cNvPr>
          <p:cNvSpPr txBox="1"/>
          <p:nvPr/>
        </p:nvSpPr>
        <p:spPr>
          <a:xfrm>
            <a:off x="6948955" y="5957407"/>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436665B9-5142-EA5C-5E78-AE7D055992CA}"/>
              </a:ext>
            </a:extLst>
          </p:cNvPr>
          <p:cNvSpPr/>
          <p:nvPr/>
        </p:nvSpPr>
        <p:spPr>
          <a:xfrm>
            <a:off x="6962489" y="46553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31" name="TextBox 30">
            <a:extLst>
              <a:ext uri="{FF2B5EF4-FFF2-40B4-BE49-F238E27FC236}">
                <a16:creationId xmlns:a16="http://schemas.microsoft.com/office/drawing/2014/main" id="{6322E3C4-524E-BD41-2533-0A53B0635BEC}"/>
              </a:ext>
            </a:extLst>
          </p:cNvPr>
          <p:cNvSpPr txBox="1"/>
          <p:nvPr/>
        </p:nvSpPr>
        <p:spPr>
          <a:xfrm>
            <a:off x="6978346" y="3672223"/>
            <a:ext cx="1975579" cy="1015663"/>
          </a:xfrm>
          <a:prstGeom prst="rect">
            <a:avLst/>
          </a:prstGeom>
          <a:noFill/>
        </p:spPr>
        <p:txBody>
          <a:bodyPr wrap="square" rtlCol="0">
            <a:spAutoFit/>
          </a:bodyPr>
          <a:lstStyle/>
          <a:p>
            <a:pPr algn="ctr"/>
            <a:r>
              <a:rPr lang="nl-NL" sz="1000" dirty="0"/>
              <a:t>De routekaart game geeft spelenderwijs inzicht in de mogelijke inzet van tools uit de Entrance en We-Energy Toolbox om kennis te vergroten van de energietransitie</a:t>
            </a:r>
          </a:p>
        </p:txBody>
      </p:sp>
      <p:sp>
        <p:nvSpPr>
          <p:cNvPr id="33" name="TextBox 32">
            <a:extLst>
              <a:ext uri="{FF2B5EF4-FFF2-40B4-BE49-F238E27FC236}">
                <a16:creationId xmlns:a16="http://schemas.microsoft.com/office/drawing/2014/main" id="{19C09D8B-AB70-EFA7-6160-B5C1EAC5FE25}"/>
              </a:ext>
            </a:extLst>
          </p:cNvPr>
          <p:cNvSpPr txBox="1"/>
          <p:nvPr/>
        </p:nvSpPr>
        <p:spPr>
          <a:xfrm>
            <a:off x="6970810" y="5076777"/>
            <a:ext cx="1975579" cy="707886"/>
          </a:xfrm>
          <a:prstGeom prst="rect">
            <a:avLst/>
          </a:prstGeom>
          <a:noFill/>
        </p:spPr>
        <p:txBody>
          <a:bodyPr wrap="square" rtlCol="0">
            <a:spAutoFit/>
          </a:bodyPr>
          <a:lstStyle/>
          <a:p>
            <a:pPr algn="ctr"/>
            <a:r>
              <a:rPr lang="nl-NL" sz="1000" dirty="0"/>
              <a:t>Met ondersteuning van een expert kan iedereen hier aan mee doen in de vorm van een workshop</a:t>
            </a:r>
          </a:p>
        </p:txBody>
      </p:sp>
      <p:pic>
        <p:nvPicPr>
          <p:cNvPr id="35" name="Picture 34">
            <a:extLst>
              <a:ext uri="{FF2B5EF4-FFF2-40B4-BE49-F238E27FC236}">
                <a16:creationId xmlns:a16="http://schemas.microsoft.com/office/drawing/2014/main" id="{D93B66F1-E489-F7D2-B10B-48B8822CACF1}"/>
              </a:ext>
            </a:extLst>
          </p:cNvPr>
          <p:cNvPicPr>
            <a:picLocks noChangeAspect="1"/>
          </p:cNvPicPr>
          <p:nvPr/>
        </p:nvPicPr>
        <p:blipFill>
          <a:blip r:embed="rId5"/>
          <a:stretch>
            <a:fillRect/>
          </a:stretch>
        </p:blipFill>
        <p:spPr>
          <a:xfrm>
            <a:off x="7855277" y="6429285"/>
            <a:ext cx="739603" cy="167826"/>
          </a:xfrm>
          <a:prstGeom prst="rect">
            <a:avLst/>
          </a:prstGeom>
        </p:spPr>
      </p:pic>
      <p:pic>
        <p:nvPicPr>
          <p:cNvPr id="37" name="Picture 8" descr="Het logo van de Hanze | Hanze">
            <a:extLst>
              <a:ext uri="{FF2B5EF4-FFF2-40B4-BE49-F238E27FC236}">
                <a16:creationId xmlns:a16="http://schemas.microsoft.com/office/drawing/2014/main" id="{CABBA737-FF22-3D2F-357D-C361EADE4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9674" y="6429284"/>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8B664B8B-FA65-6084-C3F1-605B5F96C90D}"/>
              </a:ext>
            </a:extLst>
          </p:cNvPr>
          <p:cNvGrpSpPr/>
          <p:nvPr/>
        </p:nvGrpSpPr>
        <p:grpSpPr>
          <a:xfrm>
            <a:off x="6966565" y="4846914"/>
            <a:ext cx="2007182" cy="187293"/>
            <a:chOff x="2667779" y="2274565"/>
            <a:chExt cx="2007182" cy="187293"/>
          </a:xfrm>
        </p:grpSpPr>
        <p:sp>
          <p:nvSpPr>
            <p:cNvPr id="40" name="Arrow: Pentagon 39">
              <a:extLst>
                <a:ext uri="{FF2B5EF4-FFF2-40B4-BE49-F238E27FC236}">
                  <a16:creationId xmlns:a16="http://schemas.microsoft.com/office/drawing/2014/main" id="{3BE0EFC2-9FAA-305F-1CC6-88B19B01782C}"/>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2 hr</a:t>
              </a:r>
            </a:p>
          </p:txBody>
        </p:sp>
        <p:sp>
          <p:nvSpPr>
            <p:cNvPr id="41" name="Arrow: Chevron 40">
              <a:extLst>
                <a:ext uri="{FF2B5EF4-FFF2-40B4-BE49-F238E27FC236}">
                  <a16:creationId xmlns:a16="http://schemas.microsoft.com/office/drawing/2014/main" id="{120A9228-701E-FC7E-A603-4DC8B56717B8}"/>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42" name="Arrow: Chevron 41">
              <a:extLst>
                <a:ext uri="{FF2B5EF4-FFF2-40B4-BE49-F238E27FC236}">
                  <a16:creationId xmlns:a16="http://schemas.microsoft.com/office/drawing/2014/main" id="{C1228ED6-5FA3-6C06-5207-2E3E3AFAE7C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pic>
          <p:nvPicPr>
            <p:cNvPr id="43" name="Picture 42">
              <a:extLst>
                <a:ext uri="{FF2B5EF4-FFF2-40B4-BE49-F238E27FC236}">
                  <a16:creationId xmlns:a16="http://schemas.microsoft.com/office/drawing/2014/main" id="{045825BC-822A-D267-8DF7-5C64753669AB}"/>
                </a:ext>
              </a:extLst>
            </p:cNvPr>
            <p:cNvPicPr>
              <a:picLocks noChangeAspect="1"/>
            </p:cNvPicPr>
            <p:nvPr/>
          </p:nvPicPr>
          <p:blipFill>
            <a:blip r:embed="rId8"/>
            <a:stretch>
              <a:fillRect/>
            </a:stretch>
          </p:blipFill>
          <p:spPr>
            <a:xfrm>
              <a:off x="4049964" y="2295499"/>
              <a:ext cx="126465" cy="147940"/>
            </a:xfrm>
            <a:prstGeom prst="rect">
              <a:avLst/>
            </a:prstGeom>
          </p:spPr>
        </p:pic>
        <p:pic>
          <p:nvPicPr>
            <p:cNvPr id="44" name="Picture 8" descr="Het logo van de Hanze | Hanze">
              <a:extLst>
                <a:ext uri="{FF2B5EF4-FFF2-40B4-BE49-F238E27FC236}">
                  <a16:creationId xmlns:a16="http://schemas.microsoft.com/office/drawing/2014/main" id="{4AD2427E-259A-535C-E801-4DF1236F0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45" name="Graphic 44" descr="User with solid fill">
              <a:extLst>
                <a:ext uri="{FF2B5EF4-FFF2-40B4-BE49-F238E27FC236}">
                  <a16:creationId xmlns:a16="http://schemas.microsoft.com/office/drawing/2014/main" id="{C22270AE-27D5-F12E-B3D4-109176ACC7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6676" y="2291691"/>
              <a:ext cx="158239" cy="158239"/>
            </a:xfrm>
            <a:prstGeom prst="rect">
              <a:avLst/>
            </a:prstGeom>
          </p:spPr>
        </p:pic>
      </p:grpSp>
      <p:pic>
        <p:nvPicPr>
          <p:cNvPr id="46" name="Picture 45">
            <a:extLst>
              <a:ext uri="{FF2B5EF4-FFF2-40B4-BE49-F238E27FC236}">
                <a16:creationId xmlns:a16="http://schemas.microsoft.com/office/drawing/2014/main" id="{1B4E6EA3-D61A-B25D-E3EC-39A3294FBD05}"/>
              </a:ext>
            </a:extLst>
          </p:cNvPr>
          <p:cNvPicPr>
            <a:picLocks noChangeAspect="1"/>
          </p:cNvPicPr>
          <p:nvPr/>
        </p:nvPicPr>
        <p:blipFill>
          <a:blip r:embed="rId17"/>
          <a:stretch>
            <a:fillRect/>
          </a:stretch>
        </p:blipFill>
        <p:spPr>
          <a:xfrm>
            <a:off x="5018127" y="4232271"/>
            <a:ext cx="1761407" cy="1246489"/>
          </a:xfrm>
          <a:prstGeom prst="rect">
            <a:avLst/>
          </a:prstGeom>
        </p:spPr>
      </p:pic>
      <p:pic>
        <p:nvPicPr>
          <p:cNvPr id="47" name="Picture 46">
            <a:extLst>
              <a:ext uri="{FF2B5EF4-FFF2-40B4-BE49-F238E27FC236}">
                <a16:creationId xmlns:a16="http://schemas.microsoft.com/office/drawing/2014/main" id="{D82912E7-F46A-34F5-5BE0-9D8D74ED4384}"/>
              </a:ext>
            </a:extLst>
          </p:cNvPr>
          <p:cNvPicPr>
            <a:picLocks noChangeAspect="1"/>
          </p:cNvPicPr>
          <p:nvPr/>
        </p:nvPicPr>
        <p:blipFill>
          <a:blip r:embed="rId18"/>
          <a:stretch>
            <a:fillRect/>
          </a:stretch>
        </p:blipFill>
        <p:spPr>
          <a:xfrm>
            <a:off x="6304156" y="5483507"/>
            <a:ext cx="609005" cy="615553"/>
          </a:xfrm>
          <a:prstGeom prst="rect">
            <a:avLst/>
          </a:prstGeom>
        </p:spPr>
      </p:pic>
    </p:spTree>
    <p:extLst>
      <p:ext uri="{BB962C8B-B14F-4D97-AF65-F5344CB8AC3E}">
        <p14:creationId xmlns:p14="http://schemas.microsoft.com/office/powerpoint/2010/main" val="957083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fontScale="90000"/>
          </a:bodyPr>
          <a:lstStyle/>
          <a:p>
            <a:r>
              <a:rPr lang="en-US" sz="8000" dirty="0"/>
              <a:t>Tool </a:t>
            </a:r>
            <a:r>
              <a:rPr lang="en-US" sz="8000" dirty="0" err="1"/>
              <a:t>kaarten</a:t>
            </a:r>
            <a:br>
              <a:rPr lang="en-US" sz="8000" dirty="0"/>
            </a:br>
            <a:r>
              <a:rPr lang="en-US" sz="8000" dirty="0" err="1"/>
              <a:t>Economische</a:t>
            </a:r>
            <a:r>
              <a:rPr lang="en-US" sz="8000" dirty="0"/>
              <a:t> </a:t>
            </a:r>
            <a:r>
              <a:rPr lang="en-US" sz="8000" dirty="0" err="1"/>
              <a:t>vraagstukken</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2060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A5FFC7-E8C3-8807-4B87-BF386F8B7431}"/>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2EBC67-D5D2-8446-ED7E-3DB0F1A78FB3}"/>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6" name="Rectangle 5">
            <a:extLst>
              <a:ext uri="{FF2B5EF4-FFF2-40B4-BE49-F238E27FC236}">
                <a16:creationId xmlns:a16="http://schemas.microsoft.com/office/drawing/2014/main" id="{FF568528-6904-DE20-6872-37B35B3BB50B}"/>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34912F45-1A0C-4C5D-4C37-CEF2F388FA12}"/>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D1A1DEC9-EF3A-75B6-6E7B-51A2100870F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F8E1A0EF-E366-C454-2B29-E0098FC16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85160B-7FBD-3FF9-C6FD-003372021F6E}"/>
              </a:ext>
            </a:extLst>
          </p:cNvPr>
          <p:cNvPicPr>
            <a:picLocks noChangeAspect="1"/>
          </p:cNvPicPr>
          <p:nvPr/>
        </p:nvPicPr>
        <p:blipFill rotWithShape="1">
          <a:blip r:embed="rId3"/>
          <a:srcRect l="2113" r="2367"/>
          <a:stretch/>
        </p:blipFill>
        <p:spPr>
          <a:xfrm>
            <a:off x="2032287" y="2209799"/>
            <a:ext cx="585052" cy="610061"/>
          </a:xfrm>
          <a:prstGeom prst="rect">
            <a:avLst/>
          </a:prstGeom>
        </p:spPr>
      </p:pic>
      <p:sp>
        <p:nvSpPr>
          <p:cNvPr id="11" name="TextBox 10">
            <a:extLst>
              <a:ext uri="{FF2B5EF4-FFF2-40B4-BE49-F238E27FC236}">
                <a16:creationId xmlns:a16="http://schemas.microsoft.com/office/drawing/2014/main" id="{8F88597F-CE2F-B0B4-A5CD-D0704D08460A}"/>
              </a:ext>
            </a:extLst>
          </p:cNvPr>
          <p:cNvSpPr txBox="1"/>
          <p:nvPr/>
        </p:nvSpPr>
        <p:spPr>
          <a:xfrm>
            <a:off x="645787" y="384411"/>
            <a:ext cx="1975579" cy="615553"/>
          </a:xfrm>
          <a:prstGeom prst="rect">
            <a:avLst/>
          </a:prstGeom>
          <a:noFill/>
        </p:spPr>
        <p:txBody>
          <a:bodyPr wrap="square" rtlCol="0">
            <a:spAutoFit/>
          </a:bodyPr>
          <a:lstStyle/>
          <a:p>
            <a:pPr algn="ctr"/>
            <a:r>
              <a:rPr lang="nl-NL" sz="1400" b="1" dirty="0"/>
              <a:t>Kosten-baten</a:t>
            </a:r>
          </a:p>
          <a:p>
            <a:pPr algn="ctr"/>
            <a:r>
              <a:rPr lang="nl-NL" sz="1000" dirty="0"/>
              <a:t>Overzicht economische aspecten energieopties</a:t>
            </a:r>
          </a:p>
        </p:txBody>
      </p:sp>
      <p:sp>
        <p:nvSpPr>
          <p:cNvPr id="12" name="Rectangle 11">
            <a:extLst>
              <a:ext uri="{FF2B5EF4-FFF2-40B4-BE49-F238E27FC236}">
                <a16:creationId xmlns:a16="http://schemas.microsoft.com/office/drawing/2014/main" id="{C48B914B-D4A3-62E2-6F1E-3298993B12D4}"/>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3" name="TextBox 12">
            <a:extLst>
              <a:ext uri="{FF2B5EF4-FFF2-40B4-BE49-F238E27FC236}">
                <a16:creationId xmlns:a16="http://schemas.microsoft.com/office/drawing/2014/main" id="{3C0B3246-6732-44B3-9B96-6B03CE81E4D7}"/>
              </a:ext>
            </a:extLst>
          </p:cNvPr>
          <p:cNvSpPr txBox="1"/>
          <p:nvPr/>
        </p:nvSpPr>
        <p:spPr>
          <a:xfrm>
            <a:off x="2617339" y="2675916"/>
            <a:ext cx="2053513"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Wytze van der Gaast|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w.p.van.der.gaast@pl.hanze.nl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216C13A-BD2A-AB46-FDD9-1627EF58BB4E}"/>
              </a:ext>
            </a:extLst>
          </p:cNvPr>
          <p:cNvSpPr txBox="1"/>
          <p:nvPr/>
        </p:nvSpPr>
        <p:spPr>
          <a:xfrm>
            <a:off x="2652639" y="427308"/>
            <a:ext cx="1975579" cy="707886"/>
          </a:xfrm>
          <a:prstGeom prst="rect">
            <a:avLst/>
          </a:prstGeom>
          <a:noFill/>
        </p:spPr>
        <p:txBody>
          <a:bodyPr wrap="square" rtlCol="0">
            <a:spAutoFit/>
          </a:bodyPr>
          <a:lstStyle/>
          <a:p>
            <a:pPr algn="ctr"/>
            <a:r>
              <a:rPr lang="nl-NL" sz="1000" dirty="0"/>
              <a:t>Informatiepakket met kosten en baten per energieoptie en hoe deze te verwerken tot een solide business case</a:t>
            </a:r>
          </a:p>
        </p:txBody>
      </p:sp>
      <p:sp>
        <p:nvSpPr>
          <p:cNvPr id="15" name="TextBox 14">
            <a:extLst>
              <a:ext uri="{FF2B5EF4-FFF2-40B4-BE49-F238E27FC236}">
                <a16:creationId xmlns:a16="http://schemas.microsoft.com/office/drawing/2014/main" id="{15324E6F-2482-3815-71CB-3BEA2B8E0E5D}"/>
              </a:ext>
            </a:extLst>
          </p:cNvPr>
          <p:cNvSpPr txBox="1"/>
          <p:nvPr/>
        </p:nvSpPr>
        <p:spPr>
          <a:xfrm>
            <a:off x="2679669" y="1769187"/>
            <a:ext cx="1975579" cy="707886"/>
          </a:xfrm>
          <a:prstGeom prst="rect">
            <a:avLst/>
          </a:prstGeom>
          <a:noFill/>
        </p:spPr>
        <p:txBody>
          <a:bodyPr wrap="square" rtlCol="0">
            <a:spAutoFit/>
          </a:bodyPr>
          <a:lstStyle/>
          <a:p>
            <a:pPr algn="ctr"/>
            <a:r>
              <a:rPr lang="nl-NL" sz="1000" dirty="0"/>
              <a:t>De informatie staat in MS PowerPoint met websitelinks. Voorbeelden kunnen worden nagerekend voor eigen casus</a:t>
            </a:r>
          </a:p>
        </p:txBody>
      </p:sp>
      <p:sp>
        <p:nvSpPr>
          <p:cNvPr id="16" name="Rectangle 15">
            <a:extLst>
              <a:ext uri="{FF2B5EF4-FFF2-40B4-BE49-F238E27FC236}">
                <a16:creationId xmlns:a16="http://schemas.microsoft.com/office/drawing/2014/main" id="{B1A75B3E-F380-6944-CC52-86045C14511D}"/>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BB12A0-EE92-E9A7-D61C-071BD8CB8780}"/>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4BFD44-ED43-6D05-E2F7-349E4DDBB453}"/>
              </a:ext>
            </a:extLst>
          </p:cNvPr>
          <p:cNvPicPr>
            <a:picLocks noChangeAspect="1"/>
          </p:cNvPicPr>
          <p:nvPr/>
        </p:nvPicPr>
        <p:blipFill>
          <a:blip r:embed="rId5"/>
          <a:stretch>
            <a:fillRect/>
          </a:stretch>
        </p:blipFill>
        <p:spPr>
          <a:xfrm>
            <a:off x="3594750" y="3125920"/>
            <a:ext cx="739603" cy="167826"/>
          </a:xfrm>
          <a:prstGeom prst="rect">
            <a:avLst/>
          </a:prstGeom>
        </p:spPr>
      </p:pic>
      <p:pic>
        <p:nvPicPr>
          <p:cNvPr id="19" name="Picture 8" descr="Het logo van de Hanze | Hanze">
            <a:extLst>
              <a:ext uri="{FF2B5EF4-FFF2-40B4-BE49-F238E27FC236}">
                <a16:creationId xmlns:a16="http://schemas.microsoft.com/office/drawing/2014/main" id="{EC4B2351-B1BF-F239-53E9-04F6FCA95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426" y="3121391"/>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EDA728A-5F1E-8FBC-5142-FB1BA50D344D}"/>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grpSp>
        <p:nvGrpSpPr>
          <p:cNvPr id="24" name="Group 23">
            <a:extLst>
              <a:ext uri="{FF2B5EF4-FFF2-40B4-BE49-F238E27FC236}">
                <a16:creationId xmlns:a16="http://schemas.microsoft.com/office/drawing/2014/main" id="{EFE50C12-7FBA-5778-EDDD-314C606FC315}"/>
              </a:ext>
            </a:extLst>
          </p:cNvPr>
          <p:cNvGrpSpPr/>
          <p:nvPr/>
        </p:nvGrpSpPr>
        <p:grpSpPr>
          <a:xfrm>
            <a:off x="2668290" y="1570186"/>
            <a:ext cx="2007182" cy="187293"/>
            <a:chOff x="2667779" y="2274565"/>
            <a:chExt cx="2007182" cy="187293"/>
          </a:xfrm>
        </p:grpSpPr>
        <p:sp>
          <p:nvSpPr>
            <p:cNvPr id="25" name="Arrow: Pentagon 24">
              <a:extLst>
                <a:ext uri="{FF2B5EF4-FFF2-40B4-BE49-F238E27FC236}">
                  <a16:creationId xmlns:a16="http://schemas.microsoft.com/office/drawing/2014/main" id="{CA5FE2D0-3EB3-5855-CEC8-E8D17D9A3956}"/>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10 hr</a:t>
              </a:r>
            </a:p>
          </p:txBody>
        </p:sp>
        <p:sp>
          <p:nvSpPr>
            <p:cNvPr id="26" name="Arrow: Chevron 25">
              <a:extLst>
                <a:ext uri="{FF2B5EF4-FFF2-40B4-BE49-F238E27FC236}">
                  <a16:creationId xmlns:a16="http://schemas.microsoft.com/office/drawing/2014/main" id="{2E37216A-6A78-3F24-749E-E32CDBF00B3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sp>
          <p:nvSpPr>
            <p:cNvPr id="27" name="Arrow: Chevron 26">
              <a:extLst>
                <a:ext uri="{FF2B5EF4-FFF2-40B4-BE49-F238E27FC236}">
                  <a16:creationId xmlns:a16="http://schemas.microsoft.com/office/drawing/2014/main" id="{583E09C3-1C95-37CA-1C50-E7633425769F}"/>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1 hr</a:t>
              </a:r>
            </a:p>
          </p:txBody>
        </p:sp>
        <p:pic>
          <p:nvPicPr>
            <p:cNvPr id="28" name="Picture 27">
              <a:extLst>
                <a:ext uri="{FF2B5EF4-FFF2-40B4-BE49-F238E27FC236}">
                  <a16:creationId xmlns:a16="http://schemas.microsoft.com/office/drawing/2014/main" id="{1D0245CD-9208-02E1-6C22-7E6EB9C0D583}"/>
                </a:ext>
              </a:extLst>
            </p:cNvPr>
            <p:cNvPicPr>
              <a:picLocks noChangeAspect="1"/>
            </p:cNvPicPr>
            <p:nvPr/>
          </p:nvPicPr>
          <p:blipFill>
            <a:blip r:embed="rId7"/>
            <a:stretch>
              <a:fillRect/>
            </a:stretch>
          </p:blipFill>
          <p:spPr>
            <a:xfrm>
              <a:off x="4049964" y="2295499"/>
              <a:ext cx="126465" cy="147940"/>
            </a:xfrm>
            <a:prstGeom prst="rect">
              <a:avLst/>
            </a:prstGeom>
          </p:spPr>
        </p:pic>
        <p:pic>
          <p:nvPicPr>
            <p:cNvPr id="29" name="Picture 8" descr="Het logo van de Hanze | Hanze">
              <a:extLst>
                <a:ext uri="{FF2B5EF4-FFF2-40B4-BE49-F238E27FC236}">
                  <a16:creationId xmlns:a16="http://schemas.microsoft.com/office/drawing/2014/main" id="{59A683F6-D0FC-919A-9CE7-26DB801284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User with solid fill">
              <a:extLst>
                <a:ext uri="{FF2B5EF4-FFF2-40B4-BE49-F238E27FC236}">
                  <a16:creationId xmlns:a16="http://schemas.microsoft.com/office/drawing/2014/main" id="{03ABA233-0AC4-7192-54AD-2712895916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6676" y="2291691"/>
              <a:ext cx="158239" cy="158239"/>
            </a:xfrm>
            <a:prstGeom prst="rect">
              <a:avLst/>
            </a:prstGeom>
          </p:spPr>
        </p:pic>
      </p:grpSp>
      <p:pic>
        <p:nvPicPr>
          <p:cNvPr id="32" name="Picture 31" descr="A large building with a glass wall&#10;&#10;Description automatically generated with medium confidence">
            <a:extLst>
              <a:ext uri="{FF2B5EF4-FFF2-40B4-BE49-F238E27FC236}">
                <a16:creationId xmlns:a16="http://schemas.microsoft.com/office/drawing/2014/main" id="{AAA2E57C-7DD4-8F23-C88D-89D82C1BAE83}"/>
              </a:ext>
            </a:extLst>
          </p:cNvPr>
          <p:cNvPicPr>
            <a:picLocks noChangeAspect="1"/>
          </p:cNvPicPr>
          <p:nvPr/>
        </p:nvPicPr>
        <p:blipFill rotWithShape="1">
          <a:blip r:embed="rId9">
            <a:extLst>
              <a:ext uri="{28A0092B-C50C-407E-A947-70E740481C1C}">
                <a14:useLocalDpi xmlns:a14="http://schemas.microsoft.com/office/drawing/2010/main" val="0"/>
              </a:ext>
            </a:extLst>
          </a:blip>
          <a:srcRect t="21062" r="46209" b="27313"/>
          <a:stretch/>
        </p:blipFill>
        <p:spPr>
          <a:xfrm>
            <a:off x="616669" y="1010391"/>
            <a:ext cx="1868195" cy="1008537"/>
          </a:xfrm>
          <a:prstGeom prst="rect">
            <a:avLst/>
          </a:prstGeom>
        </p:spPr>
      </p:pic>
      <p:pic>
        <p:nvPicPr>
          <p:cNvPr id="2" name="Graphic 1" descr="Checkbox Checked with solid fill">
            <a:extLst>
              <a:ext uri="{FF2B5EF4-FFF2-40B4-BE49-F238E27FC236}">
                <a16:creationId xmlns:a16="http://schemas.microsoft.com/office/drawing/2014/main" id="{EC8D87D1-8BA2-8302-0C4B-95CC6F3722B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302432" y="2996075"/>
            <a:ext cx="481385" cy="481385"/>
          </a:xfrm>
          <a:prstGeom prst="rect">
            <a:avLst/>
          </a:prstGeom>
        </p:spPr>
      </p:pic>
    </p:spTree>
    <p:extLst>
      <p:ext uri="{BB962C8B-B14F-4D97-AF65-F5344CB8AC3E}">
        <p14:creationId xmlns:p14="http://schemas.microsoft.com/office/powerpoint/2010/main" val="1890319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fontScale="90000"/>
          </a:bodyPr>
          <a:lstStyle/>
          <a:p>
            <a:r>
              <a:rPr lang="en-US" sz="8000" dirty="0"/>
              <a:t>Tool </a:t>
            </a:r>
            <a:r>
              <a:rPr lang="en-US" sz="8000" dirty="0" err="1"/>
              <a:t>kaarten</a:t>
            </a:r>
            <a:br>
              <a:rPr lang="en-US" sz="8000" dirty="0"/>
            </a:br>
            <a:r>
              <a:rPr lang="en-US" sz="8000" dirty="0" err="1"/>
              <a:t>Duurzame</a:t>
            </a:r>
            <a:r>
              <a:rPr lang="en-US" sz="8000" dirty="0"/>
              <a:t> </a:t>
            </a:r>
            <a:r>
              <a:rPr lang="en-US" sz="8000" dirty="0" err="1"/>
              <a:t>Samenleving</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1496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Startgesprek</a:t>
            </a:r>
          </a:p>
          <a:p>
            <a:pPr algn="ctr"/>
            <a:r>
              <a:rPr lang="nl-NL" sz="1000" dirty="0"/>
              <a:t>Een gestructureerd gesprek met de initiatiefnemers om duidelijke doelen te kunnen stellen waar we heen willen</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72420"/>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51374" y="284235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9AD59A-DE7C-008E-8CA1-BF1B0DF078F7}"/>
              </a:ext>
            </a:extLst>
          </p:cNvPr>
          <p:cNvSpPr/>
          <p:nvPr/>
        </p:nvSpPr>
        <p:spPr>
          <a:xfrm>
            <a:off x="4919880" y="20934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EC506-7647-F376-F37B-30E47264EB60}"/>
              </a:ext>
            </a:extLst>
          </p:cNvPr>
          <p:cNvSpPr/>
          <p:nvPr/>
        </p:nvSpPr>
        <p:spPr>
          <a:xfrm>
            <a:off x="4919952" y="21073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21" name="Rectangle 20">
            <a:extLst>
              <a:ext uri="{FF2B5EF4-FFF2-40B4-BE49-F238E27FC236}">
                <a16:creationId xmlns:a16="http://schemas.microsoft.com/office/drawing/2014/main" id="{4D1E22A8-577B-338B-3267-B49A16F93728}"/>
              </a:ext>
            </a:extLst>
          </p:cNvPr>
          <p:cNvSpPr/>
          <p:nvPr/>
        </p:nvSpPr>
        <p:spPr>
          <a:xfrm>
            <a:off x="4919947" y="253245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2" name="Rectangle 21">
            <a:extLst>
              <a:ext uri="{FF2B5EF4-FFF2-40B4-BE49-F238E27FC236}">
                <a16:creationId xmlns:a16="http://schemas.microsoft.com/office/drawing/2014/main" id="{BE67EC95-C3E5-034C-B71B-33F7210FE639}"/>
              </a:ext>
            </a:extLst>
          </p:cNvPr>
          <p:cNvSpPr/>
          <p:nvPr/>
        </p:nvSpPr>
        <p:spPr>
          <a:xfrm>
            <a:off x="4919435" y="222084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23" name="Rectangle 22">
            <a:extLst>
              <a:ext uri="{FF2B5EF4-FFF2-40B4-BE49-F238E27FC236}">
                <a16:creationId xmlns:a16="http://schemas.microsoft.com/office/drawing/2014/main" id="{628B10EC-1729-C875-43B3-D526503AF087}"/>
              </a:ext>
            </a:extLst>
          </p:cNvPr>
          <p:cNvSpPr/>
          <p:nvPr/>
        </p:nvSpPr>
        <p:spPr>
          <a:xfrm>
            <a:off x="6946323" y="21073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24" name="Picture 6" descr="PESTEL Analysis - Lumovest">
            <a:extLst>
              <a:ext uri="{FF2B5EF4-FFF2-40B4-BE49-F238E27FC236}">
                <a16:creationId xmlns:a16="http://schemas.microsoft.com/office/drawing/2014/main" id="{284BA837-29FD-3061-5C47-F764DC668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9946" y="285101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C43F631-6CA5-7891-DE22-F601E45C2680}"/>
              </a:ext>
            </a:extLst>
          </p:cNvPr>
          <p:cNvSpPr txBox="1"/>
          <p:nvPr/>
        </p:nvSpPr>
        <p:spPr>
          <a:xfrm>
            <a:off x="4925567" y="3182808"/>
            <a:ext cx="2016000" cy="230832"/>
          </a:xfrm>
          <a:prstGeom prst="rect">
            <a:avLst/>
          </a:prstGeom>
          <a:noFill/>
        </p:spPr>
        <p:txBody>
          <a:bodyPr wrap="square" rtlCol="0">
            <a:spAutoFit/>
          </a:bodyPr>
          <a:lstStyle/>
          <a:p>
            <a:pPr algn="ctr"/>
            <a:r>
              <a:rPr lang="en-US" sz="900" dirty="0"/>
              <a:t>More information see other side</a:t>
            </a:r>
          </a:p>
        </p:txBody>
      </p:sp>
      <p:sp>
        <p:nvSpPr>
          <p:cNvPr id="26" name="TextBox 25">
            <a:extLst>
              <a:ext uri="{FF2B5EF4-FFF2-40B4-BE49-F238E27FC236}">
                <a16:creationId xmlns:a16="http://schemas.microsoft.com/office/drawing/2014/main" id="{9C14340E-097E-9FA3-C883-E2456631F72F}"/>
              </a:ext>
            </a:extLst>
          </p:cNvPr>
          <p:cNvSpPr txBox="1"/>
          <p:nvPr/>
        </p:nvSpPr>
        <p:spPr>
          <a:xfrm>
            <a:off x="4944530" y="392522"/>
            <a:ext cx="1975579" cy="923330"/>
          </a:xfrm>
          <a:prstGeom prst="rect">
            <a:avLst/>
          </a:prstGeom>
          <a:noFill/>
        </p:spPr>
        <p:txBody>
          <a:bodyPr wrap="square" rtlCol="0">
            <a:spAutoFit/>
          </a:bodyPr>
          <a:lstStyle/>
          <a:p>
            <a:pPr algn="ctr"/>
            <a:r>
              <a:rPr lang="nl-NL" sz="1400" b="1" dirty="0"/>
              <a:t>Stakeholder analyse</a:t>
            </a:r>
          </a:p>
          <a:p>
            <a:pPr algn="ctr"/>
            <a:r>
              <a:rPr lang="nl-NL" sz="1000" dirty="0"/>
              <a:t>Een gestructureerd gesprek met de initiatiefnemers om duidelijke doelen te kunnen stellen waar we heen willen</a:t>
            </a:r>
          </a:p>
        </p:txBody>
      </p:sp>
      <p:sp>
        <p:nvSpPr>
          <p:cNvPr id="27" name="Rectangle 26">
            <a:extLst>
              <a:ext uri="{FF2B5EF4-FFF2-40B4-BE49-F238E27FC236}">
                <a16:creationId xmlns:a16="http://schemas.microsoft.com/office/drawing/2014/main" id="{14FC00BD-11DC-ECAA-0668-7DC0C0B1EE6E}"/>
              </a:ext>
            </a:extLst>
          </p:cNvPr>
          <p:cNvSpPr/>
          <p:nvPr/>
        </p:nvSpPr>
        <p:spPr>
          <a:xfrm>
            <a:off x="6971725" y="250571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8" name="TextBox 27">
            <a:extLst>
              <a:ext uri="{FF2B5EF4-FFF2-40B4-BE49-F238E27FC236}">
                <a16:creationId xmlns:a16="http://schemas.microsoft.com/office/drawing/2014/main" id="{823CF1CC-D5FF-67D3-FF4D-DD90F7925C63}"/>
              </a:ext>
            </a:extLst>
          </p:cNvPr>
          <p:cNvSpPr txBox="1"/>
          <p:nvPr/>
        </p:nvSpPr>
        <p:spPr>
          <a:xfrm>
            <a:off x="6880843" y="2684027"/>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4A2CFC-8480-CE31-CA49-C15047327534}"/>
              </a:ext>
            </a:extLst>
          </p:cNvPr>
          <p:cNvSpPr/>
          <p:nvPr/>
        </p:nvSpPr>
        <p:spPr>
          <a:xfrm>
            <a:off x="6962957" y="138192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30" name="TextBox 29">
            <a:extLst>
              <a:ext uri="{FF2B5EF4-FFF2-40B4-BE49-F238E27FC236}">
                <a16:creationId xmlns:a16="http://schemas.microsoft.com/office/drawing/2014/main" id="{AA3F9AFE-D07F-D742-7F3D-1884CEDC4C82}"/>
              </a:ext>
            </a:extLst>
          </p:cNvPr>
          <p:cNvSpPr txBox="1"/>
          <p:nvPr/>
        </p:nvSpPr>
        <p:spPr>
          <a:xfrm>
            <a:off x="6978814" y="398843"/>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31" name="TextBox 30">
            <a:extLst>
              <a:ext uri="{FF2B5EF4-FFF2-40B4-BE49-F238E27FC236}">
                <a16:creationId xmlns:a16="http://schemas.microsoft.com/office/drawing/2014/main" id="{64CD3C78-F407-8BC2-20C4-A05F03DD8CDB}"/>
              </a:ext>
            </a:extLst>
          </p:cNvPr>
          <p:cNvSpPr txBox="1"/>
          <p:nvPr/>
        </p:nvSpPr>
        <p:spPr>
          <a:xfrm>
            <a:off x="6971278" y="1780531"/>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32" name="Rectangle 31">
            <a:extLst>
              <a:ext uri="{FF2B5EF4-FFF2-40B4-BE49-F238E27FC236}">
                <a16:creationId xmlns:a16="http://schemas.microsoft.com/office/drawing/2014/main" id="{D64690D8-508A-35F1-8FDD-2D5C6E86639A}"/>
              </a:ext>
            </a:extLst>
          </p:cNvPr>
          <p:cNvSpPr/>
          <p:nvPr/>
        </p:nvSpPr>
        <p:spPr>
          <a:xfrm>
            <a:off x="4919434" y="2850466"/>
            <a:ext cx="668507" cy="38341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AEDE07-7D1A-BAFC-E058-C755F8146734}"/>
              </a:ext>
            </a:extLst>
          </p:cNvPr>
          <p:cNvSpPr/>
          <p:nvPr/>
        </p:nvSpPr>
        <p:spPr>
          <a:xfrm>
            <a:off x="5926455" y="2844073"/>
            <a:ext cx="992170" cy="38981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B3139719-CA05-039A-59C5-CF67E40BB0A7}"/>
              </a:ext>
            </a:extLst>
          </p:cNvPr>
          <p:cNvPicPr>
            <a:picLocks noChangeAspect="1"/>
          </p:cNvPicPr>
          <p:nvPr/>
        </p:nvPicPr>
        <p:blipFill>
          <a:blip r:embed="rId3"/>
          <a:stretch>
            <a:fillRect/>
          </a:stretch>
        </p:blipFill>
        <p:spPr>
          <a:xfrm>
            <a:off x="7855745" y="3155905"/>
            <a:ext cx="739603" cy="167826"/>
          </a:xfrm>
          <a:prstGeom prst="rect">
            <a:avLst/>
          </a:prstGeom>
        </p:spPr>
      </p:pic>
      <p:pic>
        <p:nvPicPr>
          <p:cNvPr id="35" name="Picture 8" descr="Het logo van de Hanze | Hanze">
            <a:extLst>
              <a:ext uri="{FF2B5EF4-FFF2-40B4-BE49-F238E27FC236}">
                <a16:creationId xmlns:a16="http://schemas.microsoft.com/office/drawing/2014/main" id="{E21A9B96-3219-1843-6340-4DD022D3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42" y="315590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90E537D-B166-18BB-B68A-B932F53A2264}"/>
              </a:ext>
            </a:extLst>
          </p:cNvPr>
          <p:cNvSpPr/>
          <p:nvPr/>
        </p:nvSpPr>
        <p:spPr>
          <a:xfrm>
            <a:off x="620620" y="34709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109AE9-EDE3-D4E4-03ED-B53A3009DEC2}"/>
              </a:ext>
            </a:extLst>
          </p:cNvPr>
          <p:cNvSpPr/>
          <p:nvPr/>
        </p:nvSpPr>
        <p:spPr>
          <a:xfrm>
            <a:off x="620692" y="347232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39" name="Rectangle 38">
            <a:extLst>
              <a:ext uri="{FF2B5EF4-FFF2-40B4-BE49-F238E27FC236}">
                <a16:creationId xmlns:a16="http://schemas.microsoft.com/office/drawing/2014/main" id="{A88BC4A9-2560-3B04-705B-558054E43380}"/>
              </a:ext>
            </a:extLst>
          </p:cNvPr>
          <p:cNvSpPr/>
          <p:nvPr/>
        </p:nvSpPr>
        <p:spPr>
          <a:xfrm>
            <a:off x="620687" y="57940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40" name="Rectangle 39">
            <a:extLst>
              <a:ext uri="{FF2B5EF4-FFF2-40B4-BE49-F238E27FC236}">
                <a16:creationId xmlns:a16="http://schemas.microsoft.com/office/drawing/2014/main" id="{8024A351-5E88-D298-C32C-E3CA18B407D3}"/>
              </a:ext>
            </a:extLst>
          </p:cNvPr>
          <p:cNvSpPr/>
          <p:nvPr/>
        </p:nvSpPr>
        <p:spPr>
          <a:xfrm>
            <a:off x="620175" y="54824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1" name="Rectangle 40">
            <a:extLst>
              <a:ext uri="{FF2B5EF4-FFF2-40B4-BE49-F238E27FC236}">
                <a16:creationId xmlns:a16="http://schemas.microsoft.com/office/drawing/2014/main" id="{C8FEA224-9CC6-7058-E3D8-D46C7D0C8DAA}"/>
              </a:ext>
            </a:extLst>
          </p:cNvPr>
          <p:cNvSpPr/>
          <p:nvPr/>
        </p:nvSpPr>
        <p:spPr>
          <a:xfrm>
            <a:off x="2647063" y="347232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42" name="Picture 6" descr="PESTEL Analysis - Lumovest">
            <a:extLst>
              <a:ext uri="{FF2B5EF4-FFF2-40B4-BE49-F238E27FC236}">
                <a16:creationId xmlns:a16="http://schemas.microsoft.com/office/drawing/2014/main" id="{9FB87D63-CD89-D1C2-70BD-28B1E19EF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0686" y="61126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65C3523-0B4B-B1D4-827B-77CB9212D7AA}"/>
              </a:ext>
            </a:extLst>
          </p:cNvPr>
          <p:cNvSpPr txBox="1"/>
          <p:nvPr/>
        </p:nvSpPr>
        <p:spPr>
          <a:xfrm>
            <a:off x="626307" y="6444405"/>
            <a:ext cx="2016000" cy="230832"/>
          </a:xfrm>
          <a:prstGeom prst="rect">
            <a:avLst/>
          </a:prstGeom>
          <a:noFill/>
        </p:spPr>
        <p:txBody>
          <a:bodyPr wrap="square" rtlCol="0">
            <a:spAutoFit/>
          </a:bodyPr>
          <a:lstStyle/>
          <a:p>
            <a:pPr algn="ctr"/>
            <a:r>
              <a:rPr lang="en-US" sz="900" dirty="0"/>
              <a:t>More information see other side</a:t>
            </a:r>
          </a:p>
        </p:txBody>
      </p:sp>
      <p:sp>
        <p:nvSpPr>
          <p:cNvPr id="44" name="TextBox 43">
            <a:extLst>
              <a:ext uri="{FF2B5EF4-FFF2-40B4-BE49-F238E27FC236}">
                <a16:creationId xmlns:a16="http://schemas.microsoft.com/office/drawing/2014/main" id="{8A12E827-0CEF-EEC2-9334-0E1ACB6FF7A8}"/>
              </a:ext>
            </a:extLst>
          </p:cNvPr>
          <p:cNvSpPr txBox="1"/>
          <p:nvPr/>
        </p:nvSpPr>
        <p:spPr>
          <a:xfrm>
            <a:off x="645270" y="3654119"/>
            <a:ext cx="1975579" cy="769441"/>
          </a:xfrm>
          <a:prstGeom prst="rect">
            <a:avLst/>
          </a:prstGeom>
          <a:noFill/>
        </p:spPr>
        <p:txBody>
          <a:bodyPr wrap="square" rtlCol="0">
            <a:spAutoFit/>
          </a:bodyPr>
          <a:lstStyle/>
          <a:p>
            <a:pPr algn="ctr"/>
            <a:r>
              <a:rPr lang="nl-NL" sz="1400" b="1" dirty="0"/>
              <a:t>Stakeholder Interviews</a:t>
            </a:r>
          </a:p>
          <a:p>
            <a:pPr algn="ctr"/>
            <a:r>
              <a:rPr lang="nl-NL" sz="1000" dirty="0"/>
              <a:t>Een gestructureerd gesprek met de initiatiefnemers om inzicht te krijgen in hun belangen</a:t>
            </a:r>
          </a:p>
        </p:txBody>
      </p:sp>
      <p:sp>
        <p:nvSpPr>
          <p:cNvPr id="45" name="Rectangle 44">
            <a:extLst>
              <a:ext uri="{FF2B5EF4-FFF2-40B4-BE49-F238E27FC236}">
                <a16:creationId xmlns:a16="http://schemas.microsoft.com/office/drawing/2014/main" id="{9598EC53-0A02-0C95-6941-CDF4A21A3EB8}"/>
              </a:ext>
            </a:extLst>
          </p:cNvPr>
          <p:cNvSpPr/>
          <p:nvPr/>
        </p:nvSpPr>
        <p:spPr>
          <a:xfrm>
            <a:off x="2672465" y="57673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6" name="TextBox 45">
            <a:extLst>
              <a:ext uri="{FF2B5EF4-FFF2-40B4-BE49-F238E27FC236}">
                <a16:creationId xmlns:a16="http://schemas.microsoft.com/office/drawing/2014/main" id="{F63BE4F5-FCE4-00D7-DBAC-3A93687F11BC}"/>
              </a:ext>
            </a:extLst>
          </p:cNvPr>
          <p:cNvSpPr txBox="1"/>
          <p:nvPr/>
        </p:nvSpPr>
        <p:spPr>
          <a:xfrm>
            <a:off x="2650163" y="5945624"/>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400C5F4A-6BBC-D17B-AF4A-6AD97FF261EF}"/>
              </a:ext>
            </a:extLst>
          </p:cNvPr>
          <p:cNvSpPr/>
          <p:nvPr/>
        </p:nvSpPr>
        <p:spPr>
          <a:xfrm>
            <a:off x="2663697" y="46435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48" name="TextBox 47">
            <a:extLst>
              <a:ext uri="{FF2B5EF4-FFF2-40B4-BE49-F238E27FC236}">
                <a16:creationId xmlns:a16="http://schemas.microsoft.com/office/drawing/2014/main" id="{0872CBD1-6957-D09F-C9A2-0D6689FD5472}"/>
              </a:ext>
            </a:extLst>
          </p:cNvPr>
          <p:cNvSpPr txBox="1"/>
          <p:nvPr/>
        </p:nvSpPr>
        <p:spPr>
          <a:xfrm>
            <a:off x="2679554" y="3660440"/>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49" name="TextBox 48">
            <a:extLst>
              <a:ext uri="{FF2B5EF4-FFF2-40B4-BE49-F238E27FC236}">
                <a16:creationId xmlns:a16="http://schemas.microsoft.com/office/drawing/2014/main" id="{5888E7C7-5CD4-B414-3B5B-C4DDF1F729C7}"/>
              </a:ext>
            </a:extLst>
          </p:cNvPr>
          <p:cNvSpPr txBox="1"/>
          <p:nvPr/>
        </p:nvSpPr>
        <p:spPr>
          <a:xfrm>
            <a:off x="2672018" y="5042128"/>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50" name="Rectangle 49">
            <a:extLst>
              <a:ext uri="{FF2B5EF4-FFF2-40B4-BE49-F238E27FC236}">
                <a16:creationId xmlns:a16="http://schemas.microsoft.com/office/drawing/2014/main" id="{8582DEED-CA99-E344-F59A-0C4383FAFC8A}"/>
              </a:ext>
            </a:extLst>
          </p:cNvPr>
          <p:cNvSpPr/>
          <p:nvPr/>
        </p:nvSpPr>
        <p:spPr>
          <a:xfrm>
            <a:off x="620174" y="6112063"/>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B293CBB-7D6A-CE05-08C9-A48EC8C2647B}"/>
              </a:ext>
            </a:extLst>
          </p:cNvPr>
          <p:cNvSpPr/>
          <p:nvPr/>
        </p:nvSpPr>
        <p:spPr>
          <a:xfrm>
            <a:off x="1627195" y="6112063"/>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D04925B3-5CD3-E1B1-D9B9-78FFB4E5BB10}"/>
              </a:ext>
            </a:extLst>
          </p:cNvPr>
          <p:cNvPicPr>
            <a:picLocks noChangeAspect="1"/>
          </p:cNvPicPr>
          <p:nvPr/>
        </p:nvPicPr>
        <p:blipFill>
          <a:blip r:embed="rId3"/>
          <a:stretch>
            <a:fillRect/>
          </a:stretch>
        </p:blipFill>
        <p:spPr>
          <a:xfrm>
            <a:off x="3556485" y="6417502"/>
            <a:ext cx="739603" cy="167826"/>
          </a:xfrm>
          <a:prstGeom prst="rect">
            <a:avLst/>
          </a:prstGeom>
        </p:spPr>
      </p:pic>
      <p:pic>
        <p:nvPicPr>
          <p:cNvPr id="53" name="Picture 8" descr="Het logo van de Hanze | Hanze">
            <a:extLst>
              <a:ext uri="{FF2B5EF4-FFF2-40B4-BE49-F238E27FC236}">
                <a16:creationId xmlns:a16="http://schemas.microsoft.com/office/drawing/2014/main" id="{AD078067-4AEC-D120-821B-7D5DC4DB6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82" y="64175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DD0A019-500D-79E3-F200-43E1584C7184}"/>
              </a:ext>
            </a:extLst>
          </p:cNvPr>
          <p:cNvGrpSpPr/>
          <p:nvPr/>
        </p:nvGrpSpPr>
        <p:grpSpPr>
          <a:xfrm>
            <a:off x="2668290" y="1565423"/>
            <a:ext cx="2007182" cy="187293"/>
            <a:chOff x="2667779" y="2274565"/>
            <a:chExt cx="2007182" cy="187293"/>
          </a:xfrm>
        </p:grpSpPr>
        <p:sp>
          <p:nvSpPr>
            <p:cNvPr id="55" name="Arrow: Pentagon 54">
              <a:extLst>
                <a:ext uri="{FF2B5EF4-FFF2-40B4-BE49-F238E27FC236}">
                  <a16:creationId xmlns:a16="http://schemas.microsoft.com/office/drawing/2014/main" id="{D1186031-99C6-A9C3-47D4-46814896446E}"/>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56" name="Arrow: Chevron 55">
              <a:extLst>
                <a:ext uri="{FF2B5EF4-FFF2-40B4-BE49-F238E27FC236}">
                  <a16:creationId xmlns:a16="http://schemas.microsoft.com/office/drawing/2014/main" id="{77EB1755-F7E3-5F93-A3EC-F48D45F595A0}"/>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57" name="Arrow: Chevron 56">
              <a:extLst>
                <a:ext uri="{FF2B5EF4-FFF2-40B4-BE49-F238E27FC236}">
                  <a16:creationId xmlns:a16="http://schemas.microsoft.com/office/drawing/2014/main" id="{E180BF57-F7E3-E3DF-E100-143FF52A859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58" name="Picture 57">
              <a:extLst>
                <a:ext uri="{FF2B5EF4-FFF2-40B4-BE49-F238E27FC236}">
                  <a16:creationId xmlns:a16="http://schemas.microsoft.com/office/drawing/2014/main" id="{3AF9FB84-59B0-4772-D9B3-93243D724D37}"/>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59" name="Picture 8" descr="Het logo van de Hanze | Hanze">
              <a:extLst>
                <a:ext uri="{FF2B5EF4-FFF2-40B4-BE49-F238E27FC236}">
                  <a16:creationId xmlns:a16="http://schemas.microsoft.com/office/drawing/2014/main" id="{0392C053-D10D-4469-AD39-8B6170634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0" name="Graphic 59" descr="User with solid fill">
              <a:extLst>
                <a:ext uri="{FF2B5EF4-FFF2-40B4-BE49-F238E27FC236}">
                  <a16:creationId xmlns:a16="http://schemas.microsoft.com/office/drawing/2014/main" id="{8A3F2EE9-B1EF-257B-7016-763E26FFA7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1" name="Group 60">
            <a:extLst>
              <a:ext uri="{FF2B5EF4-FFF2-40B4-BE49-F238E27FC236}">
                <a16:creationId xmlns:a16="http://schemas.microsoft.com/office/drawing/2014/main" id="{93544DE8-162D-446D-44C3-9D5D907593FD}"/>
              </a:ext>
            </a:extLst>
          </p:cNvPr>
          <p:cNvGrpSpPr/>
          <p:nvPr/>
        </p:nvGrpSpPr>
        <p:grpSpPr>
          <a:xfrm>
            <a:off x="2659458" y="4838791"/>
            <a:ext cx="2007182" cy="187293"/>
            <a:chOff x="2667779" y="2274565"/>
            <a:chExt cx="2007182" cy="187293"/>
          </a:xfrm>
        </p:grpSpPr>
        <p:sp>
          <p:nvSpPr>
            <p:cNvPr id="62" name="Arrow: Pentagon 61">
              <a:extLst>
                <a:ext uri="{FF2B5EF4-FFF2-40B4-BE49-F238E27FC236}">
                  <a16:creationId xmlns:a16="http://schemas.microsoft.com/office/drawing/2014/main" id="{DF2FEB18-9FB1-89A4-CA7B-AF4AE9D0E5E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63" name="Arrow: Chevron 62">
              <a:extLst>
                <a:ext uri="{FF2B5EF4-FFF2-40B4-BE49-F238E27FC236}">
                  <a16:creationId xmlns:a16="http://schemas.microsoft.com/office/drawing/2014/main" id="{77C8D7D1-8145-17DD-24F3-CEEB8DA1B4E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64" name="Arrow: Chevron 63">
              <a:extLst>
                <a:ext uri="{FF2B5EF4-FFF2-40B4-BE49-F238E27FC236}">
                  <a16:creationId xmlns:a16="http://schemas.microsoft.com/office/drawing/2014/main" id="{777DB634-2517-E015-232D-143B6E4A5EA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65" name="Picture 64">
              <a:extLst>
                <a:ext uri="{FF2B5EF4-FFF2-40B4-BE49-F238E27FC236}">
                  <a16:creationId xmlns:a16="http://schemas.microsoft.com/office/drawing/2014/main" id="{52FE0B01-6E25-20AA-F892-A9DA7750B511}"/>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66" name="Picture 8" descr="Het logo van de Hanze | Hanze">
              <a:extLst>
                <a:ext uri="{FF2B5EF4-FFF2-40B4-BE49-F238E27FC236}">
                  <a16:creationId xmlns:a16="http://schemas.microsoft.com/office/drawing/2014/main" id="{24FB4C98-DCCA-F9B4-BB18-FA3FE0DC17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User with solid fill">
              <a:extLst>
                <a:ext uri="{FF2B5EF4-FFF2-40B4-BE49-F238E27FC236}">
                  <a16:creationId xmlns:a16="http://schemas.microsoft.com/office/drawing/2014/main" id="{F15DA782-44E2-810D-3507-F7365D481B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8" name="Group 67">
            <a:extLst>
              <a:ext uri="{FF2B5EF4-FFF2-40B4-BE49-F238E27FC236}">
                <a16:creationId xmlns:a16="http://schemas.microsoft.com/office/drawing/2014/main" id="{AA2262F5-E6EE-F7E8-0454-0F37345C9427}"/>
              </a:ext>
            </a:extLst>
          </p:cNvPr>
          <p:cNvGrpSpPr/>
          <p:nvPr/>
        </p:nvGrpSpPr>
        <p:grpSpPr>
          <a:xfrm>
            <a:off x="6964104" y="1571774"/>
            <a:ext cx="2007182" cy="187293"/>
            <a:chOff x="2667779" y="2274565"/>
            <a:chExt cx="2007182" cy="187293"/>
          </a:xfrm>
        </p:grpSpPr>
        <p:sp>
          <p:nvSpPr>
            <p:cNvPr id="69" name="Arrow: Pentagon 68">
              <a:extLst>
                <a:ext uri="{FF2B5EF4-FFF2-40B4-BE49-F238E27FC236}">
                  <a16:creationId xmlns:a16="http://schemas.microsoft.com/office/drawing/2014/main" id="{97DF0B39-8E78-8798-9B06-F703D6C92C5D}"/>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0" name="Arrow: Chevron 69">
              <a:extLst>
                <a:ext uri="{FF2B5EF4-FFF2-40B4-BE49-F238E27FC236}">
                  <a16:creationId xmlns:a16="http://schemas.microsoft.com/office/drawing/2014/main" id="{0D857416-F71D-CCFA-DD93-7219168AC93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1" name="Arrow: Chevron 70">
              <a:extLst>
                <a:ext uri="{FF2B5EF4-FFF2-40B4-BE49-F238E27FC236}">
                  <a16:creationId xmlns:a16="http://schemas.microsoft.com/office/drawing/2014/main" id="{9FF14D57-272C-5736-7E96-E0BE727BA5D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72" name="Picture 71">
              <a:extLst>
                <a:ext uri="{FF2B5EF4-FFF2-40B4-BE49-F238E27FC236}">
                  <a16:creationId xmlns:a16="http://schemas.microsoft.com/office/drawing/2014/main" id="{431D5573-2D42-4654-D23F-D5D7B89FD574}"/>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81" name="Picture 8" descr="Het logo van de Hanze | Hanze">
              <a:extLst>
                <a:ext uri="{FF2B5EF4-FFF2-40B4-BE49-F238E27FC236}">
                  <a16:creationId xmlns:a16="http://schemas.microsoft.com/office/drawing/2014/main" id="{157D66C7-ED6B-D37E-9C7D-56BC74B697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F3E2E8D9-0AE4-1BD3-01E1-5337991B3F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1026" name="Picture 2" descr="Algemene Ledenbijeenkomst – leren voor morgen">
            <a:extLst>
              <a:ext uri="{FF2B5EF4-FFF2-40B4-BE49-F238E27FC236}">
                <a16:creationId xmlns:a16="http://schemas.microsoft.com/office/drawing/2014/main" id="{22590381-AB41-C990-56D2-1340AD1C58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451" y="1281632"/>
            <a:ext cx="1711944" cy="90947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027">
            <a:extLst>
              <a:ext uri="{FF2B5EF4-FFF2-40B4-BE49-F238E27FC236}">
                <a16:creationId xmlns:a16="http://schemas.microsoft.com/office/drawing/2014/main" id="{0A665349-84C3-AFA7-B73C-111E90AE80CD}"/>
              </a:ext>
            </a:extLst>
          </p:cNvPr>
          <p:cNvSpPr/>
          <p:nvPr/>
        </p:nvSpPr>
        <p:spPr>
          <a:xfrm>
            <a:off x="4913550" y="34648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6A9F00BB-C06B-A543-78CD-6CFD28B6122D}"/>
              </a:ext>
            </a:extLst>
          </p:cNvPr>
          <p:cNvSpPr/>
          <p:nvPr/>
        </p:nvSpPr>
        <p:spPr>
          <a:xfrm>
            <a:off x="4913622" y="346620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1030" name="Rectangle 1029">
            <a:extLst>
              <a:ext uri="{FF2B5EF4-FFF2-40B4-BE49-F238E27FC236}">
                <a16:creationId xmlns:a16="http://schemas.microsoft.com/office/drawing/2014/main" id="{86AEEA6C-09F3-4065-E888-A2DA8E549C4D}"/>
              </a:ext>
            </a:extLst>
          </p:cNvPr>
          <p:cNvSpPr/>
          <p:nvPr/>
        </p:nvSpPr>
        <p:spPr>
          <a:xfrm>
            <a:off x="4913617" y="578793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31" name="Rectangle 1030">
            <a:extLst>
              <a:ext uri="{FF2B5EF4-FFF2-40B4-BE49-F238E27FC236}">
                <a16:creationId xmlns:a16="http://schemas.microsoft.com/office/drawing/2014/main" id="{D56171C1-FA4C-01EF-61A4-31280AD87C7D}"/>
              </a:ext>
            </a:extLst>
          </p:cNvPr>
          <p:cNvSpPr/>
          <p:nvPr/>
        </p:nvSpPr>
        <p:spPr>
          <a:xfrm>
            <a:off x="4913105" y="547631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33" name="Rectangle 1032">
            <a:extLst>
              <a:ext uri="{FF2B5EF4-FFF2-40B4-BE49-F238E27FC236}">
                <a16:creationId xmlns:a16="http://schemas.microsoft.com/office/drawing/2014/main" id="{BAFAAEEA-94DC-C5AD-5D1A-62EF3CBE0D09}"/>
              </a:ext>
            </a:extLst>
          </p:cNvPr>
          <p:cNvSpPr/>
          <p:nvPr/>
        </p:nvSpPr>
        <p:spPr>
          <a:xfrm>
            <a:off x="6939993" y="3466207"/>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34" name="Picture 6" descr="PESTEL Analysis - Lumovest">
            <a:extLst>
              <a:ext uri="{FF2B5EF4-FFF2-40B4-BE49-F238E27FC236}">
                <a16:creationId xmlns:a16="http://schemas.microsoft.com/office/drawing/2014/main" id="{5C0DFC00-E248-A6B7-25BB-B266BE84A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3616" y="610649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5B1D241-AD61-BCAC-74DA-DE0F2D0773C7}"/>
              </a:ext>
            </a:extLst>
          </p:cNvPr>
          <p:cNvSpPr txBox="1"/>
          <p:nvPr/>
        </p:nvSpPr>
        <p:spPr>
          <a:xfrm>
            <a:off x="4919237" y="6438284"/>
            <a:ext cx="2016000" cy="230832"/>
          </a:xfrm>
          <a:prstGeom prst="rect">
            <a:avLst/>
          </a:prstGeom>
          <a:noFill/>
        </p:spPr>
        <p:txBody>
          <a:bodyPr wrap="square" rtlCol="0">
            <a:spAutoFit/>
          </a:bodyPr>
          <a:lstStyle/>
          <a:p>
            <a:pPr algn="ctr"/>
            <a:r>
              <a:rPr lang="en-US" sz="900" dirty="0"/>
              <a:t>More information see other side</a:t>
            </a:r>
          </a:p>
        </p:txBody>
      </p:sp>
      <p:sp>
        <p:nvSpPr>
          <p:cNvPr id="1036" name="TextBox 1035">
            <a:extLst>
              <a:ext uri="{FF2B5EF4-FFF2-40B4-BE49-F238E27FC236}">
                <a16:creationId xmlns:a16="http://schemas.microsoft.com/office/drawing/2014/main" id="{BB92F865-E330-442B-AC45-6794A6160DFD}"/>
              </a:ext>
            </a:extLst>
          </p:cNvPr>
          <p:cNvSpPr txBox="1"/>
          <p:nvPr/>
        </p:nvSpPr>
        <p:spPr>
          <a:xfrm>
            <a:off x="4938200" y="3647998"/>
            <a:ext cx="1975579" cy="923330"/>
          </a:xfrm>
          <a:prstGeom prst="rect">
            <a:avLst/>
          </a:prstGeom>
          <a:noFill/>
        </p:spPr>
        <p:txBody>
          <a:bodyPr wrap="square" rtlCol="0">
            <a:spAutoFit/>
          </a:bodyPr>
          <a:lstStyle/>
          <a:p>
            <a:pPr algn="ctr"/>
            <a:r>
              <a:rPr lang="nl-NL" sz="1400" b="1" dirty="0"/>
              <a:t>Sociaal Profiel</a:t>
            </a:r>
          </a:p>
          <a:p>
            <a:pPr algn="ctr"/>
            <a:r>
              <a:rPr lang="nl-NL" sz="1000" dirty="0"/>
              <a:t>Een gestructureerd gesprek met de initiatiefnemers om duidelijke doelen te kunnen stellen waar we heen willen</a:t>
            </a:r>
          </a:p>
        </p:txBody>
      </p:sp>
      <p:sp>
        <p:nvSpPr>
          <p:cNvPr id="1037" name="Rectangle 1036">
            <a:extLst>
              <a:ext uri="{FF2B5EF4-FFF2-40B4-BE49-F238E27FC236}">
                <a16:creationId xmlns:a16="http://schemas.microsoft.com/office/drawing/2014/main" id="{7A2D3BD6-EB65-7E05-88A2-F983B138A799}"/>
              </a:ext>
            </a:extLst>
          </p:cNvPr>
          <p:cNvSpPr/>
          <p:nvPr/>
        </p:nvSpPr>
        <p:spPr>
          <a:xfrm>
            <a:off x="6965395" y="576119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8" name="TextBox 1037">
            <a:extLst>
              <a:ext uri="{FF2B5EF4-FFF2-40B4-BE49-F238E27FC236}">
                <a16:creationId xmlns:a16="http://schemas.microsoft.com/office/drawing/2014/main" id="{540C7FE1-1E77-D5F1-B4F2-CF06AD1B1ED2}"/>
              </a:ext>
            </a:extLst>
          </p:cNvPr>
          <p:cNvSpPr txBox="1"/>
          <p:nvPr/>
        </p:nvSpPr>
        <p:spPr>
          <a:xfrm>
            <a:off x="6943093" y="5939503"/>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9" name="Rectangle 1038">
            <a:extLst>
              <a:ext uri="{FF2B5EF4-FFF2-40B4-BE49-F238E27FC236}">
                <a16:creationId xmlns:a16="http://schemas.microsoft.com/office/drawing/2014/main" id="{96D49FF5-DD0B-0839-3B88-0544C3166235}"/>
              </a:ext>
            </a:extLst>
          </p:cNvPr>
          <p:cNvSpPr/>
          <p:nvPr/>
        </p:nvSpPr>
        <p:spPr>
          <a:xfrm>
            <a:off x="6956627" y="463739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0" name="TextBox 1039">
            <a:extLst>
              <a:ext uri="{FF2B5EF4-FFF2-40B4-BE49-F238E27FC236}">
                <a16:creationId xmlns:a16="http://schemas.microsoft.com/office/drawing/2014/main" id="{4AEA35E7-128A-D429-C2FC-A4B0AA5C21E3}"/>
              </a:ext>
            </a:extLst>
          </p:cNvPr>
          <p:cNvSpPr txBox="1"/>
          <p:nvPr/>
        </p:nvSpPr>
        <p:spPr>
          <a:xfrm>
            <a:off x="6972484" y="3654319"/>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1041" name="TextBox 1040">
            <a:extLst>
              <a:ext uri="{FF2B5EF4-FFF2-40B4-BE49-F238E27FC236}">
                <a16:creationId xmlns:a16="http://schemas.microsoft.com/office/drawing/2014/main" id="{6043CDBC-AAA2-1277-4D21-4E57750DE15D}"/>
              </a:ext>
            </a:extLst>
          </p:cNvPr>
          <p:cNvSpPr txBox="1"/>
          <p:nvPr/>
        </p:nvSpPr>
        <p:spPr>
          <a:xfrm>
            <a:off x="6964948" y="503600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042" name="Rectangle 1041">
            <a:extLst>
              <a:ext uri="{FF2B5EF4-FFF2-40B4-BE49-F238E27FC236}">
                <a16:creationId xmlns:a16="http://schemas.microsoft.com/office/drawing/2014/main" id="{047E5BE4-4260-55D2-D93D-C3F8E75B30C2}"/>
              </a:ext>
            </a:extLst>
          </p:cNvPr>
          <p:cNvSpPr/>
          <p:nvPr/>
        </p:nvSpPr>
        <p:spPr>
          <a:xfrm>
            <a:off x="4913104" y="6105942"/>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CAFF618-8D4F-7307-0A75-60036534CA9F}"/>
              </a:ext>
            </a:extLst>
          </p:cNvPr>
          <p:cNvSpPr/>
          <p:nvPr/>
        </p:nvSpPr>
        <p:spPr>
          <a:xfrm>
            <a:off x="5920125" y="6105942"/>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4" name="Picture 1043">
            <a:extLst>
              <a:ext uri="{FF2B5EF4-FFF2-40B4-BE49-F238E27FC236}">
                <a16:creationId xmlns:a16="http://schemas.microsoft.com/office/drawing/2014/main" id="{6396ADE1-C97E-A409-31D1-90A9203ADAAE}"/>
              </a:ext>
            </a:extLst>
          </p:cNvPr>
          <p:cNvPicPr>
            <a:picLocks noChangeAspect="1"/>
          </p:cNvPicPr>
          <p:nvPr/>
        </p:nvPicPr>
        <p:blipFill>
          <a:blip r:embed="rId3"/>
          <a:stretch>
            <a:fillRect/>
          </a:stretch>
        </p:blipFill>
        <p:spPr>
          <a:xfrm>
            <a:off x="7849415" y="6411381"/>
            <a:ext cx="739603" cy="167826"/>
          </a:xfrm>
          <a:prstGeom prst="rect">
            <a:avLst/>
          </a:prstGeom>
        </p:spPr>
      </p:pic>
      <p:pic>
        <p:nvPicPr>
          <p:cNvPr id="1045" name="Picture 8" descr="Het logo van de Hanze | Hanze">
            <a:extLst>
              <a:ext uri="{FF2B5EF4-FFF2-40B4-BE49-F238E27FC236}">
                <a16:creationId xmlns:a16="http://schemas.microsoft.com/office/drawing/2014/main" id="{5F759AF4-5AD7-8C97-BDF8-4C5D79F2A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12" y="6411380"/>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46" name="Group 1045">
            <a:extLst>
              <a:ext uri="{FF2B5EF4-FFF2-40B4-BE49-F238E27FC236}">
                <a16:creationId xmlns:a16="http://schemas.microsoft.com/office/drawing/2014/main" id="{7E7BAE4F-50E2-B206-71C8-D13CC0FFDB4A}"/>
              </a:ext>
            </a:extLst>
          </p:cNvPr>
          <p:cNvGrpSpPr/>
          <p:nvPr/>
        </p:nvGrpSpPr>
        <p:grpSpPr>
          <a:xfrm>
            <a:off x="6952388" y="4832670"/>
            <a:ext cx="2007182" cy="187293"/>
            <a:chOff x="2667779" y="2274565"/>
            <a:chExt cx="2007182" cy="187293"/>
          </a:xfrm>
        </p:grpSpPr>
        <p:sp>
          <p:nvSpPr>
            <p:cNvPr id="1047" name="Arrow: Pentagon 1046">
              <a:extLst>
                <a:ext uri="{FF2B5EF4-FFF2-40B4-BE49-F238E27FC236}">
                  <a16:creationId xmlns:a16="http://schemas.microsoft.com/office/drawing/2014/main" id="{D40D2D9F-3350-9AE3-EEE4-B3051E853EC4}"/>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48" name="Arrow: Chevron 1047">
              <a:extLst>
                <a:ext uri="{FF2B5EF4-FFF2-40B4-BE49-F238E27FC236}">
                  <a16:creationId xmlns:a16="http://schemas.microsoft.com/office/drawing/2014/main" id="{8922515A-7194-C8E6-E328-FE9D2002509D}"/>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49" name="Arrow: Chevron 1048">
              <a:extLst>
                <a:ext uri="{FF2B5EF4-FFF2-40B4-BE49-F238E27FC236}">
                  <a16:creationId xmlns:a16="http://schemas.microsoft.com/office/drawing/2014/main" id="{E9D202B3-F923-3A75-3F0B-AC005D51FF53}"/>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50" name="Picture 1049">
              <a:extLst>
                <a:ext uri="{FF2B5EF4-FFF2-40B4-BE49-F238E27FC236}">
                  <a16:creationId xmlns:a16="http://schemas.microsoft.com/office/drawing/2014/main" id="{812F1CC7-30BA-942E-B2EB-6F41C8436CE9}"/>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051" name="Picture 8" descr="Het logo van de Hanze | Hanze">
              <a:extLst>
                <a:ext uri="{FF2B5EF4-FFF2-40B4-BE49-F238E27FC236}">
                  <a16:creationId xmlns:a16="http://schemas.microsoft.com/office/drawing/2014/main" id="{04448049-95E7-ACBE-9729-3B947C7B12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Graphic 1051" descr="User with solid fill">
              <a:extLst>
                <a:ext uri="{FF2B5EF4-FFF2-40B4-BE49-F238E27FC236}">
                  <a16:creationId xmlns:a16="http://schemas.microsoft.com/office/drawing/2014/main" id="{B2A5C097-B51E-7E23-DAC5-697F1E5204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1053" name="Picture 1052">
            <a:extLst>
              <a:ext uri="{FF2B5EF4-FFF2-40B4-BE49-F238E27FC236}">
                <a16:creationId xmlns:a16="http://schemas.microsoft.com/office/drawing/2014/main" id="{9D08C753-403A-38B9-5288-D1B1B04B0C83}"/>
              </a:ext>
            </a:extLst>
          </p:cNvPr>
          <p:cNvPicPr>
            <a:picLocks noChangeAspect="1"/>
          </p:cNvPicPr>
          <p:nvPr/>
        </p:nvPicPr>
        <p:blipFill>
          <a:blip r:embed="rId8"/>
          <a:stretch>
            <a:fillRect/>
          </a:stretch>
        </p:blipFill>
        <p:spPr>
          <a:xfrm>
            <a:off x="4939525" y="4546404"/>
            <a:ext cx="1965673" cy="910666"/>
          </a:xfrm>
          <a:prstGeom prst="rect">
            <a:avLst/>
          </a:prstGeom>
        </p:spPr>
      </p:pic>
      <p:pic>
        <p:nvPicPr>
          <p:cNvPr id="2052" name="Picture 4" descr="Exceptional Interviews: Making an Impact and Securing Success">
            <a:extLst>
              <a:ext uri="{FF2B5EF4-FFF2-40B4-BE49-F238E27FC236}">
                <a16:creationId xmlns:a16="http://schemas.microsoft.com/office/drawing/2014/main" id="{714E607A-0933-887A-1E6D-951E846FB9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759" b="12768"/>
          <a:stretch/>
        </p:blipFill>
        <p:spPr bwMode="auto">
          <a:xfrm>
            <a:off x="704827" y="4414591"/>
            <a:ext cx="1710150" cy="1028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522E91-10AF-6C4C-1F40-5E30FCC3A38E}"/>
              </a:ext>
            </a:extLst>
          </p:cNvPr>
          <p:cNvPicPr>
            <a:picLocks noChangeAspect="1"/>
          </p:cNvPicPr>
          <p:nvPr/>
        </p:nvPicPr>
        <p:blipFill>
          <a:blip r:embed="rId10"/>
          <a:stretch>
            <a:fillRect/>
          </a:stretch>
        </p:blipFill>
        <p:spPr>
          <a:xfrm>
            <a:off x="5093174" y="1265216"/>
            <a:ext cx="1689081" cy="923203"/>
          </a:xfrm>
          <a:prstGeom prst="rect">
            <a:avLst/>
          </a:prstGeom>
        </p:spPr>
      </p:pic>
    </p:spTree>
    <p:extLst>
      <p:ext uri="{BB962C8B-B14F-4D97-AF65-F5344CB8AC3E}">
        <p14:creationId xmlns:p14="http://schemas.microsoft.com/office/powerpoint/2010/main" val="3679764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769441"/>
          </a:xfrm>
          <a:prstGeom prst="rect">
            <a:avLst/>
          </a:prstGeom>
          <a:noFill/>
        </p:spPr>
        <p:txBody>
          <a:bodyPr wrap="square" rtlCol="0">
            <a:spAutoFit/>
          </a:bodyPr>
          <a:lstStyle/>
          <a:p>
            <a:pPr algn="ctr"/>
            <a:r>
              <a:rPr lang="nl-NL" sz="1400" b="1" dirty="0"/>
              <a:t>Technische voorkeuren</a:t>
            </a:r>
          </a:p>
          <a:p>
            <a:pPr algn="ctr"/>
            <a:r>
              <a:rPr lang="nl-NL" sz="1000" dirty="0"/>
              <a:t>Een gestructureerde vragenlijst om technische voorkeuren van stakeholders te bepalen </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861774"/>
          </a:xfrm>
          <a:prstGeom prst="rect">
            <a:avLst/>
          </a:prstGeom>
          <a:noFill/>
        </p:spPr>
        <p:txBody>
          <a:bodyPr wrap="square" rtlCol="0">
            <a:spAutoFit/>
          </a:bodyPr>
          <a:lstStyle/>
          <a:p>
            <a:pPr algn="ctr"/>
            <a:r>
              <a:rPr lang="nl-NL" sz="1000" dirty="0"/>
              <a:t>In deze </a:t>
            </a:r>
            <a:r>
              <a:rPr lang="nl-NL" sz="1000" dirty="0" err="1"/>
              <a:t>Informed</a:t>
            </a:r>
            <a:r>
              <a:rPr lang="nl-NL" sz="1000" dirty="0"/>
              <a:t> </a:t>
            </a:r>
            <a:r>
              <a:rPr lang="nl-NL" sz="1000" dirty="0" err="1"/>
              <a:t>Choice</a:t>
            </a:r>
            <a:r>
              <a:rPr lang="nl-NL" sz="1000" dirty="0"/>
              <a:t> Questionnaire (ICQ) worden stakeholders gevraagd naar hun technische voorkeuren voor een duurzaam systeem </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72420"/>
            <a:ext cx="1975579" cy="400110"/>
          </a:xfrm>
          <a:prstGeom prst="rect">
            <a:avLst/>
          </a:prstGeom>
          <a:noFill/>
        </p:spPr>
        <p:txBody>
          <a:bodyPr wrap="square" rtlCol="0">
            <a:spAutoFit/>
          </a:bodyPr>
          <a:lstStyle/>
          <a:p>
            <a:pPr algn="ctr"/>
            <a:r>
              <a:rPr lang="nl-NL" sz="1000" dirty="0"/>
              <a:t>Iedereen moet de vragenlijst kunnen invullen</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51374" y="284235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9AD59A-DE7C-008E-8CA1-BF1B0DF078F7}"/>
              </a:ext>
            </a:extLst>
          </p:cNvPr>
          <p:cNvSpPr/>
          <p:nvPr/>
        </p:nvSpPr>
        <p:spPr>
          <a:xfrm>
            <a:off x="4919880" y="20934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EC506-7647-F376-F37B-30E47264EB60}"/>
              </a:ext>
            </a:extLst>
          </p:cNvPr>
          <p:cNvSpPr/>
          <p:nvPr/>
        </p:nvSpPr>
        <p:spPr>
          <a:xfrm>
            <a:off x="4919952" y="21073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21" name="Rectangle 20">
            <a:extLst>
              <a:ext uri="{FF2B5EF4-FFF2-40B4-BE49-F238E27FC236}">
                <a16:creationId xmlns:a16="http://schemas.microsoft.com/office/drawing/2014/main" id="{4D1E22A8-577B-338B-3267-B49A16F93728}"/>
              </a:ext>
            </a:extLst>
          </p:cNvPr>
          <p:cNvSpPr/>
          <p:nvPr/>
        </p:nvSpPr>
        <p:spPr>
          <a:xfrm>
            <a:off x="4919947" y="253245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2" name="Rectangle 21">
            <a:extLst>
              <a:ext uri="{FF2B5EF4-FFF2-40B4-BE49-F238E27FC236}">
                <a16:creationId xmlns:a16="http://schemas.microsoft.com/office/drawing/2014/main" id="{BE67EC95-C3E5-034C-B71B-33F7210FE639}"/>
              </a:ext>
            </a:extLst>
          </p:cNvPr>
          <p:cNvSpPr/>
          <p:nvPr/>
        </p:nvSpPr>
        <p:spPr>
          <a:xfrm>
            <a:off x="4919435" y="222084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23" name="Rectangle 22">
            <a:extLst>
              <a:ext uri="{FF2B5EF4-FFF2-40B4-BE49-F238E27FC236}">
                <a16:creationId xmlns:a16="http://schemas.microsoft.com/office/drawing/2014/main" id="{628B10EC-1729-C875-43B3-D526503AF087}"/>
              </a:ext>
            </a:extLst>
          </p:cNvPr>
          <p:cNvSpPr/>
          <p:nvPr/>
        </p:nvSpPr>
        <p:spPr>
          <a:xfrm>
            <a:off x="6946323" y="21073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24" name="Picture 6" descr="PESTEL Analysis - Lumovest">
            <a:extLst>
              <a:ext uri="{FF2B5EF4-FFF2-40B4-BE49-F238E27FC236}">
                <a16:creationId xmlns:a16="http://schemas.microsoft.com/office/drawing/2014/main" id="{284BA837-29FD-3061-5C47-F764DC668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9946" y="285101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C43F631-6CA5-7891-DE22-F601E45C2680}"/>
              </a:ext>
            </a:extLst>
          </p:cNvPr>
          <p:cNvSpPr txBox="1"/>
          <p:nvPr/>
        </p:nvSpPr>
        <p:spPr>
          <a:xfrm>
            <a:off x="4925567" y="3182808"/>
            <a:ext cx="2016000" cy="230832"/>
          </a:xfrm>
          <a:prstGeom prst="rect">
            <a:avLst/>
          </a:prstGeom>
          <a:noFill/>
        </p:spPr>
        <p:txBody>
          <a:bodyPr wrap="square" rtlCol="0">
            <a:spAutoFit/>
          </a:bodyPr>
          <a:lstStyle/>
          <a:p>
            <a:pPr algn="ctr"/>
            <a:r>
              <a:rPr lang="en-US" sz="900" dirty="0"/>
              <a:t>More information see other side</a:t>
            </a:r>
          </a:p>
        </p:txBody>
      </p:sp>
      <p:sp>
        <p:nvSpPr>
          <p:cNvPr id="26" name="TextBox 25">
            <a:extLst>
              <a:ext uri="{FF2B5EF4-FFF2-40B4-BE49-F238E27FC236}">
                <a16:creationId xmlns:a16="http://schemas.microsoft.com/office/drawing/2014/main" id="{9C14340E-097E-9FA3-C883-E2456631F72F}"/>
              </a:ext>
            </a:extLst>
          </p:cNvPr>
          <p:cNvSpPr txBox="1"/>
          <p:nvPr/>
        </p:nvSpPr>
        <p:spPr>
          <a:xfrm>
            <a:off x="4944530" y="392522"/>
            <a:ext cx="1975579" cy="769441"/>
          </a:xfrm>
          <a:prstGeom prst="rect">
            <a:avLst/>
          </a:prstGeom>
          <a:noFill/>
        </p:spPr>
        <p:txBody>
          <a:bodyPr wrap="square" rtlCol="0">
            <a:spAutoFit/>
          </a:bodyPr>
          <a:lstStyle/>
          <a:p>
            <a:pPr algn="ctr"/>
            <a:r>
              <a:rPr lang="nl-NL" sz="1400" b="1" dirty="0"/>
              <a:t>Rolverdeling (project)</a:t>
            </a:r>
          </a:p>
          <a:p>
            <a:pPr algn="ctr"/>
            <a:r>
              <a:rPr lang="nl-NL" sz="1000" dirty="0"/>
              <a:t>Een </a:t>
            </a:r>
            <a:r>
              <a:rPr lang="nl-NL" sz="1000" dirty="0" err="1"/>
              <a:t>gespreksleidings</a:t>
            </a:r>
            <a:r>
              <a:rPr lang="nl-NL" sz="1000" dirty="0"/>
              <a:t> document om samenwerking tussen </a:t>
            </a:r>
            <a:r>
              <a:rPr lang="nl-NL" sz="1000" dirty="0" err="1"/>
              <a:t>meerdre</a:t>
            </a:r>
            <a:r>
              <a:rPr lang="nl-NL" sz="1000" dirty="0"/>
              <a:t> partijen op </a:t>
            </a:r>
            <a:r>
              <a:rPr lang="nl-NL" sz="1000"/>
              <a:t>te zetten</a:t>
            </a:r>
            <a:endParaRPr lang="nl-NL" sz="1000" dirty="0"/>
          </a:p>
        </p:txBody>
      </p:sp>
      <p:sp>
        <p:nvSpPr>
          <p:cNvPr id="27" name="Rectangle 26">
            <a:extLst>
              <a:ext uri="{FF2B5EF4-FFF2-40B4-BE49-F238E27FC236}">
                <a16:creationId xmlns:a16="http://schemas.microsoft.com/office/drawing/2014/main" id="{14FC00BD-11DC-ECAA-0668-7DC0C0B1EE6E}"/>
              </a:ext>
            </a:extLst>
          </p:cNvPr>
          <p:cNvSpPr/>
          <p:nvPr/>
        </p:nvSpPr>
        <p:spPr>
          <a:xfrm>
            <a:off x="6971725" y="250571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8" name="TextBox 27">
            <a:extLst>
              <a:ext uri="{FF2B5EF4-FFF2-40B4-BE49-F238E27FC236}">
                <a16:creationId xmlns:a16="http://schemas.microsoft.com/office/drawing/2014/main" id="{823CF1CC-D5FF-67D3-FF4D-DD90F7925C63}"/>
              </a:ext>
            </a:extLst>
          </p:cNvPr>
          <p:cNvSpPr txBox="1"/>
          <p:nvPr/>
        </p:nvSpPr>
        <p:spPr>
          <a:xfrm>
            <a:off x="6880843" y="2684027"/>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4A2CFC-8480-CE31-CA49-C15047327534}"/>
              </a:ext>
            </a:extLst>
          </p:cNvPr>
          <p:cNvSpPr/>
          <p:nvPr/>
        </p:nvSpPr>
        <p:spPr>
          <a:xfrm>
            <a:off x="6962957" y="138192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30" name="TextBox 29">
            <a:extLst>
              <a:ext uri="{FF2B5EF4-FFF2-40B4-BE49-F238E27FC236}">
                <a16:creationId xmlns:a16="http://schemas.microsoft.com/office/drawing/2014/main" id="{AA3F9AFE-D07F-D742-7F3D-1884CEDC4C82}"/>
              </a:ext>
            </a:extLst>
          </p:cNvPr>
          <p:cNvSpPr txBox="1"/>
          <p:nvPr/>
        </p:nvSpPr>
        <p:spPr>
          <a:xfrm>
            <a:off x="6978814" y="398843"/>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31" name="TextBox 30">
            <a:extLst>
              <a:ext uri="{FF2B5EF4-FFF2-40B4-BE49-F238E27FC236}">
                <a16:creationId xmlns:a16="http://schemas.microsoft.com/office/drawing/2014/main" id="{64CD3C78-F407-8BC2-20C4-A05F03DD8CDB}"/>
              </a:ext>
            </a:extLst>
          </p:cNvPr>
          <p:cNvSpPr txBox="1"/>
          <p:nvPr/>
        </p:nvSpPr>
        <p:spPr>
          <a:xfrm>
            <a:off x="6971278" y="1780531"/>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32" name="Rectangle 31">
            <a:extLst>
              <a:ext uri="{FF2B5EF4-FFF2-40B4-BE49-F238E27FC236}">
                <a16:creationId xmlns:a16="http://schemas.microsoft.com/office/drawing/2014/main" id="{D64690D8-508A-35F1-8FDD-2D5C6E86639A}"/>
              </a:ext>
            </a:extLst>
          </p:cNvPr>
          <p:cNvSpPr/>
          <p:nvPr/>
        </p:nvSpPr>
        <p:spPr>
          <a:xfrm>
            <a:off x="4919434" y="2850466"/>
            <a:ext cx="668507" cy="38341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AEDE07-7D1A-BAFC-E058-C755F8146734}"/>
              </a:ext>
            </a:extLst>
          </p:cNvPr>
          <p:cNvSpPr/>
          <p:nvPr/>
        </p:nvSpPr>
        <p:spPr>
          <a:xfrm>
            <a:off x="5926455" y="2844073"/>
            <a:ext cx="992170" cy="38981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B3139719-CA05-039A-59C5-CF67E40BB0A7}"/>
              </a:ext>
            </a:extLst>
          </p:cNvPr>
          <p:cNvPicPr>
            <a:picLocks noChangeAspect="1"/>
          </p:cNvPicPr>
          <p:nvPr/>
        </p:nvPicPr>
        <p:blipFill>
          <a:blip r:embed="rId3"/>
          <a:stretch>
            <a:fillRect/>
          </a:stretch>
        </p:blipFill>
        <p:spPr>
          <a:xfrm>
            <a:off x="7855745" y="3155905"/>
            <a:ext cx="739603" cy="167826"/>
          </a:xfrm>
          <a:prstGeom prst="rect">
            <a:avLst/>
          </a:prstGeom>
        </p:spPr>
      </p:pic>
      <p:pic>
        <p:nvPicPr>
          <p:cNvPr id="35" name="Picture 8" descr="Het logo van de Hanze | Hanze">
            <a:extLst>
              <a:ext uri="{FF2B5EF4-FFF2-40B4-BE49-F238E27FC236}">
                <a16:creationId xmlns:a16="http://schemas.microsoft.com/office/drawing/2014/main" id="{E21A9B96-3219-1843-6340-4DD022D3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42" y="315590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90E537D-B166-18BB-B68A-B932F53A2264}"/>
              </a:ext>
            </a:extLst>
          </p:cNvPr>
          <p:cNvSpPr/>
          <p:nvPr/>
        </p:nvSpPr>
        <p:spPr>
          <a:xfrm>
            <a:off x="620620" y="34709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109AE9-EDE3-D4E4-03ED-B53A3009DEC2}"/>
              </a:ext>
            </a:extLst>
          </p:cNvPr>
          <p:cNvSpPr/>
          <p:nvPr/>
        </p:nvSpPr>
        <p:spPr>
          <a:xfrm>
            <a:off x="620692" y="347232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39" name="Rectangle 38">
            <a:extLst>
              <a:ext uri="{FF2B5EF4-FFF2-40B4-BE49-F238E27FC236}">
                <a16:creationId xmlns:a16="http://schemas.microsoft.com/office/drawing/2014/main" id="{A88BC4A9-2560-3B04-705B-558054E43380}"/>
              </a:ext>
            </a:extLst>
          </p:cNvPr>
          <p:cNvSpPr/>
          <p:nvPr/>
        </p:nvSpPr>
        <p:spPr>
          <a:xfrm>
            <a:off x="620687" y="57940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40" name="Rectangle 39">
            <a:extLst>
              <a:ext uri="{FF2B5EF4-FFF2-40B4-BE49-F238E27FC236}">
                <a16:creationId xmlns:a16="http://schemas.microsoft.com/office/drawing/2014/main" id="{8024A351-5E88-D298-C32C-E3CA18B407D3}"/>
              </a:ext>
            </a:extLst>
          </p:cNvPr>
          <p:cNvSpPr/>
          <p:nvPr/>
        </p:nvSpPr>
        <p:spPr>
          <a:xfrm>
            <a:off x="620175" y="54824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1" name="Rectangle 40">
            <a:extLst>
              <a:ext uri="{FF2B5EF4-FFF2-40B4-BE49-F238E27FC236}">
                <a16:creationId xmlns:a16="http://schemas.microsoft.com/office/drawing/2014/main" id="{C8FEA224-9CC6-7058-E3D8-D46C7D0C8DAA}"/>
              </a:ext>
            </a:extLst>
          </p:cNvPr>
          <p:cNvSpPr/>
          <p:nvPr/>
        </p:nvSpPr>
        <p:spPr>
          <a:xfrm>
            <a:off x="2647063" y="347232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42" name="Picture 6" descr="PESTEL Analysis - Lumovest">
            <a:extLst>
              <a:ext uri="{FF2B5EF4-FFF2-40B4-BE49-F238E27FC236}">
                <a16:creationId xmlns:a16="http://schemas.microsoft.com/office/drawing/2014/main" id="{9FB87D63-CD89-D1C2-70BD-28B1E19EF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0686" y="61126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65C3523-0B4B-B1D4-827B-77CB9212D7AA}"/>
              </a:ext>
            </a:extLst>
          </p:cNvPr>
          <p:cNvSpPr txBox="1"/>
          <p:nvPr/>
        </p:nvSpPr>
        <p:spPr>
          <a:xfrm>
            <a:off x="626307" y="6444405"/>
            <a:ext cx="2016000" cy="230832"/>
          </a:xfrm>
          <a:prstGeom prst="rect">
            <a:avLst/>
          </a:prstGeom>
          <a:noFill/>
        </p:spPr>
        <p:txBody>
          <a:bodyPr wrap="square" rtlCol="0">
            <a:spAutoFit/>
          </a:bodyPr>
          <a:lstStyle/>
          <a:p>
            <a:pPr algn="ctr"/>
            <a:r>
              <a:rPr lang="en-US" sz="900" dirty="0"/>
              <a:t>More information see other side</a:t>
            </a:r>
          </a:p>
        </p:txBody>
      </p:sp>
      <p:sp>
        <p:nvSpPr>
          <p:cNvPr id="44" name="TextBox 43">
            <a:extLst>
              <a:ext uri="{FF2B5EF4-FFF2-40B4-BE49-F238E27FC236}">
                <a16:creationId xmlns:a16="http://schemas.microsoft.com/office/drawing/2014/main" id="{8A12E827-0CEF-EEC2-9334-0E1ACB6FF7A8}"/>
              </a:ext>
            </a:extLst>
          </p:cNvPr>
          <p:cNvSpPr txBox="1"/>
          <p:nvPr/>
        </p:nvSpPr>
        <p:spPr>
          <a:xfrm>
            <a:off x="645270" y="3654119"/>
            <a:ext cx="1975579" cy="769441"/>
          </a:xfrm>
          <a:prstGeom prst="rect">
            <a:avLst/>
          </a:prstGeom>
          <a:noFill/>
        </p:spPr>
        <p:txBody>
          <a:bodyPr wrap="square" rtlCol="0">
            <a:spAutoFit/>
          </a:bodyPr>
          <a:lstStyle/>
          <a:p>
            <a:pPr algn="ctr"/>
            <a:r>
              <a:rPr lang="nl-NL" sz="1400" b="1" dirty="0"/>
              <a:t>Leeg</a:t>
            </a:r>
          </a:p>
          <a:p>
            <a:pPr algn="ctr"/>
            <a:r>
              <a:rPr lang="nl-NL" sz="1000" dirty="0"/>
              <a:t>Een gestructureerd gesprek met de initiatiefnemers om inzicht te krijgen in hun belangen</a:t>
            </a:r>
          </a:p>
        </p:txBody>
      </p:sp>
      <p:sp>
        <p:nvSpPr>
          <p:cNvPr id="45" name="Rectangle 44">
            <a:extLst>
              <a:ext uri="{FF2B5EF4-FFF2-40B4-BE49-F238E27FC236}">
                <a16:creationId xmlns:a16="http://schemas.microsoft.com/office/drawing/2014/main" id="{9598EC53-0A02-0C95-6941-CDF4A21A3EB8}"/>
              </a:ext>
            </a:extLst>
          </p:cNvPr>
          <p:cNvSpPr/>
          <p:nvPr/>
        </p:nvSpPr>
        <p:spPr>
          <a:xfrm>
            <a:off x="2672465" y="57673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6" name="TextBox 45">
            <a:extLst>
              <a:ext uri="{FF2B5EF4-FFF2-40B4-BE49-F238E27FC236}">
                <a16:creationId xmlns:a16="http://schemas.microsoft.com/office/drawing/2014/main" id="{F63BE4F5-FCE4-00D7-DBAC-3A93687F11BC}"/>
              </a:ext>
            </a:extLst>
          </p:cNvPr>
          <p:cNvSpPr txBox="1"/>
          <p:nvPr/>
        </p:nvSpPr>
        <p:spPr>
          <a:xfrm>
            <a:off x="2650163" y="5945624"/>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400C5F4A-6BBC-D17B-AF4A-6AD97FF261EF}"/>
              </a:ext>
            </a:extLst>
          </p:cNvPr>
          <p:cNvSpPr/>
          <p:nvPr/>
        </p:nvSpPr>
        <p:spPr>
          <a:xfrm>
            <a:off x="2663697" y="46435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48" name="TextBox 47">
            <a:extLst>
              <a:ext uri="{FF2B5EF4-FFF2-40B4-BE49-F238E27FC236}">
                <a16:creationId xmlns:a16="http://schemas.microsoft.com/office/drawing/2014/main" id="{0872CBD1-6957-D09F-C9A2-0D6689FD5472}"/>
              </a:ext>
            </a:extLst>
          </p:cNvPr>
          <p:cNvSpPr txBox="1"/>
          <p:nvPr/>
        </p:nvSpPr>
        <p:spPr>
          <a:xfrm>
            <a:off x="2679554" y="3660440"/>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49" name="TextBox 48">
            <a:extLst>
              <a:ext uri="{FF2B5EF4-FFF2-40B4-BE49-F238E27FC236}">
                <a16:creationId xmlns:a16="http://schemas.microsoft.com/office/drawing/2014/main" id="{5888E7C7-5CD4-B414-3B5B-C4DDF1F729C7}"/>
              </a:ext>
            </a:extLst>
          </p:cNvPr>
          <p:cNvSpPr txBox="1"/>
          <p:nvPr/>
        </p:nvSpPr>
        <p:spPr>
          <a:xfrm>
            <a:off x="2672018" y="5042128"/>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50" name="Rectangle 49">
            <a:extLst>
              <a:ext uri="{FF2B5EF4-FFF2-40B4-BE49-F238E27FC236}">
                <a16:creationId xmlns:a16="http://schemas.microsoft.com/office/drawing/2014/main" id="{8582DEED-CA99-E344-F59A-0C4383FAFC8A}"/>
              </a:ext>
            </a:extLst>
          </p:cNvPr>
          <p:cNvSpPr/>
          <p:nvPr/>
        </p:nvSpPr>
        <p:spPr>
          <a:xfrm>
            <a:off x="620174" y="6112063"/>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B293CBB-7D6A-CE05-08C9-A48EC8C2647B}"/>
              </a:ext>
            </a:extLst>
          </p:cNvPr>
          <p:cNvSpPr/>
          <p:nvPr/>
        </p:nvSpPr>
        <p:spPr>
          <a:xfrm>
            <a:off x="1627195" y="6112063"/>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D04925B3-5CD3-E1B1-D9B9-78FFB4E5BB10}"/>
              </a:ext>
            </a:extLst>
          </p:cNvPr>
          <p:cNvPicPr>
            <a:picLocks noChangeAspect="1"/>
          </p:cNvPicPr>
          <p:nvPr/>
        </p:nvPicPr>
        <p:blipFill>
          <a:blip r:embed="rId3"/>
          <a:stretch>
            <a:fillRect/>
          </a:stretch>
        </p:blipFill>
        <p:spPr>
          <a:xfrm>
            <a:off x="3556485" y="6417502"/>
            <a:ext cx="739603" cy="167826"/>
          </a:xfrm>
          <a:prstGeom prst="rect">
            <a:avLst/>
          </a:prstGeom>
        </p:spPr>
      </p:pic>
      <p:pic>
        <p:nvPicPr>
          <p:cNvPr id="53" name="Picture 8" descr="Het logo van de Hanze | Hanze">
            <a:extLst>
              <a:ext uri="{FF2B5EF4-FFF2-40B4-BE49-F238E27FC236}">
                <a16:creationId xmlns:a16="http://schemas.microsoft.com/office/drawing/2014/main" id="{AD078067-4AEC-D120-821B-7D5DC4DB6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82" y="64175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DD0A019-500D-79E3-F200-43E1584C7184}"/>
              </a:ext>
            </a:extLst>
          </p:cNvPr>
          <p:cNvGrpSpPr/>
          <p:nvPr/>
        </p:nvGrpSpPr>
        <p:grpSpPr>
          <a:xfrm>
            <a:off x="2668290" y="1565423"/>
            <a:ext cx="2007182" cy="187293"/>
            <a:chOff x="2667779" y="2274565"/>
            <a:chExt cx="2007182" cy="187293"/>
          </a:xfrm>
        </p:grpSpPr>
        <p:sp>
          <p:nvSpPr>
            <p:cNvPr id="55" name="Arrow: Pentagon 54">
              <a:extLst>
                <a:ext uri="{FF2B5EF4-FFF2-40B4-BE49-F238E27FC236}">
                  <a16:creationId xmlns:a16="http://schemas.microsoft.com/office/drawing/2014/main" id="{D1186031-99C6-A9C3-47D4-46814896446E}"/>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1 hr</a:t>
              </a:r>
            </a:p>
          </p:txBody>
        </p:sp>
        <p:sp>
          <p:nvSpPr>
            <p:cNvPr id="56" name="Arrow: Chevron 55">
              <a:extLst>
                <a:ext uri="{FF2B5EF4-FFF2-40B4-BE49-F238E27FC236}">
                  <a16:creationId xmlns:a16="http://schemas.microsoft.com/office/drawing/2014/main" id="{77EB1755-F7E3-5F93-A3EC-F48D45F595A0}"/>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57" name="Arrow: Chevron 56">
              <a:extLst>
                <a:ext uri="{FF2B5EF4-FFF2-40B4-BE49-F238E27FC236}">
                  <a16:creationId xmlns:a16="http://schemas.microsoft.com/office/drawing/2014/main" id="{E180BF57-F7E3-E3DF-E100-143FF52A859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58" name="Picture 57">
              <a:extLst>
                <a:ext uri="{FF2B5EF4-FFF2-40B4-BE49-F238E27FC236}">
                  <a16:creationId xmlns:a16="http://schemas.microsoft.com/office/drawing/2014/main" id="{3AF9FB84-59B0-4772-D9B3-93243D724D37}"/>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59" name="Picture 8" descr="Het logo van de Hanze | Hanze">
              <a:extLst>
                <a:ext uri="{FF2B5EF4-FFF2-40B4-BE49-F238E27FC236}">
                  <a16:creationId xmlns:a16="http://schemas.microsoft.com/office/drawing/2014/main" id="{0392C053-D10D-4469-AD39-8B6170634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0" name="Graphic 59" descr="User with solid fill">
              <a:extLst>
                <a:ext uri="{FF2B5EF4-FFF2-40B4-BE49-F238E27FC236}">
                  <a16:creationId xmlns:a16="http://schemas.microsoft.com/office/drawing/2014/main" id="{8A3F2EE9-B1EF-257B-7016-763E26FFA7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1" name="Group 60">
            <a:extLst>
              <a:ext uri="{FF2B5EF4-FFF2-40B4-BE49-F238E27FC236}">
                <a16:creationId xmlns:a16="http://schemas.microsoft.com/office/drawing/2014/main" id="{93544DE8-162D-446D-44C3-9D5D907593FD}"/>
              </a:ext>
            </a:extLst>
          </p:cNvPr>
          <p:cNvGrpSpPr/>
          <p:nvPr/>
        </p:nvGrpSpPr>
        <p:grpSpPr>
          <a:xfrm>
            <a:off x="2659458" y="4838791"/>
            <a:ext cx="2007182" cy="187293"/>
            <a:chOff x="2667779" y="2274565"/>
            <a:chExt cx="2007182" cy="187293"/>
          </a:xfrm>
        </p:grpSpPr>
        <p:sp>
          <p:nvSpPr>
            <p:cNvPr id="62" name="Arrow: Pentagon 61">
              <a:extLst>
                <a:ext uri="{FF2B5EF4-FFF2-40B4-BE49-F238E27FC236}">
                  <a16:creationId xmlns:a16="http://schemas.microsoft.com/office/drawing/2014/main" id="{DF2FEB18-9FB1-89A4-CA7B-AF4AE9D0E5E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63" name="Arrow: Chevron 62">
              <a:extLst>
                <a:ext uri="{FF2B5EF4-FFF2-40B4-BE49-F238E27FC236}">
                  <a16:creationId xmlns:a16="http://schemas.microsoft.com/office/drawing/2014/main" id="{77C8D7D1-8145-17DD-24F3-CEEB8DA1B4E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64" name="Arrow: Chevron 63">
              <a:extLst>
                <a:ext uri="{FF2B5EF4-FFF2-40B4-BE49-F238E27FC236}">
                  <a16:creationId xmlns:a16="http://schemas.microsoft.com/office/drawing/2014/main" id="{777DB634-2517-E015-232D-143B6E4A5EA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65" name="Picture 64">
              <a:extLst>
                <a:ext uri="{FF2B5EF4-FFF2-40B4-BE49-F238E27FC236}">
                  <a16:creationId xmlns:a16="http://schemas.microsoft.com/office/drawing/2014/main" id="{52FE0B01-6E25-20AA-F892-A9DA7750B511}"/>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66" name="Picture 8" descr="Het logo van de Hanze | Hanze">
              <a:extLst>
                <a:ext uri="{FF2B5EF4-FFF2-40B4-BE49-F238E27FC236}">
                  <a16:creationId xmlns:a16="http://schemas.microsoft.com/office/drawing/2014/main" id="{24FB4C98-DCCA-F9B4-BB18-FA3FE0DC17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User with solid fill">
              <a:extLst>
                <a:ext uri="{FF2B5EF4-FFF2-40B4-BE49-F238E27FC236}">
                  <a16:creationId xmlns:a16="http://schemas.microsoft.com/office/drawing/2014/main" id="{F15DA782-44E2-810D-3507-F7365D481B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8" name="Group 67">
            <a:extLst>
              <a:ext uri="{FF2B5EF4-FFF2-40B4-BE49-F238E27FC236}">
                <a16:creationId xmlns:a16="http://schemas.microsoft.com/office/drawing/2014/main" id="{AA2262F5-E6EE-F7E8-0454-0F37345C9427}"/>
              </a:ext>
            </a:extLst>
          </p:cNvPr>
          <p:cNvGrpSpPr/>
          <p:nvPr/>
        </p:nvGrpSpPr>
        <p:grpSpPr>
          <a:xfrm>
            <a:off x="6964104" y="1571774"/>
            <a:ext cx="2007182" cy="187293"/>
            <a:chOff x="2667779" y="2274565"/>
            <a:chExt cx="2007182" cy="187293"/>
          </a:xfrm>
        </p:grpSpPr>
        <p:sp>
          <p:nvSpPr>
            <p:cNvPr id="69" name="Arrow: Pentagon 68">
              <a:extLst>
                <a:ext uri="{FF2B5EF4-FFF2-40B4-BE49-F238E27FC236}">
                  <a16:creationId xmlns:a16="http://schemas.microsoft.com/office/drawing/2014/main" id="{97DF0B39-8E78-8798-9B06-F703D6C92C5D}"/>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0" name="Arrow: Chevron 69">
              <a:extLst>
                <a:ext uri="{FF2B5EF4-FFF2-40B4-BE49-F238E27FC236}">
                  <a16:creationId xmlns:a16="http://schemas.microsoft.com/office/drawing/2014/main" id="{0D857416-F71D-CCFA-DD93-7219168AC93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1" name="Arrow: Chevron 70">
              <a:extLst>
                <a:ext uri="{FF2B5EF4-FFF2-40B4-BE49-F238E27FC236}">
                  <a16:creationId xmlns:a16="http://schemas.microsoft.com/office/drawing/2014/main" id="{9FF14D57-272C-5736-7E96-E0BE727BA5D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72" name="Picture 71">
              <a:extLst>
                <a:ext uri="{FF2B5EF4-FFF2-40B4-BE49-F238E27FC236}">
                  <a16:creationId xmlns:a16="http://schemas.microsoft.com/office/drawing/2014/main" id="{431D5573-2D42-4654-D23F-D5D7B89FD574}"/>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81" name="Picture 8" descr="Het logo van de Hanze | Hanze">
              <a:extLst>
                <a:ext uri="{FF2B5EF4-FFF2-40B4-BE49-F238E27FC236}">
                  <a16:creationId xmlns:a16="http://schemas.microsoft.com/office/drawing/2014/main" id="{157D66C7-ED6B-D37E-9C7D-56BC74B697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F3E2E8D9-0AE4-1BD3-01E1-5337991B3F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sp>
        <p:nvSpPr>
          <p:cNvPr id="1028" name="Rectangle 1027">
            <a:extLst>
              <a:ext uri="{FF2B5EF4-FFF2-40B4-BE49-F238E27FC236}">
                <a16:creationId xmlns:a16="http://schemas.microsoft.com/office/drawing/2014/main" id="{0A665349-84C3-AFA7-B73C-111E90AE80CD}"/>
              </a:ext>
            </a:extLst>
          </p:cNvPr>
          <p:cNvSpPr/>
          <p:nvPr/>
        </p:nvSpPr>
        <p:spPr>
          <a:xfrm>
            <a:off x="4913550" y="34648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6A9F00BB-C06B-A543-78CD-6CFD28B6122D}"/>
              </a:ext>
            </a:extLst>
          </p:cNvPr>
          <p:cNvSpPr/>
          <p:nvPr/>
        </p:nvSpPr>
        <p:spPr>
          <a:xfrm>
            <a:off x="4913622" y="3466208"/>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CARD</a:t>
            </a:r>
          </a:p>
        </p:txBody>
      </p:sp>
      <p:sp>
        <p:nvSpPr>
          <p:cNvPr id="1030" name="Rectangle 1029">
            <a:extLst>
              <a:ext uri="{FF2B5EF4-FFF2-40B4-BE49-F238E27FC236}">
                <a16:creationId xmlns:a16="http://schemas.microsoft.com/office/drawing/2014/main" id="{86AEEA6C-09F3-4065-E888-A2DA8E549C4D}"/>
              </a:ext>
            </a:extLst>
          </p:cNvPr>
          <p:cNvSpPr/>
          <p:nvPr/>
        </p:nvSpPr>
        <p:spPr>
          <a:xfrm>
            <a:off x="4913617" y="578793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31" name="Rectangle 1030">
            <a:extLst>
              <a:ext uri="{FF2B5EF4-FFF2-40B4-BE49-F238E27FC236}">
                <a16:creationId xmlns:a16="http://schemas.microsoft.com/office/drawing/2014/main" id="{D56171C1-FA4C-01EF-61A4-31280AD87C7D}"/>
              </a:ext>
            </a:extLst>
          </p:cNvPr>
          <p:cNvSpPr/>
          <p:nvPr/>
        </p:nvSpPr>
        <p:spPr>
          <a:xfrm>
            <a:off x="4913105" y="547631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33" name="Rectangle 1032">
            <a:extLst>
              <a:ext uri="{FF2B5EF4-FFF2-40B4-BE49-F238E27FC236}">
                <a16:creationId xmlns:a16="http://schemas.microsoft.com/office/drawing/2014/main" id="{BAFAAEEA-94DC-C5AD-5D1A-62EF3CBE0D09}"/>
              </a:ext>
            </a:extLst>
          </p:cNvPr>
          <p:cNvSpPr/>
          <p:nvPr/>
        </p:nvSpPr>
        <p:spPr>
          <a:xfrm>
            <a:off x="6939993" y="3466207"/>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034" name="Picture 6" descr="PESTEL Analysis - Lumovest">
            <a:extLst>
              <a:ext uri="{FF2B5EF4-FFF2-40B4-BE49-F238E27FC236}">
                <a16:creationId xmlns:a16="http://schemas.microsoft.com/office/drawing/2014/main" id="{5C0DFC00-E248-A6B7-25BB-B266BE84A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3616" y="610649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5B1D241-AD61-BCAC-74DA-DE0F2D0773C7}"/>
              </a:ext>
            </a:extLst>
          </p:cNvPr>
          <p:cNvSpPr txBox="1"/>
          <p:nvPr/>
        </p:nvSpPr>
        <p:spPr>
          <a:xfrm>
            <a:off x="4919237" y="6438284"/>
            <a:ext cx="2016000" cy="230832"/>
          </a:xfrm>
          <a:prstGeom prst="rect">
            <a:avLst/>
          </a:prstGeom>
          <a:noFill/>
        </p:spPr>
        <p:txBody>
          <a:bodyPr wrap="square" rtlCol="0">
            <a:spAutoFit/>
          </a:bodyPr>
          <a:lstStyle/>
          <a:p>
            <a:pPr algn="ctr"/>
            <a:r>
              <a:rPr lang="en-US" sz="900" dirty="0"/>
              <a:t>More information see other side</a:t>
            </a:r>
          </a:p>
        </p:txBody>
      </p:sp>
      <p:sp>
        <p:nvSpPr>
          <p:cNvPr id="1036" name="TextBox 1035">
            <a:extLst>
              <a:ext uri="{FF2B5EF4-FFF2-40B4-BE49-F238E27FC236}">
                <a16:creationId xmlns:a16="http://schemas.microsoft.com/office/drawing/2014/main" id="{BB92F865-E330-442B-AC45-6794A6160DFD}"/>
              </a:ext>
            </a:extLst>
          </p:cNvPr>
          <p:cNvSpPr txBox="1"/>
          <p:nvPr/>
        </p:nvSpPr>
        <p:spPr>
          <a:xfrm>
            <a:off x="4938200" y="3647998"/>
            <a:ext cx="1975579" cy="923330"/>
          </a:xfrm>
          <a:prstGeom prst="rect">
            <a:avLst/>
          </a:prstGeom>
          <a:noFill/>
        </p:spPr>
        <p:txBody>
          <a:bodyPr wrap="square" rtlCol="0">
            <a:spAutoFit/>
          </a:bodyPr>
          <a:lstStyle/>
          <a:p>
            <a:pPr algn="ctr"/>
            <a:r>
              <a:rPr lang="nl-NL" sz="1400" b="1" dirty="0"/>
              <a:t>Leeg</a:t>
            </a:r>
          </a:p>
          <a:p>
            <a:pPr algn="ctr"/>
            <a:r>
              <a:rPr lang="nl-NL" sz="1000" dirty="0"/>
              <a:t>Een gestructureerd gesprek met de initiatiefnemers om duidelijke doelen te kunnen stellen waar we heen willen</a:t>
            </a:r>
          </a:p>
        </p:txBody>
      </p:sp>
      <p:sp>
        <p:nvSpPr>
          <p:cNvPr id="1037" name="Rectangle 1036">
            <a:extLst>
              <a:ext uri="{FF2B5EF4-FFF2-40B4-BE49-F238E27FC236}">
                <a16:creationId xmlns:a16="http://schemas.microsoft.com/office/drawing/2014/main" id="{7A2D3BD6-EB65-7E05-88A2-F983B138A799}"/>
              </a:ext>
            </a:extLst>
          </p:cNvPr>
          <p:cNvSpPr/>
          <p:nvPr/>
        </p:nvSpPr>
        <p:spPr>
          <a:xfrm>
            <a:off x="6965395" y="576119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8" name="TextBox 1037">
            <a:extLst>
              <a:ext uri="{FF2B5EF4-FFF2-40B4-BE49-F238E27FC236}">
                <a16:creationId xmlns:a16="http://schemas.microsoft.com/office/drawing/2014/main" id="{540C7FE1-1E77-D5F1-B4F2-CF06AD1B1ED2}"/>
              </a:ext>
            </a:extLst>
          </p:cNvPr>
          <p:cNvSpPr txBox="1"/>
          <p:nvPr/>
        </p:nvSpPr>
        <p:spPr>
          <a:xfrm>
            <a:off x="6943093" y="5939503"/>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9" name="Rectangle 1038">
            <a:extLst>
              <a:ext uri="{FF2B5EF4-FFF2-40B4-BE49-F238E27FC236}">
                <a16:creationId xmlns:a16="http://schemas.microsoft.com/office/drawing/2014/main" id="{96D49FF5-DD0B-0839-3B88-0544C3166235}"/>
              </a:ext>
            </a:extLst>
          </p:cNvPr>
          <p:cNvSpPr/>
          <p:nvPr/>
        </p:nvSpPr>
        <p:spPr>
          <a:xfrm>
            <a:off x="6956627" y="463739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0" name="TextBox 1039">
            <a:extLst>
              <a:ext uri="{FF2B5EF4-FFF2-40B4-BE49-F238E27FC236}">
                <a16:creationId xmlns:a16="http://schemas.microsoft.com/office/drawing/2014/main" id="{4AEA35E7-128A-D429-C2FC-A4B0AA5C21E3}"/>
              </a:ext>
            </a:extLst>
          </p:cNvPr>
          <p:cNvSpPr txBox="1"/>
          <p:nvPr/>
        </p:nvSpPr>
        <p:spPr>
          <a:xfrm>
            <a:off x="6972484" y="3654319"/>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1041" name="TextBox 1040">
            <a:extLst>
              <a:ext uri="{FF2B5EF4-FFF2-40B4-BE49-F238E27FC236}">
                <a16:creationId xmlns:a16="http://schemas.microsoft.com/office/drawing/2014/main" id="{6043CDBC-AAA2-1277-4D21-4E57750DE15D}"/>
              </a:ext>
            </a:extLst>
          </p:cNvPr>
          <p:cNvSpPr txBox="1"/>
          <p:nvPr/>
        </p:nvSpPr>
        <p:spPr>
          <a:xfrm>
            <a:off x="6964948" y="503600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042" name="Rectangle 1041">
            <a:extLst>
              <a:ext uri="{FF2B5EF4-FFF2-40B4-BE49-F238E27FC236}">
                <a16:creationId xmlns:a16="http://schemas.microsoft.com/office/drawing/2014/main" id="{047E5BE4-4260-55D2-D93D-C3F8E75B30C2}"/>
              </a:ext>
            </a:extLst>
          </p:cNvPr>
          <p:cNvSpPr/>
          <p:nvPr/>
        </p:nvSpPr>
        <p:spPr>
          <a:xfrm>
            <a:off x="4913104" y="6105942"/>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CAFF618-8D4F-7307-0A75-60036534CA9F}"/>
              </a:ext>
            </a:extLst>
          </p:cNvPr>
          <p:cNvSpPr/>
          <p:nvPr/>
        </p:nvSpPr>
        <p:spPr>
          <a:xfrm>
            <a:off x="5920125" y="6105942"/>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4" name="Picture 1043">
            <a:extLst>
              <a:ext uri="{FF2B5EF4-FFF2-40B4-BE49-F238E27FC236}">
                <a16:creationId xmlns:a16="http://schemas.microsoft.com/office/drawing/2014/main" id="{6396ADE1-C97E-A409-31D1-90A9203ADAAE}"/>
              </a:ext>
            </a:extLst>
          </p:cNvPr>
          <p:cNvPicPr>
            <a:picLocks noChangeAspect="1"/>
          </p:cNvPicPr>
          <p:nvPr/>
        </p:nvPicPr>
        <p:blipFill>
          <a:blip r:embed="rId3"/>
          <a:stretch>
            <a:fillRect/>
          </a:stretch>
        </p:blipFill>
        <p:spPr>
          <a:xfrm>
            <a:off x="7849415" y="6411381"/>
            <a:ext cx="739603" cy="167826"/>
          </a:xfrm>
          <a:prstGeom prst="rect">
            <a:avLst/>
          </a:prstGeom>
        </p:spPr>
      </p:pic>
      <p:pic>
        <p:nvPicPr>
          <p:cNvPr id="1045" name="Picture 8" descr="Het logo van de Hanze | Hanze">
            <a:extLst>
              <a:ext uri="{FF2B5EF4-FFF2-40B4-BE49-F238E27FC236}">
                <a16:creationId xmlns:a16="http://schemas.microsoft.com/office/drawing/2014/main" id="{5F759AF4-5AD7-8C97-BDF8-4C5D79F2A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12" y="6411380"/>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46" name="Group 1045">
            <a:extLst>
              <a:ext uri="{FF2B5EF4-FFF2-40B4-BE49-F238E27FC236}">
                <a16:creationId xmlns:a16="http://schemas.microsoft.com/office/drawing/2014/main" id="{7E7BAE4F-50E2-B206-71C8-D13CC0FFDB4A}"/>
              </a:ext>
            </a:extLst>
          </p:cNvPr>
          <p:cNvGrpSpPr/>
          <p:nvPr/>
        </p:nvGrpSpPr>
        <p:grpSpPr>
          <a:xfrm>
            <a:off x="6952388" y="4832670"/>
            <a:ext cx="2007182" cy="187293"/>
            <a:chOff x="2667779" y="2274565"/>
            <a:chExt cx="2007182" cy="187293"/>
          </a:xfrm>
        </p:grpSpPr>
        <p:sp>
          <p:nvSpPr>
            <p:cNvPr id="1047" name="Arrow: Pentagon 1046">
              <a:extLst>
                <a:ext uri="{FF2B5EF4-FFF2-40B4-BE49-F238E27FC236}">
                  <a16:creationId xmlns:a16="http://schemas.microsoft.com/office/drawing/2014/main" id="{D40D2D9F-3350-9AE3-EEE4-B3051E853EC4}"/>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48" name="Arrow: Chevron 1047">
              <a:extLst>
                <a:ext uri="{FF2B5EF4-FFF2-40B4-BE49-F238E27FC236}">
                  <a16:creationId xmlns:a16="http://schemas.microsoft.com/office/drawing/2014/main" id="{8922515A-7194-C8E6-E328-FE9D2002509D}"/>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49" name="Arrow: Chevron 1048">
              <a:extLst>
                <a:ext uri="{FF2B5EF4-FFF2-40B4-BE49-F238E27FC236}">
                  <a16:creationId xmlns:a16="http://schemas.microsoft.com/office/drawing/2014/main" id="{E9D202B3-F923-3A75-3F0B-AC005D51FF53}"/>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50" name="Picture 1049">
              <a:extLst>
                <a:ext uri="{FF2B5EF4-FFF2-40B4-BE49-F238E27FC236}">
                  <a16:creationId xmlns:a16="http://schemas.microsoft.com/office/drawing/2014/main" id="{812F1CC7-30BA-942E-B2EB-6F41C8436CE9}"/>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051" name="Picture 8" descr="Het logo van de Hanze | Hanze">
              <a:extLst>
                <a:ext uri="{FF2B5EF4-FFF2-40B4-BE49-F238E27FC236}">
                  <a16:creationId xmlns:a16="http://schemas.microsoft.com/office/drawing/2014/main" id="{04448049-95E7-ACBE-9729-3B947C7B12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Graphic 1051" descr="User with solid fill">
              <a:extLst>
                <a:ext uri="{FF2B5EF4-FFF2-40B4-BE49-F238E27FC236}">
                  <a16:creationId xmlns:a16="http://schemas.microsoft.com/office/drawing/2014/main" id="{B2A5C097-B51E-7E23-DAC5-697F1E5204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6146" name="Picture 2" descr="User Experience Questionnaire (UEQ) | Survey Template">
            <a:extLst>
              <a:ext uri="{FF2B5EF4-FFF2-40B4-BE49-F238E27FC236}">
                <a16:creationId xmlns:a16="http://schemas.microsoft.com/office/drawing/2014/main" id="{5F4BCB71-7C65-7CF4-E85D-7FD5A7376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26" y="1110825"/>
            <a:ext cx="1819351" cy="106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3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a:bodyPr>
          <a:lstStyle/>
          <a:p>
            <a:r>
              <a:rPr lang="en-US" sz="8000" dirty="0"/>
              <a:t>Tool </a:t>
            </a:r>
            <a:r>
              <a:rPr lang="en-US" sz="8000" dirty="0" err="1"/>
              <a:t>kaarten</a:t>
            </a:r>
            <a:br>
              <a:rPr lang="en-US" sz="8000" dirty="0"/>
            </a:br>
            <a:r>
              <a:rPr lang="en-US" sz="8000" dirty="0" err="1"/>
              <a:t>Proces</a:t>
            </a:r>
            <a:r>
              <a:rPr lang="en-US" sz="8000" dirty="0"/>
              <a:t> </a:t>
            </a:r>
            <a:r>
              <a:rPr lang="en-US" sz="8000" dirty="0" err="1"/>
              <a:t>kaarten</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0588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8" name="Rectangle 87">
            <a:extLst>
              <a:ext uri="{FF2B5EF4-FFF2-40B4-BE49-F238E27FC236}">
                <a16:creationId xmlns:a16="http://schemas.microsoft.com/office/drawing/2014/main" id="{4B12B7E3-56C5-D46D-1E3F-1A0E709E872B}"/>
              </a:ext>
            </a:extLst>
          </p:cNvPr>
          <p:cNvSpPr/>
          <p:nvPr/>
        </p:nvSpPr>
        <p:spPr>
          <a:xfrm>
            <a:off x="4916172"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6DB9B5-BD3B-0CAF-2A38-A67E9F063B0C}"/>
              </a:ext>
            </a:extLst>
          </p:cNvPr>
          <p:cNvSpPr/>
          <p:nvPr/>
        </p:nvSpPr>
        <p:spPr>
          <a:xfrm>
            <a:off x="5587852"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3"/>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6" name="Rectangle 105">
            <a:extLst>
              <a:ext uri="{FF2B5EF4-FFF2-40B4-BE49-F238E27FC236}">
                <a16:creationId xmlns:a16="http://schemas.microsoft.com/office/drawing/2014/main" id="{4C9A71DB-857B-9448-8874-A94DC222DA27}"/>
              </a:ext>
            </a:extLst>
          </p:cNvPr>
          <p:cNvSpPr/>
          <p:nvPr/>
        </p:nvSpPr>
        <p:spPr>
          <a:xfrm>
            <a:off x="615936" y="6107146"/>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926686-EE8B-59D4-6042-7AB930077360}"/>
              </a:ext>
            </a:extLst>
          </p:cNvPr>
          <p:cNvSpPr/>
          <p:nvPr/>
        </p:nvSpPr>
        <p:spPr>
          <a:xfrm>
            <a:off x="1287616" y="6105394"/>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3"/>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5583096" y="610539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3"/>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32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a:bodyPr>
          <a:lstStyle/>
          <a:p>
            <a:r>
              <a:rPr lang="en-US" sz="8000" dirty="0" err="1"/>
              <a:t>Faciliteit</a:t>
            </a:r>
            <a:r>
              <a:rPr lang="en-US" sz="8000" dirty="0"/>
              <a:t> </a:t>
            </a:r>
            <a:br>
              <a:rPr lang="en-US" sz="8000" dirty="0"/>
            </a:br>
            <a:r>
              <a:rPr lang="en-US" sz="8000" dirty="0" err="1"/>
              <a:t>kaarten</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182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Heat House</a:t>
            </a:r>
          </a:p>
          <a:p>
            <a:pPr algn="ctr"/>
            <a:r>
              <a:rPr lang="nl-NL" sz="1000" dirty="0"/>
              <a:t>Een gestructureerd gesprek met de initiatiefnemers om duidelijke doelen te kunnen stellen waar we heen willen</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Dirk Kurstjens|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18" name="TextBox 17">
            <a:extLst>
              <a:ext uri="{FF2B5EF4-FFF2-40B4-BE49-F238E27FC236}">
                <a16:creationId xmlns:a16="http://schemas.microsoft.com/office/drawing/2014/main" id="{E0A827BD-5762-47D8-9869-A9BEFC4FDA7A}"/>
              </a:ext>
            </a:extLst>
          </p:cNvPr>
          <p:cNvSpPr txBox="1"/>
          <p:nvPr/>
        </p:nvSpPr>
        <p:spPr>
          <a:xfrm>
            <a:off x="2672535" y="1772420"/>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51374" y="284235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9AD59A-DE7C-008E-8CA1-BF1B0DF078F7}"/>
              </a:ext>
            </a:extLst>
          </p:cNvPr>
          <p:cNvSpPr/>
          <p:nvPr/>
        </p:nvSpPr>
        <p:spPr>
          <a:xfrm>
            <a:off x="4919880" y="20934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EC506-7647-F376-F37B-30E47264EB60}"/>
              </a:ext>
            </a:extLst>
          </p:cNvPr>
          <p:cNvSpPr/>
          <p:nvPr/>
        </p:nvSpPr>
        <p:spPr>
          <a:xfrm>
            <a:off x="4919952" y="210732"/>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21" name="Rectangle 20">
            <a:extLst>
              <a:ext uri="{FF2B5EF4-FFF2-40B4-BE49-F238E27FC236}">
                <a16:creationId xmlns:a16="http://schemas.microsoft.com/office/drawing/2014/main" id="{4D1E22A8-577B-338B-3267-B49A16F93728}"/>
              </a:ext>
            </a:extLst>
          </p:cNvPr>
          <p:cNvSpPr/>
          <p:nvPr/>
        </p:nvSpPr>
        <p:spPr>
          <a:xfrm>
            <a:off x="4919947" y="253245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2" name="Rectangle 21">
            <a:extLst>
              <a:ext uri="{FF2B5EF4-FFF2-40B4-BE49-F238E27FC236}">
                <a16:creationId xmlns:a16="http://schemas.microsoft.com/office/drawing/2014/main" id="{BE67EC95-C3E5-034C-B71B-33F7210FE639}"/>
              </a:ext>
            </a:extLst>
          </p:cNvPr>
          <p:cNvSpPr/>
          <p:nvPr/>
        </p:nvSpPr>
        <p:spPr>
          <a:xfrm>
            <a:off x="4919435" y="222084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23" name="Rectangle 22">
            <a:extLst>
              <a:ext uri="{FF2B5EF4-FFF2-40B4-BE49-F238E27FC236}">
                <a16:creationId xmlns:a16="http://schemas.microsoft.com/office/drawing/2014/main" id="{628B10EC-1729-C875-43B3-D526503AF087}"/>
              </a:ext>
            </a:extLst>
          </p:cNvPr>
          <p:cNvSpPr/>
          <p:nvPr/>
        </p:nvSpPr>
        <p:spPr>
          <a:xfrm>
            <a:off x="6946323" y="210731"/>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24" name="Picture 6" descr="PESTEL Analysis - Lumovest">
            <a:extLst>
              <a:ext uri="{FF2B5EF4-FFF2-40B4-BE49-F238E27FC236}">
                <a16:creationId xmlns:a16="http://schemas.microsoft.com/office/drawing/2014/main" id="{284BA837-29FD-3061-5C47-F764DC668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9946" y="285101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C43F631-6CA5-7891-DE22-F601E45C2680}"/>
              </a:ext>
            </a:extLst>
          </p:cNvPr>
          <p:cNvSpPr txBox="1"/>
          <p:nvPr/>
        </p:nvSpPr>
        <p:spPr>
          <a:xfrm>
            <a:off x="4925567" y="3182808"/>
            <a:ext cx="2016000" cy="230832"/>
          </a:xfrm>
          <a:prstGeom prst="rect">
            <a:avLst/>
          </a:prstGeom>
          <a:noFill/>
        </p:spPr>
        <p:txBody>
          <a:bodyPr wrap="square" rtlCol="0">
            <a:spAutoFit/>
          </a:bodyPr>
          <a:lstStyle/>
          <a:p>
            <a:pPr algn="ctr"/>
            <a:r>
              <a:rPr lang="en-US" sz="900" dirty="0"/>
              <a:t>More information see other side</a:t>
            </a:r>
          </a:p>
        </p:txBody>
      </p:sp>
      <p:sp>
        <p:nvSpPr>
          <p:cNvPr id="26" name="TextBox 25">
            <a:extLst>
              <a:ext uri="{FF2B5EF4-FFF2-40B4-BE49-F238E27FC236}">
                <a16:creationId xmlns:a16="http://schemas.microsoft.com/office/drawing/2014/main" id="{9C14340E-097E-9FA3-C883-E2456631F72F}"/>
              </a:ext>
            </a:extLst>
          </p:cNvPr>
          <p:cNvSpPr txBox="1"/>
          <p:nvPr/>
        </p:nvSpPr>
        <p:spPr>
          <a:xfrm>
            <a:off x="4944530" y="392522"/>
            <a:ext cx="1975579" cy="923330"/>
          </a:xfrm>
          <a:prstGeom prst="rect">
            <a:avLst/>
          </a:prstGeom>
          <a:noFill/>
        </p:spPr>
        <p:txBody>
          <a:bodyPr wrap="square" rtlCol="0">
            <a:spAutoFit/>
          </a:bodyPr>
          <a:lstStyle/>
          <a:p>
            <a:pPr algn="ctr"/>
            <a:r>
              <a:rPr lang="nl-NL" sz="1400" b="1" dirty="0"/>
              <a:t>Leeg</a:t>
            </a:r>
          </a:p>
          <a:p>
            <a:pPr algn="ctr"/>
            <a:r>
              <a:rPr lang="nl-NL" sz="1000" dirty="0"/>
              <a:t>Een gestructureerd gesprek met de initiatiefnemers om duidelijke doelen te kunnen stellen waar we heen willen</a:t>
            </a:r>
          </a:p>
        </p:txBody>
      </p:sp>
      <p:sp>
        <p:nvSpPr>
          <p:cNvPr id="27" name="Rectangle 26">
            <a:extLst>
              <a:ext uri="{FF2B5EF4-FFF2-40B4-BE49-F238E27FC236}">
                <a16:creationId xmlns:a16="http://schemas.microsoft.com/office/drawing/2014/main" id="{14FC00BD-11DC-ECAA-0668-7DC0C0B1EE6E}"/>
              </a:ext>
            </a:extLst>
          </p:cNvPr>
          <p:cNvSpPr/>
          <p:nvPr/>
        </p:nvSpPr>
        <p:spPr>
          <a:xfrm>
            <a:off x="6971725" y="250571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8" name="TextBox 27">
            <a:extLst>
              <a:ext uri="{FF2B5EF4-FFF2-40B4-BE49-F238E27FC236}">
                <a16:creationId xmlns:a16="http://schemas.microsoft.com/office/drawing/2014/main" id="{823CF1CC-D5FF-67D3-FF4D-DD90F7925C63}"/>
              </a:ext>
            </a:extLst>
          </p:cNvPr>
          <p:cNvSpPr txBox="1"/>
          <p:nvPr/>
        </p:nvSpPr>
        <p:spPr>
          <a:xfrm>
            <a:off x="6880843" y="2684027"/>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4A2CFC-8480-CE31-CA49-C15047327534}"/>
              </a:ext>
            </a:extLst>
          </p:cNvPr>
          <p:cNvSpPr/>
          <p:nvPr/>
        </p:nvSpPr>
        <p:spPr>
          <a:xfrm>
            <a:off x="6962957" y="138192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30" name="TextBox 29">
            <a:extLst>
              <a:ext uri="{FF2B5EF4-FFF2-40B4-BE49-F238E27FC236}">
                <a16:creationId xmlns:a16="http://schemas.microsoft.com/office/drawing/2014/main" id="{AA3F9AFE-D07F-D742-7F3D-1884CEDC4C82}"/>
              </a:ext>
            </a:extLst>
          </p:cNvPr>
          <p:cNvSpPr txBox="1"/>
          <p:nvPr/>
        </p:nvSpPr>
        <p:spPr>
          <a:xfrm>
            <a:off x="6978814" y="398843"/>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31" name="TextBox 30">
            <a:extLst>
              <a:ext uri="{FF2B5EF4-FFF2-40B4-BE49-F238E27FC236}">
                <a16:creationId xmlns:a16="http://schemas.microsoft.com/office/drawing/2014/main" id="{64CD3C78-F407-8BC2-20C4-A05F03DD8CDB}"/>
              </a:ext>
            </a:extLst>
          </p:cNvPr>
          <p:cNvSpPr txBox="1"/>
          <p:nvPr/>
        </p:nvSpPr>
        <p:spPr>
          <a:xfrm>
            <a:off x="6971278" y="1780531"/>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32" name="Rectangle 31">
            <a:extLst>
              <a:ext uri="{FF2B5EF4-FFF2-40B4-BE49-F238E27FC236}">
                <a16:creationId xmlns:a16="http://schemas.microsoft.com/office/drawing/2014/main" id="{D64690D8-508A-35F1-8FDD-2D5C6E86639A}"/>
              </a:ext>
            </a:extLst>
          </p:cNvPr>
          <p:cNvSpPr/>
          <p:nvPr/>
        </p:nvSpPr>
        <p:spPr>
          <a:xfrm>
            <a:off x="4919434" y="2850466"/>
            <a:ext cx="668507" cy="38341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AEDE07-7D1A-BAFC-E058-C755F8146734}"/>
              </a:ext>
            </a:extLst>
          </p:cNvPr>
          <p:cNvSpPr/>
          <p:nvPr/>
        </p:nvSpPr>
        <p:spPr>
          <a:xfrm>
            <a:off x="5926455" y="2844073"/>
            <a:ext cx="992170" cy="38981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B3139719-CA05-039A-59C5-CF67E40BB0A7}"/>
              </a:ext>
            </a:extLst>
          </p:cNvPr>
          <p:cNvPicPr>
            <a:picLocks noChangeAspect="1"/>
          </p:cNvPicPr>
          <p:nvPr/>
        </p:nvPicPr>
        <p:blipFill>
          <a:blip r:embed="rId3"/>
          <a:stretch>
            <a:fillRect/>
          </a:stretch>
        </p:blipFill>
        <p:spPr>
          <a:xfrm>
            <a:off x="7855745" y="3155905"/>
            <a:ext cx="739603" cy="167826"/>
          </a:xfrm>
          <a:prstGeom prst="rect">
            <a:avLst/>
          </a:prstGeom>
        </p:spPr>
      </p:pic>
      <p:pic>
        <p:nvPicPr>
          <p:cNvPr id="35" name="Picture 8" descr="Het logo van de Hanze | Hanze">
            <a:extLst>
              <a:ext uri="{FF2B5EF4-FFF2-40B4-BE49-F238E27FC236}">
                <a16:creationId xmlns:a16="http://schemas.microsoft.com/office/drawing/2014/main" id="{E21A9B96-3219-1843-6340-4DD022D3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42" y="315590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90E537D-B166-18BB-B68A-B932F53A2264}"/>
              </a:ext>
            </a:extLst>
          </p:cNvPr>
          <p:cNvSpPr/>
          <p:nvPr/>
        </p:nvSpPr>
        <p:spPr>
          <a:xfrm>
            <a:off x="620620" y="34709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109AE9-EDE3-D4E4-03ED-B53A3009DEC2}"/>
              </a:ext>
            </a:extLst>
          </p:cNvPr>
          <p:cNvSpPr/>
          <p:nvPr/>
        </p:nvSpPr>
        <p:spPr>
          <a:xfrm>
            <a:off x="620692" y="3472329"/>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39" name="Rectangle 38">
            <a:extLst>
              <a:ext uri="{FF2B5EF4-FFF2-40B4-BE49-F238E27FC236}">
                <a16:creationId xmlns:a16="http://schemas.microsoft.com/office/drawing/2014/main" id="{A88BC4A9-2560-3B04-705B-558054E43380}"/>
              </a:ext>
            </a:extLst>
          </p:cNvPr>
          <p:cNvSpPr/>
          <p:nvPr/>
        </p:nvSpPr>
        <p:spPr>
          <a:xfrm>
            <a:off x="620687" y="57940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40" name="Rectangle 39">
            <a:extLst>
              <a:ext uri="{FF2B5EF4-FFF2-40B4-BE49-F238E27FC236}">
                <a16:creationId xmlns:a16="http://schemas.microsoft.com/office/drawing/2014/main" id="{8024A351-5E88-D298-C32C-E3CA18B407D3}"/>
              </a:ext>
            </a:extLst>
          </p:cNvPr>
          <p:cNvSpPr/>
          <p:nvPr/>
        </p:nvSpPr>
        <p:spPr>
          <a:xfrm>
            <a:off x="620175" y="54824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1" name="Rectangle 40">
            <a:extLst>
              <a:ext uri="{FF2B5EF4-FFF2-40B4-BE49-F238E27FC236}">
                <a16:creationId xmlns:a16="http://schemas.microsoft.com/office/drawing/2014/main" id="{C8FEA224-9CC6-7058-E3D8-D46C7D0C8DAA}"/>
              </a:ext>
            </a:extLst>
          </p:cNvPr>
          <p:cNvSpPr/>
          <p:nvPr/>
        </p:nvSpPr>
        <p:spPr>
          <a:xfrm>
            <a:off x="2647063" y="3472328"/>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42" name="Picture 6" descr="PESTEL Analysis - Lumovest">
            <a:extLst>
              <a:ext uri="{FF2B5EF4-FFF2-40B4-BE49-F238E27FC236}">
                <a16:creationId xmlns:a16="http://schemas.microsoft.com/office/drawing/2014/main" id="{9FB87D63-CD89-D1C2-70BD-28B1E19EF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0686" y="61126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65C3523-0B4B-B1D4-827B-77CB9212D7AA}"/>
              </a:ext>
            </a:extLst>
          </p:cNvPr>
          <p:cNvSpPr txBox="1"/>
          <p:nvPr/>
        </p:nvSpPr>
        <p:spPr>
          <a:xfrm>
            <a:off x="626307" y="6444405"/>
            <a:ext cx="2016000" cy="230832"/>
          </a:xfrm>
          <a:prstGeom prst="rect">
            <a:avLst/>
          </a:prstGeom>
          <a:noFill/>
        </p:spPr>
        <p:txBody>
          <a:bodyPr wrap="square" rtlCol="0">
            <a:spAutoFit/>
          </a:bodyPr>
          <a:lstStyle/>
          <a:p>
            <a:pPr algn="ctr"/>
            <a:r>
              <a:rPr lang="en-US" sz="900" dirty="0"/>
              <a:t>More information see other side</a:t>
            </a:r>
          </a:p>
        </p:txBody>
      </p:sp>
      <p:sp>
        <p:nvSpPr>
          <p:cNvPr id="44" name="TextBox 43">
            <a:extLst>
              <a:ext uri="{FF2B5EF4-FFF2-40B4-BE49-F238E27FC236}">
                <a16:creationId xmlns:a16="http://schemas.microsoft.com/office/drawing/2014/main" id="{8A12E827-0CEF-EEC2-9334-0E1ACB6FF7A8}"/>
              </a:ext>
            </a:extLst>
          </p:cNvPr>
          <p:cNvSpPr txBox="1"/>
          <p:nvPr/>
        </p:nvSpPr>
        <p:spPr>
          <a:xfrm>
            <a:off x="645270" y="3654119"/>
            <a:ext cx="1975579" cy="769441"/>
          </a:xfrm>
          <a:prstGeom prst="rect">
            <a:avLst/>
          </a:prstGeom>
          <a:noFill/>
        </p:spPr>
        <p:txBody>
          <a:bodyPr wrap="square" rtlCol="0">
            <a:spAutoFit/>
          </a:bodyPr>
          <a:lstStyle/>
          <a:p>
            <a:pPr algn="ctr"/>
            <a:r>
              <a:rPr lang="nl-NL" sz="1400" b="1" dirty="0"/>
              <a:t>Leeg</a:t>
            </a:r>
          </a:p>
          <a:p>
            <a:pPr algn="ctr"/>
            <a:r>
              <a:rPr lang="nl-NL" sz="1000" dirty="0"/>
              <a:t>Een gestructureerd gesprek met de initiatiefnemers om inzicht te krijgen in hun belangen</a:t>
            </a:r>
          </a:p>
        </p:txBody>
      </p:sp>
      <p:sp>
        <p:nvSpPr>
          <p:cNvPr id="45" name="Rectangle 44">
            <a:extLst>
              <a:ext uri="{FF2B5EF4-FFF2-40B4-BE49-F238E27FC236}">
                <a16:creationId xmlns:a16="http://schemas.microsoft.com/office/drawing/2014/main" id="{9598EC53-0A02-0C95-6941-CDF4A21A3EB8}"/>
              </a:ext>
            </a:extLst>
          </p:cNvPr>
          <p:cNvSpPr/>
          <p:nvPr/>
        </p:nvSpPr>
        <p:spPr>
          <a:xfrm>
            <a:off x="2672465" y="57673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6" name="TextBox 45">
            <a:extLst>
              <a:ext uri="{FF2B5EF4-FFF2-40B4-BE49-F238E27FC236}">
                <a16:creationId xmlns:a16="http://schemas.microsoft.com/office/drawing/2014/main" id="{F63BE4F5-FCE4-00D7-DBAC-3A93687F11BC}"/>
              </a:ext>
            </a:extLst>
          </p:cNvPr>
          <p:cNvSpPr txBox="1"/>
          <p:nvPr/>
        </p:nvSpPr>
        <p:spPr>
          <a:xfrm>
            <a:off x="2650163" y="5945624"/>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400C5F4A-6BBC-D17B-AF4A-6AD97FF261EF}"/>
              </a:ext>
            </a:extLst>
          </p:cNvPr>
          <p:cNvSpPr/>
          <p:nvPr/>
        </p:nvSpPr>
        <p:spPr>
          <a:xfrm>
            <a:off x="2663697" y="46435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48" name="TextBox 47">
            <a:extLst>
              <a:ext uri="{FF2B5EF4-FFF2-40B4-BE49-F238E27FC236}">
                <a16:creationId xmlns:a16="http://schemas.microsoft.com/office/drawing/2014/main" id="{0872CBD1-6957-D09F-C9A2-0D6689FD5472}"/>
              </a:ext>
            </a:extLst>
          </p:cNvPr>
          <p:cNvSpPr txBox="1"/>
          <p:nvPr/>
        </p:nvSpPr>
        <p:spPr>
          <a:xfrm>
            <a:off x="2679554" y="3660440"/>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49" name="TextBox 48">
            <a:extLst>
              <a:ext uri="{FF2B5EF4-FFF2-40B4-BE49-F238E27FC236}">
                <a16:creationId xmlns:a16="http://schemas.microsoft.com/office/drawing/2014/main" id="{5888E7C7-5CD4-B414-3B5B-C4DDF1F729C7}"/>
              </a:ext>
            </a:extLst>
          </p:cNvPr>
          <p:cNvSpPr txBox="1"/>
          <p:nvPr/>
        </p:nvSpPr>
        <p:spPr>
          <a:xfrm>
            <a:off x="2672018" y="5042128"/>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50" name="Rectangle 49">
            <a:extLst>
              <a:ext uri="{FF2B5EF4-FFF2-40B4-BE49-F238E27FC236}">
                <a16:creationId xmlns:a16="http://schemas.microsoft.com/office/drawing/2014/main" id="{8582DEED-CA99-E344-F59A-0C4383FAFC8A}"/>
              </a:ext>
            </a:extLst>
          </p:cNvPr>
          <p:cNvSpPr/>
          <p:nvPr/>
        </p:nvSpPr>
        <p:spPr>
          <a:xfrm>
            <a:off x="620174" y="6112063"/>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B293CBB-7D6A-CE05-08C9-A48EC8C2647B}"/>
              </a:ext>
            </a:extLst>
          </p:cNvPr>
          <p:cNvSpPr/>
          <p:nvPr/>
        </p:nvSpPr>
        <p:spPr>
          <a:xfrm>
            <a:off x="1627195" y="6112063"/>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D04925B3-5CD3-E1B1-D9B9-78FFB4E5BB10}"/>
              </a:ext>
            </a:extLst>
          </p:cNvPr>
          <p:cNvPicPr>
            <a:picLocks noChangeAspect="1"/>
          </p:cNvPicPr>
          <p:nvPr/>
        </p:nvPicPr>
        <p:blipFill>
          <a:blip r:embed="rId3"/>
          <a:stretch>
            <a:fillRect/>
          </a:stretch>
        </p:blipFill>
        <p:spPr>
          <a:xfrm>
            <a:off x="3556485" y="6417502"/>
            <a:ext cx="739603" cy="167826"/>
          </a:xfrm>
          <a:prstGeom prst="rect">
            <a:avLst/>
          </a:prstGeom>
        </p:spPr>
      </p:pic>
      <p:pic>
        <p:nvPicPr>
          <p:cNvPr id="53" name="Picture 8" descr="Het logo van de Hanze | Hanze">
            <a:extLst>
              <a:ext uri="{FF2B5EF4-FFF2-40B4-BE49-F238E27FC236}">
                <a16:creationId xmlns:a16="http://schemas.microsoft.com/office/drawing/2014/main" id="{AD078067-4AEC-D120-821B-7D5DC4DB6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82" y="6417501"/>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DD0A019-500D-79E3-F200-43E1584C7184}"/>
              </a:ext>
            </a:extLst>
          </p:cNvPr>
          <p:cNvGrpSpPr/>
          <p:nvPr/>
        </p:nvGrpSpPr>
        <p:grpSpPr>
          <a:xfrm>
            <a:off x="2668290" y="1565423"/>
            <a:ext cx="2007182" cy="187293"/>
            <a:chOff x="2667779" y="2274565"/>
            <a:chExt cx="2007182" cy="187293"/>
          </a:xfrm>
        </p:grpSpPr>
        <p:sp>
          <p:nvSpPr>
            <p:cNvPr id="55" name="Arrow: Pentagon 54">
              <a:extLst>
                <a:ext uri="{FF2B5EF4-FFF2-40B4-BE49-F238E27FC236}">
                  <a16:creationId xmlns:a16="http://schemas.microsoft.com/office/drawing/2014/main" id="{D1186031-99C6-A9C3-47D4-46814896446E}"/>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56" name="Arrow: Chevron 55">
              <a:extLst>
                <a:ext uri="{FF2B5EF4-FFF2-40B4-BE49-F238E27FC236}">
                  <a16:creationId xmlns:a16="http://schemas.microsoft.com/office/drawing/2014/main" id="{77EB1755-F7E3-5F93-A3EC-F48D45F595A0}"/>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57" name="Arrow: Chevron 56">
              <a:extLst>
                <a:ext uri="{FF2B5EF4-FFF2-40B4-BE49-F238E27FC236}">
                  <a16:creationId xmlns:a16="http://schemas.microsoft.com/office/drawing/2014/main" id="{E180BF57-F7E3-E3DF-E100-143FF52A859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58" name="Picture 57">
              <a:extLst>
                <a:ext uri="{FF2B5EF4-FFF2-40B4-BE49-F238E27FC236}">
                  <a16:creationId xmlns:a16="http://schemas.microsoft.com/office/drawing/2014/main" id="{3AF9FB84-59B0-4772-D9B3-93243D724D37}"/>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59" name="Picture 8" descr="Het logo van de Hanze | Hanze">
              <a:extLst>
                <a:ext uri="{FF2B5EF4-FFF2-40B4-BE49-F238E27FC236}">
                  <a16:creationId xmlns:a16="http://schemas.microsoft.com/office/drawing/2014/main" id="{0392C053-D10D-4469-AD39-8B6170634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0" name="Graphic 59" descr="User with solid fill">
              <a:extLst>
                <a:ext uri="{FF2B5EF4-FFF2-40B4-BE49-F238E27FC236}">
                  <a16:creationId xmlns:a16="http://schemas.microsoft.com/office/drawing/2014/main" id="{8A3F2EE9-B1EF-257B-7016-763E26FFA7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1" name="Group 60">
            <a:extLst>
              <a:ext uri="{FF2B5EF4-FFF2-40B4-BE49-F238E27FC236}">
                <a16:creationId xmlns:a16="http://schemas.microsoft.com/office/drawing/2014/main" id="{93544DE8-162D-446D-44C3-9D5D907593FD}"/>
              </a:ext>
            </a:extLst>
          </p:cNvPr>
          <p:cNvGrpSpPr/>
          <p:nvPr/>
        </p:nvGrpSpPr>
        <p:grpSpPr>
          <a:xfrm>
            <a:off x="2659458" y="4838791"/>
            <a:ext cx="2007182" cy="187293"/>
            <a:chOff x="2667779" y="2274565"/>
            <a:chExt cx="2007182" cy="187293"/>
          </a:xfrm>
        </p:grpSpPr>
        <p:sp>
          <p:nvSpPr>
            <p:cNvPr id="62" name="Arrow: Pentagon 61">
              <a:extLst>
                <a:ext uri="{FF2B5EF4-FFF2-40B4-BE49-F238E27FC236}">
                  <a16:creationId xmlns:a16="http://schemas.microsoft.com/office/drawing/2014/main" id="{DF2FEB18-9FB1-89A4-CA7B-AF4AE9D0E5E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63" name="Arrow: Chevron 62">
              <a:extLst>
                <a:ext uri="{FF2B5EF4-FFF2-40B4-BE49-F238E27FC236}">
                  <a16:creationId xmlns:a16="http://schemas.microsoft.com/office/drawing/2014/main" id="{77C8D7D1-8145-17DD-24F3-CEEB8DA1B4E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64" name="Arrow: Chevron 63">
              <a:extLst>
                <a:ext uri="{FF2B5EF4-FFF2-40B4-BE49-F238E27FC236}">
                  <a16:creationId xmlns:a16="http://schemas.microsoft.com/office/drawing/2014/main" id="{777DB634-2517-E015-232D-143B6E4A5EAA}"/>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65" name="Picture 64">
              <a:extLst>
                <a:ext uri="{FF2B5EF4-FFF2-40B4-BE49-F238E27FC236}">
                  <a16:creationId xmlns:a16="http://schemas.microsoft.com/office/drawing/2014/main" id="{52FE0B01-6E25-20AA-F892-A9DA7750B511}"/>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66" name="Picture 8" descr="Het logo van de Hanze | Hanze">
              <a:extLst>
                <a:ext uri="{FF2B5EF4-FFF2-40B4-BE49-F238E27FC236}">
                  <a16:creationId xmlns:a16="http://schemas.microsoft.com/office/drawing/2014/main" id="{24FB4C98-DCCA-F9B4-BB18-FA3FE0DC17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User with solid fill">
              <a:extLst>
                <a:ext uri="{FF2B5EF4-FFF2-40B4-BE49-F238E27FC236}">
                  <a16:creationId xmlns:a16="http://schemas.microsoft.com/office/drawing/2014/main" id="{F15DA782-44E2-810D-3507-F7365D481B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grpSp>
        <p:nvGrpSpPr>
          <p:cNvPr id="68" name="Group 67">
            <a:extLst>
              <a:ext uri="{FF2B5EF4-FFF2-40B4-BE49-F238E27FC236}">
                <a16:creationId xmlns:a16="http://schemas.microsoft.com/office/drawing/2014/main" id="{AA2262F5-E6EE-F7E8-0454-0F37345C9427}"/>
              </a:ext>
            </a:extLst>
          </p:cNvPr>
          <p:cNvGrpSpPr/>
          <p:nvPr/>
        </p:nvGrpSpPr>
        <p:grpSpPr>
          <a:xfrm>
            <a:off x="6964104" y="1571774"/>
            <a:ext cx="2007182" cy="187293"/>
            <a:chOff x="2667779" y="2274565"/>
            <a:chExt cx="2007182" cy="187293"/>
          </a:xfrm>
        </p:grpSpPr>
        <p:sp>
          <p:nvSpPr>
            <p:cNvPr id="69" name="Arrow: Pentagon 68">
              <a:extLst>
                <a:ext uri="{FF2B5EF4-FFF2-40B4-BE49-F238E27FC236}">
                  <a16:creationId xmlns:a16="http://schemas.microsoft.com/office/drawing/2014/main" id="{97DF0B39-8E78-8798-9B06-F703D6C92C5D}"/>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70" name="Arrow: Chevron 69">
              <a:extLst>
                <a:ext uri="{FF2B5EF4-FFF2-40B4-BE49-F238E27FC236}">
                  <a16:creationId xmlns:a16="http://schemas.microsoft.com/office/drawing/2014/main" id="{0D857416-F71D-CCFA-DD93-7219168AC936}"/>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71" name="Arrow: Chevron 70">
              <a:extLst>
                <a:ext uri="{FF2B5EF4-FFF2-40B4-BE49-F238E27FC236}">
                  <a16:creationId xmlns:a16="http://schemas.microsoft.com/office/drawing/2014/main" id="{9FF14D57-272C-5736-7E96-E0BE727BA5D6}"/>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72" name="Picture 71">
              <a:extLst>
                <a:ext uri="{FF2B5EF4-FFF2-40B4-BE49-F238E27FC236}">
                  <a16:creationId xmlns:a16="http://schemas.microsoft.com/office/drawing/2014/main" id="{431D5573-2D42-4654-D23F-D5D7B89FD574}"/>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81" name="Picture 8" descr="Het logo van de Hanze | Hanze">
              <a:extLst>
                <a:ext uri="{FF2B5EF4-FFF2-40B4-BE49-F238E27FC236}">
                  <a16:creationId xmlns:a16="http://schemas.microsoft.com/office/drawing/2014/main" id="{157D66C7-ED6B-D37E-9C7D-56BC74B697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User with solid fill">
              <a:extLst>
                <a:ext uri="{FF2B5EF4-FFF2-40B4-BE49-F238E27FC236}">
                  <a16:creationId xmlns:a16="http://schemas.microsoft.com/office/drawing/2014/main" id="{F3E2E8D9-0AE4-1BD3-01E1-5337991B3F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sp>
        <p:nvSpPr>
          <p:cNvPr id="1028" name="Rectangle 1027">
            <a:extLst>
              <a:ext uri="{FF2B5EF4-FFF2-40B4-BE49-F238E27FC236}">
                <a16:creationId xmlns:a16="http://schemas.microsoft.com/office/drawing/2014/main" id="{0A665349-84C3-AFA7-B73C-111E90AE80CD}"/>
              </a:ext>
            </a:extLst>
          </p:cNvPr>
          <p:cNvSpPr/>
          <p:nvPr/>
        </p:nvSpPr>
        <p:spPr>
          <a:xfrm>
            <a:off x="4913550" y="34648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6A9F00BB-C06B-A543-78CD-6CFD28B6122D}"/>
              </a:ext>
            </a:extLst>
          </p:cNvPr>
          <p:cNvSpPr/>
          <p:nvPr/>
        </p:nvSpPr>
        <p:spPr>
          <a:xfrm>
            <a:off x="4913622" y="3466208"/>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1030" name="Rectangle 1029">
            <a:extLst>
              <a:ext uri="{FF2B5EF4-FFF2-40B4-BE49-F238E27FC236}">
                <a16:creationId xmlns:a16="http://schemas.microsoft.com/office/drawing/2014/main" id="{86AEEA6C-09F3-4065-E888-A2DA8E549C4D}"/>
              </a:ext>
            </a:extLst>
          </p:cNvPr>
          <p:cNvSpPr/>
          <p:nvPr/>
        </p:nvSpPr>
        <p:spPr>
          <a:xfrm>
            <a:off x="4913617" y="578793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31" name="Rectangle 1030">
            <a:extLst>
              <a:ext uri="{FF2B5EF4-FFF2-40B4-BE49-F238E27FC236}">
                <a16:creationId xmlns:a16="http://schemas.microsoft.com/office/drawing/2014/main" id="{D56171C1-FA4C-01EF-61A4-31280AD87C7D}"/>
              </a:ext>
            </a:extLst>
          </p:cNvPr>
          <p:cNvSpPr/>
          <p:nvPr/>
        </p:nvSpPr>
        <p:spPr>
          <a:xfrm>
            <a:off x="4913105" y="547631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33" name="Rectangle 1032">
            <a:extLst>
              <a:ext uri="{FF2B5EF4-FFF2-40B4-BE49-F238E27FC236}">
                <a16:creationId xmlns:a16="http://schemas.microsoft.com/office/drawing/2014/main" id="{BAFAAEEA-94DC-C5AD-5D1A-62EF3CBE0D09}"/>
              </a:ext>
            </a:extLst>
          </p:cNvPr>
          <p:cNvSpPr/>
          <p:nvPr/>
        </p:nvSpPr>
        <p:spPr>
          <a:xfrm>
            <a:off x="6939993" y="3466207"/>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1034" name="Picture 6" descr="PESTEL Analysis - Lumovest">
            <a:extLst>
              <a:ext uri="{FF2B5EF4-FFF2-40B4-BE49-F238E27FC236}">
                <a16:creationId xmlns:a16="http://schemas.microsoft.com/office/drawing/2014/main" id="{5C0DFC00-E248-A6B7-25BB-B266BE84A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3616" y="610649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5B1D241-AD61-BCAC-74DA-DE0F2D0773C7}"/>
              </a:ext>
            </a:extLst>
          </p:cNvPr>
          <p:cNvSpPr txBox="1"/>
          <p:nvPr/>
        </p:nvSpPr>
        <p:spPr>
          <a:xfrm>
            <a:off x="4919237" y="6438284"/>
            <a:ext cx="2016000" cy="230832"/>
          </a:xfrm>
          <a:prstGeom prst="rect">
            <a:avLst/>
          </a:prstGeom>
          <a:noFill/>
        </p:spPr>
        <p:txBody>
          <a:bodyPr wrap="square" rtlCol="0">
            <a:spAutoFit/>
          </a:bodyPr>
          <a:lstStyle/>
          <a:p>
            <a:pPr algn="ctr"/>
            <a:r>
              <a:rPr lang="en-US" sz="900" dirty="0"/>
              <a:t>More information see other side</a:t>
            </a:r>
          </a:p>
        </p:txBody>
      </p:sp>
      <p:sp>
        <p:nvSpPr>
          <p:cNvPr id="1036" name="TextBox 1035">
            <a:extLst>
              <a:ext uri="{FF2B5EF4-FFF2-40B4-BE49-F238E27FC236}">
                <a16:creationId xmlns:a16="http://schemas.microsoft.com/office/drawing/2014/main" id="{BB92F865-E330-442B-AC45-6794A6160DFD}"/>
              </a:ext>
            </a:extLst>
          </p:cNvPr>
          <p:cNvSpPr txBox="1"/>
          <p:nvPr/>
        </p:nvSpPr>
        <p:spPr>
          <a:xfrm>
            <a:off x="4938200" y="3647998"/>
            <a:ext cx="1975579" cy="923330"/>
          </a:xfrm>
          <a:prstGeom prst="rect">
            <a:avLst/>
          </a:prstGeom>
          <a:noFill/>
        </p:spPr>
        <p:txBody>
          <a:bodyPr wrap="square" rtlCol="0">
            <a:spAutoFit/>
          </a:bodyPr>
          <a:lstStyle/>
          <a:p>
            <a:pPr algn="ctr"/>
            <a:r>
              <a:rPr lang="nl-NL" sz="1400" b="1" dirty="0"/>
              <a:t>Leeg</a:t>
            </a:r>
          </a:p>
          <a:p>
            <a:pPr algn="ctr"/>
            <a:r>
              <a:rPr lang="nl-NL" sz="1000" dirty="0"/>
              <a:t>Een gestructureerd gesprek met de initiatiefnemers om duidelijke doelen te kunnen stellen waar we heen willen</a:t>
            </a:r>
          </a:p>
        </p:txBody>
      </p:sp>
      <p:sp>
        <p:nvSpPr>
          <p:cNvPr id="1037" name="Rectangle 1036">
            <a:extLst>
              <a:ext uri="{FF2B5EF4-FFF2-40B4-BE49-F238E27FC236}">
                <a16:creationId xmlns:a16="http://schemas.microsoft.com/office/drawing/2014/main" id="{7A2D3BD6-EB65-7E05-88A2-F983B138A799}"/>
              </a:ext>
            </a:extLst>
          </p:cNvPr>
          <p:cNvSpPr/>
          <p:nvPr/>
        </p:nvSpPr>
        <p:spPr>
          <a:xfrm>
            <a:off x="6965395" y="576119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8" name="TextBox 1037">
            <a:extLst>
              <a:ext uri="{FF2B5EF4-FFF2-40B4-BE49-F238E27FC236}">
                <a16:creationId xmlns:a16="http://schemas.microsoft.com/office/drawing/2014/main" id="{540C7FE1-1E77-D5F1-B4F2-CF06AD1B1ED2}"/>
              </a:ext>
            </a:extLst>
          </p:cNvPr>
          <p:cNvSpPr txBox="1"/>
          <p:nvPr/>
        </p:nvSpPr>
        <p:spPr>
          <a:xfrm>
            <a:off x="6943093" y="5939503"/>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Sarah Elbert|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s.p.elbert@pl.hanze.nl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9" name="Rectangle 1038">
            <a:extLst>
              <a:ext uri="{FF2B5EF4-FFF2-40B4-BE49-F238E27FC236}">
                <a16:creationId xmlns:a16="http://schemas.microsoft.com/office/drawing/2014/main" id="{96D49FF5-DD0B-0839-3B88-0544C3166235}"/>
              </a:ext>
            </a:extLst>
          </p:cNvPr>
          <p:cNvSpPr/>
          <p:nvPr/>
        </p:nvSpPr>
        <p:spPr>
          <a:xfrm>
            <a:off x="6956627" y="463739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0" name="TextBox 1039">
            <a:extLst>
              <a:ext uri="{FF2B5EF4-FFF2-40B4-BE49-F238E27FC236}">
                <a16:creationId xmlns:a16="http://schemas.microsoft.com/office/drawing/2014/main" id="{4AEA35E7-128A-D429-C2FC-A4B0AA5C21E3}"/>
              </a:ext>
            </a:extLst>
          </p:cNvPr>
          <p:cNvSpPr txBox="1"/>
          <p:nvPr/>
        </p:nvSpPr>
        <p:spPr>
          <a:xfrm>
            <a:off x="6972484" y="3654319"/>
            <a:ext cx="1975579" cy="553998"/>
          </a:xfrm>
          <a:prstGeom prst="rect">
            <a:avLst/>
          </a:prstGeom>
          <a:noFill/>
        </p:spPr>
        <p:txBody>
          <a:bodyPr wrap="square" rtlCol="0">
            <a:spAutoFit/>
          </a:bodyPr>
          <a:lstStyle/>
          <a:p>
            <a:pPr algn="ctr"/>
            <a:r>
              <a:rPr lang="nl-NL" sz="1000" dirty="0"/>
              <a:t>Een gestructureerd gesprek met de initiatiefnemer waarbij informatie wordt gedeeld over  </a:t>
            </a:r>
          </a:p>
        </p:txBody>
      </p:sp>
      <p:sp>
        <p:nvSpPr>
          <p:cNvPr id="1041" name="TextBox 1040">
            <a:extLst>
              <a:ext uri="{FF2B5EF4-FFF2-40B4-BE49-F238E27FC236}">
                <a16:creationId xmlns:a16="http://schemas.microsoft.com/office/drawing/2014/main" id="{6043CDBC-AAA2-1277-4D21-4E57750DE15D}"/>
              </a:ext>
            </a:extLst>
          </p:cNvPr>
          <p:cNvSpPr txBox="1"/>
          <p:nvPr/>
        </p:nvSpPr>
        <p:spPr>
          <a:xfrm>
            <a:off x="6964948" y="5036007"/>
            <a:ext cx="1975579" cy="707886"/>
          </a:xfrm>
          <a:prstGeom prst="rect">
            <a:avLst/>
          </a:prstGeom>
          <a:noFill/>
        </p:spPr>
        <p:txBody>
          <a:bodyPr wrap="square" rtlCol="0">
            <a:spAutoFit/>
          </a:bodyPr>
          <a:lstStyle/>
          <a:p>
            <a:pPr algn="ctr"/>
            <a:r>
              <a:rPr lang="nl-NL" sz="1000" dirty="0"/>
              <a:t>Met basiskennis van energiegebruik en toegang tot internet is deze tool simpel in gebruik en zeer toegankelijk</a:t>
            </a:r>
          </a:p>
        </p:txBody>
      </p:sp>
      <p:sp>
        <p:nvSpPr>
          <p:cNvPr id="1042" name="Rectangle 1041">
            <a:extLst>
              <a:ext uri="{FF2B5EF4-FFF2-40B4-BE49-F238E27FC236}">
                <a16:creationId xmlns:a16="http://schemas.microsoft.com/office/drawing/2014/main" id="{047E5BE4-4260-55D2-D93D-C3F8E75B30C2}"/>
              </a:ext>
            </a:extLst>
          </p:cNvPr>
          <p:cNvSpPr/>
          <p:nvPr/>
        </p:nvSpPr>
        <p:spPr>
          <a:xfrm>
            <a:off x="4913104" y="6105942"/>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CAFF618-8D4F-7307-0A75-60036534CA9F}"/>
              </a:ext>
            </a:extLst>
          </p:cNvPr>
          <p:cNvSpPr/>
          <p:nvPr/>
        </p:nvSpPr>
        <p:spPr>
          <a:xfrm>
            <a:off x="5920125" y="6105942"/>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4" name="Picture 1043">
            <a:extLst>
              <a:ext uri="{FF2B5EF4-FFF2-40B4-BE49-F238E27FC236}">
                <a16:creationId xmlns:a16="http://schemas.microsoft.com/office/drawing/2014/main" id="{6396ADE1-C97E-A409-31D1-90A9203ADAAE}"/>
              </a:ext>
            </a:extLst>
          </p:cNvPr>
          <p:cNvPicPr>
            <a:picLocks noChangeAspect="1"/>
          </p:cNvPicPr>
          <p:nvPr/>
        </p:nvPicPr>
        <p:blipFill>
          <a:blip r:embed="rId3"/>
          <a:stretch>
            <a:fillRect/>
          </a:stretch>
        </p:blipFill>
        <p:spPr>
          <a:xfrm>
            <a:off x="7849415" y="6411381"/>
            <a:ext cx="739603" cy="167826"/>
          </a:xfrm>
          <a:prstGeom prst="rect">
            <a:avLst/>
          </a:prstGeom>
        </p:spPr>
      </p:pic>
      <p:pic>
        <p:nvPicPr>
          <p:cNvPr id="1045" name="Picture 8" descr="Het logo van de Hanze | Hanze">
            <a:extLst>
              <a:ext uri="{FF2B5EF4-FFF2-40B4-BE49-F238E27FC236}">
                <a16:creationId xmlns:a16="http://schemas.microsoft.com/office/drawing/2014/main" id="{5F759AF4-5AD7-8C97-BDF8-4C5D79F2A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12" y="6411380"/>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46" name="Group 1045">
            <a:extLst>
              <a:ext uri="{FF2B5EF4-FFF2-40B4-BE49-F238E27FC236}">
                <a16:creationId xmlns:a16="http://schemas.microsoft.com/office/drawing/2014/main" id="{7E7BAE4F-50E2-B206-71C8-D13CC0FFDB4A}"/>
              </a:ext>
            </a:extLst>
          </p:cNvPr>
          <p:cNvGrpSpPr/>
          <p:nvPr/>
        </p:nvGrpSpPr>
        <p:grpSpPr>
          <a:xfrm>
            <a:off x="6952388" y="4832670"/>
            <a:ext cx="2007182" cy="187293"/>
            <a:chOff x="2667779" y="2274565"/>
            <a:chExt cx="2007182" cy="187293"/>
          </a:xfrm>
        </p:grpSpPr>
        <p:sp>
          <p:nvSpPr>
            <p:cNvPr id="1047" name="Arrow: Pentagon 1046">
              <a:extLst>
                <a:ext uri="{FF2B5EF4-FFF2-40B4-BE49-F238E27FC236}">
                  <a16:creationId xmlns:a16="http://schemas.microsoft.com/office/drawing/2014/main" id="{D40D2D9F-3350-9AE3-EEE4-B3051E853EC4}"/>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8 hr</a:t>
              </a:r>
            </a:p>
          </p:txBody>
        </p:sp>
        <p:sp>
          <p:nvSpPr>
            <p:cNvPr id="1048" name="Arrow: Chevron 1047">
              <a:extLst>
                <a:ext uri="{FF2B5EF4-FFF2-40B4-BE49-F238E27FC236}">
                  <a16:creationId xmlns:a16="http://schemas.microsoft.com/office/drawing/2014/main" id="{8922515A-7194-C8E6-E328-FE9D2002509D}"/>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2 hr</a:t>
              </a:r>
            </a:p>
          </p:txBody>
        </p:sp>
        <p:sp>
          <p:nvSpPr>
            <p:cNvPr id="1049" name="Arrow: Chevron 1048">
              <a:extLst>
                <a:ext uri="{FF2B5EF4-FFF2-40B4-BE49-F238E27FC236}">
                  <a16:creationId xmlns:a16="http://schemas.microsoft.com/office/drawing/2014/main" id="{E9D202B3-F923-3A75-3F0B-AC005D51FF53}"/>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4 hr</a:t>
              </a:r>
            </a:p>
          </p:txBody>
        </p:sp>
        <p:pic>
          <p:nvPicPr>
            <p:cNvPr id="1050" name="Picture 1049">
              <a:extLst>
                <a:ext uri="{FF2B5EF4-FFF2-40B4-BE49-F238E27FC236}">
                  <a16:creationId xmlns:a16="http://schemas.microsoft.com/office/drawing/2014/main" id="{812F1CC7-30BA-942E-B2EB-6F41C8436CE9}"/>
                </a:ext>
              </a:extLst>
            </p:cNvPr>
            <p:cNvPicPr>
              <a:picLocks noChangeAspect="1"/>
            </p:cNvPicPr>
            <p:nvPr/>
          </p:nvPicPr>
          <p:blipFill>
            <a:blip r:embed="rId5"/>
            <a:stretch>
              <a:fillRect/>
            </a:stretch>
          </p:blipFill>
          <p:spPr>
            <a:xfrm>
              <a:off x="4049964" y="2295499"/>
              <a:ext cx="126465" cy="147940"/>
            </a:xfrm>
            <a:prstGeom prst="rect">
              <a:avLst/>
            </a:prstGeom>
          </p:spPr>
        </p:pic>
        <p:pic>
          <p:nvPicPr>
            <p:cNvPr id="1051" name="Picture 8" descr="Het logo van de Hanze | Hanze">
              <a:extLst>
                <a:ext uri="{FF2B5EF4-FFF2-40B4-BE49-F238E27FC236}">
                  <a16:creationId xmlns:a16="http://schemas.microsoft.com/office/drawing/2014/main" id="{04448049-95E7-ACBE-9729-3B947C7B12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Graphic 1051" descr="User with solid fill">
              <a:extLst>
                <a:ext uri="{FF2B5EF4-FFF2-40B4-BE49-F238E27FC236}">
                  <a16:creationId xmlns:a16="http://schemas.microsoft.com/office/drawing/2014/main" id="{B2A5C097-B51E-7E23-DAC5-697F1E5204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676" y="2291691"/>
              <a:ext cx="158239" cy="158239"/>
            </a:xfrm>
            <a:prstGeom prst="rect">
              <a:avLst/>
            </a:prstGeom>
          </p:spPr>
        </p:pic>
      </p:grpSp>
      <p:pic>
        <p:nvPicPr>
          <p:cNvPr id="1026" name="Picture 2" descr="New Energy Forum - Verwarmingstechniek in het HEAT-House">
            <a:extLst>
              <a:ext uri="{FF2B5EF4-FFF2-40B4-BE49-F238E27FC236}">
                <a16:creationId xmlns:a16="http://schemas.microsoft.com/office/drawing/2014/main" id="{6E4E682F-D0FF-7961-BCF8-11EEA75EA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07" b="31997"/>
          <a:stretch/>
        </p:blipFill>
        <p:spPr bwMode="auto">
          <a:xfrm>
            <a:off x="624935" y="1287612"/>
            <a:ext cx="2000675" cy="90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13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a:bodyPr>
          <a:lstStyle/>
          <a:p>
            <a:r>
              <a:rPr lang="en-US" sz="8000" dirty="0"/>
              <a:t>Data </a:t>
            </a:r>
            <a:r>
              <a:rPr lang="en-US" sz="8000" dirty="0" err="1"/>
              <a:t>kaarten</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0477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B0D8B-BA6E-A64F-F374-A2B6BF0B48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3D2035-A6F2-5EE1-94D1-0E78B0999BCA}"/>
              </a:ext>
            </a:extLst>
          </p:cNvPr>
          <p:cNvSpPr/>
          <p:nvPr/>
        </p:nvSpPr>
        <p:spPr>
          <a:xfrm>
            <a:off x="1248842" y="1511256"/>
            <a:ext cx="2023648"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D8DA91-DE6C-D010-D48C-E11C5BE31046}"/>
              </a:ext>
            </a:extLst>
          </p:cNvPr>
          <p:cNvSpPr/>
          <p:nvPr/>
        </p:nvSpPr>
        <p:spPr>
          <a:xfrm>
            <a:off x="1248913" y="1512639"/>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ROUTE KAART</a:t>
            </a:r>
          </a:p>
        </p:txBody>
      </p:sp>
      <p:sp>
        <p:nvSpPr>
          <p:cNvPr id="19" name="Rectangle 18">
            <a:extLst>
              <a:ext uri="{FF2B5EF4-FFF2-40B4-BE49-F238E27FC236}">
                <a16:creationId xmlns:a16="http://schemas.microsoft.com/office/drawing/2014/main" id="{627244DF-FCC4-527D-D534-F8F28F1C416E}"/>
              </a:ext>
            </a:extLst>
          </p:cNvPr>
          <p:cNvSpPr/>
          <p:nvPr/>
        </p:nvSpPr>
        <p:spPr>
          <a:xfrm>
            <a:off x="1264783" y="437235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0" name="Rectangle 19">
            <a:extLst>
              <a:ext uri="{FF2B5EF4-FFF2-40B4-BE49-F238E27FC236}">
                <a16:creationId xmlns:a16="http://schemas.microsoft.com/office/drawing/2014/main" id="{7360DE41-EA0B-FBC9-C4EC-85957319B5C9}"/>
              </a:ext>
            </a:extLst>
          </p:cNvPr>
          <p:cNvSpPr/>
          <p:nvPr/>
        </p:nvSpPr>
        <p:spPr>
          <a:xfrm>
            <a:off x="1264271" y="406074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Start</a:t>
            </a:r>
          </a:p>
        </p:txBody>
      </p:sp>
      <p:sp>
        <p:nvSpPr>
          <p:cNvPr id="27" name="TextBox 26">
            <a:extLst>
              <a:ext uri="{FF2B5EF4-FFF2-40B4-BE49-F238E27FC236}">
                <a16:creationId xmlns:a16="http://schemas.microsoft.com/office/drawing/2014/main" id="{8BD6D80E-07D4-35D1-9573-9A42168E6288}"/>
              </a:ext>
            </a:extLst>
          </p:cNvPr>
          <p:cNvSpPr txBox="1"/>
          <p:nvPr/>
        </p:nvSpPr>
        <p:spPr>
          <a:xfrm>
            <a:off x="1273491" y="1694429"/>
            <a:ext cx="1975579" cy="830997"/>
          </a:xfrm>
          <a:prstGeom prst="rect">
            <a:avLst/>
          </a:prstGeom>
          <a:noFill/>
        </p:spPr>
        <p:txBody>
          <a:bodyPr wrap="square" rtlCol="0">
            <a:spAutoFit/>
          </a:bodyPr>
          <a:lstStyle/>
          <a:p>
            <a:pPr algn="ctr"/>
            <a:r>
              <a:rPr lang="nl-NL" sz="1400" b="1" dirty="0"/>
              <a:t>We-Energy </a:t>
            </a:r>
            <a:r>
              <a:rPr lang="nl-NL" sz="1400" b="1" u="sng" dirty="0"/>
              <a:t>ROUTEPLANNER</a:t>
            </a:r>
          </a:p>
          <a:p>
            <a:pPr algn="ctr"/>
            <a:r>
              <a:rPr lang="nl-NL" sz="1000" dirty="0"/>
              <a:t>Samen bepalen welke tools in te zetten voor een bepaald doel.</a:t>
            </a:r>
          </a:p>
        </p:txBody>
      </p:sp>
      <p:pic>
        <p:nvPicPr>
          <p:cNvPr id="46" name="Picture 45">
            <a:extLst>
              <a:ext uri="{FF2B5EF4-FFF2-40B4-BE49-F238E27FC236}">
                <a16:creationId xmlns:a16="http://schemas.microsoft.com/office/drawing/2014/main" id="{73BAD610-21D1-6A2F-8606-9151CB877336}"/>
              </a:ext>
            </a:extLst>
          </p:cNvPr>
          <p:cNvPicPr>
            <a:picLocks noChangeAspect="1"/>
          </p:cNvPicPr>
          <p:nvPr/>
        </p:nvPicPr>
        <p:blipFill>
          <a:blip r:embed="rId3"/>
          <a:stretch>
            <a:fillRect/>
          </a:stretch>
        </p:blipFill>
        <p:spPr>
          <a:xfrm>
            <a:off x="1267141" y="2624732"/>
            <a:ext cx="1969099" cy="1393466"/>
          </a:xfrm>
          <a:prstGeom prst="rect">
            <a:avLst/>
          </a:prstGeom>
        </p:spPr>
      </p:pic>
      <p:sp>
        <p:nvSpPr>
          <p:cNvPr id="25" name="Rectangle 24">
            <a:extLst>
              <a:ext uri="{FF2B5EF4-FFF2-40B4-BE49-F238E27FC236}">
                <a16:creationId xmlns:a16="http://schemas.microsoft.com/office/drawing/2014/main" id="{6C24839E-752F-7439-0875-2765290FF98D}"/>
              </a:ext>
            </a:extLst>
          </p:cNvPr>
          <p:cNvSpPr/>
          <p:nvPr/>
        </p:nvSpPr>
        <p:spPr>
          <a:xfrm>
            <a:off x="3736328" y="1511256"/>
            <a:ext cx="2023649"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763610-F86B-4CA6-C431-5823E8786781}"/>
              </a:ext>
            </a:extLst>
          </p:cNvPr>
          <p:cNvSpPr/>
          <p:nvPr/>
        </p:nvSpPr>
        <p:spPr>
          <a:xfrm>
            <a:off x="3736400" y="151263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KAART</a:t>
            </a:r>
          </a:p>
        </p:txBody>
      </p:sp>
      <p:sp>
        <p:nvSpPr>
          <p:cNvPr id="49" name="Rectangle 48">
            <a:extLst>
              <a:ext uri="{FF2B5EF4-FFF2-40B4-BE49-F238E27FC236}">
                <a16:creationId xmlns:a16="http://schemas.microsoft.com/office/drawing/2014/main" id="{5513AC1A-BCD7-2640-0D59-7ABD3383715A}"/>
              </a:ext>
            </a:extLst>
          </p:cNvPr>
          <p:cNvSpPr/>
          <p:nvPr/>
        </p:nvSpPr>
        <p:spPr>
          <a:xfrm>
            <a:off x="3745920" y="436918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All</a:t>
            </a:r>
          </a:p>
        </p:txBody>
      </p:sp>
      <p:sp>
        <p:nvSpPr>
          <p:cNvPr id="50" name="Rectangle 49">
            <a:extLst>
              <a:ext uri="{FF2B5EF4-FFF2-40B4-BE49-F238E27FC236}">
                <a16:creationId xmlns:a16="http://schemas.microsoft.com/office/drawing/2014/main" id="{C6340C95-436F-9BCB-656B-1F34E46A5A71}"/>
              </a:ext>
            </a:extLst>
          </p:cNvPr>
          <p:cNvSpPr/>
          <p:nvPr/>
        </p:nvSpPr>
        <p:spPr>
          <a:xfrm>
            <a:off x="3745408" y="405756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ALL</a:t>
            </a:r>
          </a:p>
        </p:txBody>
      </p:sp>
      <p:sp>
        <p:nvSpPr>
          <p:cNvPr id="54" name="TextBox 53">
            <a:extLst>
              <a:ext uri="{FF2B5EF4-FFF2-40B4-BE49-F238E27FC236}">
                <a16:creationId xmlns:a16="http://schemas.microsoft.com/office/drawing/2014/main" id="{5667A28A-5943-AEF5-E25D-EBEC6DB2ED69}"/>
              </a:ext>
            </a:extLst>
          </p:cNvPr>
          <p:cNvSpPr txBox="1"/>
          <p:nvPr/>
        </p:nvSpPr>
        <p:spPr>
          <a:xfrm>
            <a:off x="3760978" y="1694429"/>
            <a:ext cx="1975579" cy="923330"/>
          </a:xfrm>
          <a:prstGeom prst="rect">
            <a:avLst/>
          </a:prstGeom>
          <a:noFill/>
        </p:spPr>
        <p:txBody>
          <a:bodyPr wrap="square" rtlCol="0">
            <a:spAutoFit/>
          </a:bodyPr>
          <a:lstStyle/>
          <a:p>
            <a:pPr algn="ctr"/>
            <a:r>
              <a:rPr lang="nl-NL" sz="1200" b="1" dirty="0"/>
              <a:t>We-Energy </a:t>
            </a:r>
          </a:p>
          <a:p>
            <a:pPr algn="ctr"/>
            <a:r>
              <a:rPr lang="nl-NL" sz="1200" b="1" u="sng" dirty="0"/>
              <a:t>TOOLBOX</a:t>
            </a:r>
          </a:p>
          <a:p>
            <a:pPr algn="ctr"/>
            <a:r>
              <a:rPr lang="nl-NL" sz="1000" dirty="0"/>
              <a:t>Een verzameling van gratis games en tools ter ondersteuning van de energietransitie bij jou in de buurt </a:t>
            </a:r>
          </a:p>
        </p:txBody>
      </p:sp>
      <p:pic>
        <p:nvPicPr>
          <p:cNvPr id="70" name="Picture 69">
            <a:extLst>
              <a:ext uri="{FF2B5EF4-FFF2-40B4-BE49-F238E27FC236}">
                <a16:creationId xmlns:a16="http://schemas.microsoft.com/office/drawing/2014/main" id="{2DBC89AE-17C8-FEDA-6324-686006347796}"/>
              </a:ext>
            </a:extLst>
          </p:cNvPr>
          <p:cNvPicPr>
            <a:picLocks noChangeAspect="1"/>
          </p:cNvPicPr>
          <p:nvPr/>
        </p:nvPicPr>
        <p:blipFill>
          <a:blip r:embed="rId4"/>
          <a:stretch>
            <a:fillRect/>
          </a:stretch>
        </p:blipFill>
        <p:spPr>
          <a:xfrm>
            <a:off x="5126250" y="4046393"/>
            <a:ext cx="616027" cy="613753"/>
          </a:xfrm>
          <a:prstGeom prst="rect">
            <a:avLst/>
          </a:prstGeom>
        </p:spPr>
      </p:pic>
      <p:sp>
        <p:nvSpPr>
          <p:cNvPr id="72" name="Rectangle 71">
            <a:extLst>
              <a:ext uri="{FF2B5EF4-FFF2-40B4-BE49-F238E27FC236}">
                <a16:creationId xmlns:a16="http://schemas.microsoft.com/office/drawing/2014/main" id="{EFCF6E85-2C5D-2E0C-5A5A-367CCD56DC65}"/>
              </a:ext>
            </a:extLst>
          </p:cNvPr>
          <p:cNvSpPr/>
          <p:nvPr/>
        </p:nvSpPr>
        <p:spPr>
          <a:xfrm>
            <a:off x="6608568" y="1511256"/>
            <a:ext cx="2023649"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A131EF7-0753-D5AA-48D6-2DA08F24D26E}"/>
              </a:ext>
            </a:extLst>
          </p:cNvPr>
          <p:cNvSpPr/>
          <p:nvPr/>
        </p:nvSpPr>
        <p:spPr>
          <a:xfrm>
            <a:off x="6608640" y="1512639"/>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KENNIS KAART</a:t>
            </a:r>
          </a:p>
        </p:txBody>
      </p:sp>
      <p:sp>
        <p:nvSpPr>
          <p:cNvPr id="88" name="Rectangle 87">
            <a:extLst>
              <a:ext uri="{FF2B5EF4-FFF2-40B4-BE49-F238E27FC236}">
                <a16:creationId xmlns:a16="http://schemas.microsoft.com/office/drawing/2014/main" id="{89F5466B-73E4-3049-8EF5-B2B29778A44E}"/>
              </a:ext>
            </a:extLst>
          </p:cNvPr>
          <p:cNvSpPr/>
          <p:nvPr/>
        </p:nvSpPr>
        <p:spPr>
          <a:xfrm>
            <a:off x="6627686" y="43739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All</a:t>
            </a:r>
          </a:p>
        </p:txBody>
      </p:sp>
      <p:sp>
        <p:nvSpPr>
          <p:cNvPr id="89" name="Rectangle 88">
            <a:extLst>
              <a:ext uri="{FF2B5EF4-FFF2-40B4-BE49-F238E27FC236}">
                <a16:creationId xmlns:a16="http://schemas.microsoft.com/office/drawing/2014/main" id="{3C44A2E3-7DE7-F450-3837-56ABA568721B}"/>
              </a:ext>
            </a:extLst>
          </p:cNvPr>
          <p:cNvSpPr/>
          <p:nvPr/>
        </p:nvSpPr>
        <p:spPr>
          <a:xfrm>
            <a:off x="6627174" y="40623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ALL</a:t>
            </a:r>
          </a:p>
        </p:txBody>
      </p:sp>
      <p:sp>
        <p:nvSpPr>
          <p:cNvPr id="99" name="TextBox 98">
            <a:extLst>
              <a:ext uri="{FF2B5EF4-FFF2-40B4-BE49-F238E27FC236}">
                <a16:creationId xmlns:a16="http://schemas.microsoft.com/office/drawing/2014/main" id="{9E340FFF-010B-3EB3-F1F2-101A7BA9A743}"/>
              </a:ext>
            </a:extLst>
          </p:cNvPr>
          <p:cNvSpPr txBox="1"/>
          <p:nvPr/>
        </p:nvSpPr>
        <p:spPr>
          <a:xfrm>
            <a:off x="6633218" y="1694429"/>
            <a:ext cx="1975579" cy="923330"/>
          </a:xfrm>
          <a:prstGeom prst="rect">
            <a:avLst/>
          </a:prstGeom>
          <a:noFill/>
        </p:spPr>
        <p:txBody>
          <a:bodyPr wrap="square" rtlCol="0">
            <a:spAutoFit/>
          </a:bodyPr>
          <a:lstStyle/>
          <a:p>
            <a:pPr algn="ctr"/>
            <a:r>
              <a:rPr lang="nl-NL" sz="1200" b="1" dirty="0"/>
              <a:t>We-Energy </a:t>
            </a:r>
          </a:p>
          <a:p>
            <a:pPr algn="ctr"/>
            <a:r>
              <a:rPr lang="nl-NL" sz="1200" b="1" u="sng" dirty="0"/>
              <a:t>INSIGHT</a:t>
            </a:r>
          </a:p>
          <a:p>
            <a:pPr algn="ctr"/>
            <a:r>
              <a:rPr lang="nl-NL" sz="1000" dirty="0"/>
              <a:t>Een verzameling van kennis over de energietransitie en klimaatverandering</a:t>
            </a:r>
          </a:p>
        </p:txBody>
      </p:sp>
      <p:pic>
        <p:nvPicPr>
          <p:cNvPr id="113" name="Picture 112">
            <a:extLst>
              <a:ext uri="{FF2B5EF4-FFF2-40B4-BE49-F238E27FC236}">
                <a16:creationId xmlns:a16="http://schemas.microsoft.com/office/drawing/2014/main" id="{3EA325BC-18FB-3237-9512-2BD808768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949" y="2621557"/>
            <a:ext cx="1989848" cy="1328769"/>
          </a:xfrm>
          <a:prstGeom prst="rect">
            <a:avLst/>
          </a:prstGeom>
        </p:spPr>
      </p:pic>
      <p:pic>
        <p:nvPicPr>
          <p:cNvPr id="115" name="Picture 114">
            <a:extLst>
              <a:ext uri="{FF2B5EF4-FFF2-40B4-BE49-F238E27FC236}">
                <a16:creationId xmlns:a16="http://schemas.microsoft.com/office/drawing/2014/main" id="{2C59BB38-5419-0CB2-219A-456A862DE04B}"/>
              </a:ext>
            </a:extLst>
          </p:cNvPr>
          <p:cNvPicPr>
            <a:picLocks noChangeAspect="1"/>
          </p:cNvPicPr>
          <p:nvPr/>
        </p:nvPicPr>
        <p:blipFill>
          <a:blip r:embed="rId6"/>
          <a:stretch>
            <a:fillRect/>
          </a:stretch>
        </p:blipFill>
        <p:spPr>
          <a:xfrm>
            <a:off x="3759090" y="2624849"/>
            <a:ext cx="1971774" cy="843316"/>
          </a:xfrm>
          <a:prstGeom prst="rect">
            <a:avLst/>
          </a:prstGeom>
        </p:spPr>
      </p:pic>
      <p:pic>
        <p:nvPicPr>
          <p:cNvPr id="117" name="Picture 116">
            <a:extLst>
              <a:ext uri="{FF2B5EF4-FFF2-40B4-BE49-F238E27FC236}">
                <a16:creationId xmlns:a16="http://schemas.microsoft.com/office/drawing/2014/main" id="{66BDEB83-F5B4-D668-F7C2-6D441E427473}"/>
              </a:ext>
            </a:extLst>
          </p:cNvPr>
          <p:cNvPicPr>
            <a:picLocks noChangeAspect="1"/>
          </p:cNvPicPr>
          <p:nvPr/>
        </p:nvPicPr>
        <p:blipFill>
          <a:blip r:embed="rId7"/>
          <a:stretch>
            <a:fillRect/>
          </a:stretch>
        </p:blipFill>
        <p:spPr>
          <a:xfrm>
            <a:off x="8014709" y="4051158"/>
            <a:ext cx="615701" cy="617184"/>
          </a:xfrm>
          <a:prstGeom prst="rect">
            <a:avLst/>
          </a:prstGeom>
        </p:spPr>
      </p:pic>
      <p:pic>
        <p:nvPicPr>
          <p:cNvPr id="4" name="Picture 3">
            <a:extLst>
              <a:ext uri="{FF2B5EF4-FFF2-40B4-BE49-F238E27FC236}">
                <a16:creationId xmlns:a16="http://schemas.microsoft.com/office/drawing/2014/main" id="{CF1111A9-096F-E6DE-EDC7-867B9B7D9A80}"/>
              </a:ext>
            </a:extLst>
          </p:cNvPr>
          <p:cNvPicPr>
            <a:picLocks noChangeAspect="1"/>
          </p:cNvPicPr>
          <p:nvPr/>
        </p:nvPicPr>
        <p:blipFill>
          <a:blip r:embed="rId8"/>
          <a:stretch>
            <a:fillRect/>
          </a:stretch>
        </p:blipFill>
        <p:spPr>
          <a:xfrm>
            <a:off x="2652792" y="4057568"/>
            <a:ext cx="607933" cy="601772"/>
          </a:xfrm>
          <a:prstGeom prst="rect">
            <a:avLst/>
          </a:prstGeom>
        </p:spPr>
      </p:pic>
    </p:spTree>
    <p:extLst>
      <p:ext uri="{BB962C8B-B14F-4D97-AF65-F5344CB8AC3E}">
        <p14:creationId xmlns:p14="http://schemas.microsoft.com/office/powerpoint/2010/main" val="1932631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Data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Toegang</a:t>
            </a:r>
            <a:r>
              <a:rPr lang="en-US" sz="1000" b="1">
                <a:solidFill>
                  <a:schemeClr val="bg1"/>
                </a:solidFill>
              </a:rPr>
              <a:t>: Open</a:t>
            </a:r>
            <a:endParaRPr lang="en-US" sz="1000" b="1" dirty="0">
              <a:solidFill>
                <a:schemeClr val="bg1"/>
              </a:solidFill>
            </a:endParaRP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Type: Patroon</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Data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Data quality</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8" name="Rectangle 87">
            <a:extLst>
              <a:ext uri="{FF2B5EF4-FFF2-40B4-BE49-F238E27FC236}">
                <a16:creationId xmlns:a16="http://schemas.microsoft.com/office/drawing/2014/main" id="{4B12B7E3-56C5-D46D-1E3F-1A0E709E872B}"/>
              </a:ext>
            </a:extLst>
          </p:cNvPr>
          <p:cNvSpPr/>
          <p:nvPr/>
        </p:nvSpPr>
        <p:spPr>
          <a:xfrm>
            <a:off x="4916172"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6DB9B5-BD3B-0CAF-2A38-A67E9F063B0C}"/>
              </a:ext>
            </a:extLst>
          </p:cNvPr>
          <p:cNvSpPr/>
          <p:nvPr/>
        </p:nvSpPr>
        <p:spPr>
          <a:xfrm>
            <a:off x="5587852"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3"/>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6" name="Rectangle 105">
            <a:extLst>
              <a:ext uri="{FF2B5EF4-FFF2-40B4-BE49-F238E27FC236}">
                <a16:creationId xmlns:a16="http://schemas.microsoft.com/office/drawing/2014/main" id="{4C9A71DB-857B-9448-8874-A94DC222DA27}"/>
              </a:ext>
            </a:extLst>
          </p:cNvPr>
          <p:cNvSpPr/>
          <p:nvPr/>
        </p:nvSpPr>
        <p:spPr>
          <a:xfrm>
            <a:off x="615936" y="6107146"/>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926686-EE8B-59D4-6042-7AB930077360}"/>
              </a:ext>
            </a:extLst>
          </p:cNvPr>
          <p:cNvSpPr/>
          <p:nvPr/>
        </p:nvSpPr>
        <p:spPr>
          <a:xfrm>
            <a:off x="1287616" y="6105394"/>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3"/>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5583096" y="610539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3"/>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78789C-D6A0-4EFC-3542-FDE229A13E47}"/>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E-Laad </a:t>
            </a:r>
            <a:r>
              <a:rPr lang="nl-NL" sz="1400" b="1" dirty="0" err="1"/>
              <a:t>platrorm</a:t>
            </a:r>
            <a:endParaRPr lang="nl-NL" sz="1400" b="1" dirty="0"/>
          </a:p>
          <a:p>
            <a:pPr algn="ctr"/>
            <a:r>
              <a:rPr lang="nl-NL" sz="1000" dirty="0"/>
              <a:t>Een gestructureerd gesprek met de initiatiefnemers om duidelijke doelen te kunnen stellen waar we heen willen</a:t>
            </a:r>
          </a:p>
        </p:txBody>
      </p:sp>
    </p:spTree>
    <p:extLst>
      <p:ext uri="{BB962C8B-B14F-4D97-AF65-F5344CB8AC3E}">
        <p14:creationId xmlns:p14="http://schemas.microsoft.com/office/powerpoint/2010/main" val="297418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p:txBody>
          <a:bodyPr>
            <a:normAutofit/>
          </a:bodyPr>
          <a:lstStyle/>
          <a:p>
            <a:r>
              <a:rPr lang="en-US" sz="8000" dirty="0" err="1"/>
              <a:t>Lege</a:t>
            </a:r>
            <a:r>
              <a:rPr lang="en-US" sz="8000" dirty="0"/>
              <a:t> </a:t>
            </a:r>
            <a:r>
              <a:rPr lang="en-US" sz="8000" dirty="0" err="1"/>
              <a:t>kaarten</a:t>
            </a:r>
            <a:endParaRPr lang="en-US" sz="8000"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4110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8" name="Rectangle 87">
            <a:extLst>
              <a:ext uri="{FF2B5EF4-FFF2-40B4-BE49-F238E27FC236}">
                <a16:creationId xmlns:a16="http://schemas.microsoft.com/office/drawing/2014/main" id="{4B12B7E3-56C5-D46D-1E3F-1A0E709E872B}"/>
              </a:ext>
            </a:extLst>
          </p:cNvPr>
          <p:cNvSpPr/>
          <p:nvPr/>
        </p:nvSpPr>
        <p:spPr>
          <a:xfrm>
            <a:off x="4916172"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6DB9B5-BD3B-0CAF-2A38-A67E9F063B0C}"/>
              </a:ext>
            </a:extLst>
          </p:cNvPr>
          <p:cNvSpPr/>
          <p:nvPr/>
        </p:nvSpPr>
        <p:spPr>
          <a:xfrm>
            <a:off x="5587852"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3"/>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6" name="Rectangle 105">
            <a:extLst>
              <a:ext uri="{FF2B5EF4-FFF2-40B4-BE49-F238E27FC236}">
                <a16:creationId xmlns:a16="http://schemas.microsoft.com/office/drawing/2014/main" id="{4C9A71DB-857B-9448-8874-A94DC222DA27}"/>
              </a:ext>
            </a:extLst>
          </p:cNvPr>
          <p:cNvSpPr/>
          <p:nvPr/>
        </p:nvSpPr>
        <p:spPr>
          <a:xfrm>
            <a:off x="615936" y="6107146"/>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926686-EE8B-59D4-6042-7AB930077360}"/>
              </a:ext>
            </a:extLst>
          </p:cNvPr>
          <p:cNvSpPr/>
          <p:nvPr/>
        </p:nvSpPr>
        <p:spPr>
          <a:xfrm>
            <a:off x="1287616" y="6105394"/>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3"/>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CARD</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5583096" y="610539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3"/>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882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l-NL" sz="1000" b="1" dirty="0" err="1">
                <a:solidFill>
                  <a:schemeClr val="bg1"/>
                </a:solidFill>
              </a:rPr>
              <a:t>Phases</a:t>
            </a:r>
            <a:r>
              <a:rPr lang="nl-NL" sz="1000" b="1" dirty="0">
                <a:solidFill>
                  <a:schemeClr val="bg1"/>
                </a:solidFill>
              </a:rPr>
              <a:t> actief:</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99855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61028" y="284174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D25023D8-FC25-92C4-7A36-DEB4D8F6C72E}"/>
              </a:ext>
            </a:extLst>
          </p:cNvPr>
          <p:cNvSpPr/>
          <p:nvPr/>
        </p:nvSpPr>
        <p:spPr>
          <a:xfrm>
            <a:off x="4916617" y="19985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772075-5807-9B67-028E-02F815C68DB1}"/>
              </a:ext>
            </a:extLst>
          </p:cNvPr>
          <p:cNvSpPr/>
          <p:nvPr/>
        </p:nvSpPr>
        <p:spPr>
          <a:xfrm>
            <a:off x="4916689" y="201238"/>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48" name="Rectangle 47">
            <a:extLst>
              <a:ext uri="{FF2B5EF4-FFF2-40B4-BE49-F238E27FC236}">
                <a16:creationId xmlns:a16="http://schemas.microsoft.com/office/drawing/2014/main" id="{95D9A62D-6F0C-B2E3-4A9B-D82B242B0296}"/>
              </a:ext>
            </a:extLst>
          </p:cNvPr>
          <p:cNvSpPr/>
          <p:nvPr/>
        </p:nvSpPr>
        <p:spPr>
          <a:xfrm>
            <a:off x="6943060" y="201237"/>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49" name="Picture 6" descr="PESTEL Analysis - Lumovest">
            <a:extLst>
              <a:ext uri="{FF2B5EF4-FFF2-40B4-BE49-F238E27FC236}">
                <a16:creationId xmlns:a16="http://schemas.microsoft.com/office/drawing/2014/main" id="{FC7807F5-C933-B160-DC16-086FE69D3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152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2C89E0B-871B-D227-656B-1517B18F01FE}"/>
              </a:ext>
            </a:extLst>
          </p:cNvPr>
          <p:cNvSpPr txBox="1"/>
          <p:nvPr/>
        </p:nvSpPr>
        <p:spPr>
          <a:xfrm>
            <a:off x="4922304" y="3173314"/>
            <a:ext cx="2016000" cy="230832"/>
          </a:xfrm>
          <a:prstGeom prst="rect">
            <a:avLst/>
          </a:prstGeom>
          <a:noFill/>
        </p:spPr>
        <p:txBody>
          <a:bodyPr wrap="square" rtlCol="0">
            <a:spAutoFit/>
          </a:bodyPr>
          <a:lstStyle/>
          <a:p>
            <a:pPr algn="ctr"/>
            <a:r>
              <a:rPr lang="en-US" sz="900" dirty="0"/>
              <a:t>More information see other side</a:t>
            </a:r>
          </a:p>
        </p:txBody>
      </p:sp>
      <p:sp>
        <p:nvSpPr>
          <p:cNvPr id="52" name="Rectangle 51">
            <a:extLst>
              <a:ext uri="{FF2B5EF4-FFF2-40B4-BE49-F238E27FC236}">
                <a16:creationId xmlns:a16="http://schemas.microsoft.com/office/drawing/2014/main" id="{759334D3-0558-7D30-6074-B776C71A1B7D}"/>
              </a:ext>
            </a:extLst>
          </p:cNvPr>
          <p:cNvSpPr/>
          <p:nvPr/>
        </p:nvSpPr>
        <p:spPr>
          <a:xfrm>
            <a:off x="6968462" y="249622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54" name="Rectangle 53">
            <a:extLst>
              <a:ext uri="{FF2B5EF4-FFF2-40B4-BE49-F238E27FC236}">
                <a16:creationId xmlns:a16="http://schemas.microsoft.com/office/drawing/2014/main" id="{F21A0108-DD14-6BC3-1EEB-93B6EE7C5A5A}"/>
              </a:ext>
            </a:extLst>
          </p:cNvPr>
          <p:cNvSpPr/>
          <p:nvPr/>
        </p:nvSpPr>
        <p:spPr>
          <a:xfrm>
            <a:off x="6959694" y="137242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pic>
        <p:nvPicPr>
          <p:cNvPr id="59" name="Picture 58">
            <a:extLst>
              <a:ext uri="{FF2B5EF4-FFF2-40B4-BE49-F238E27FC236}">
                <a16:creationId xmlns:a16="http://schemas.microsoft.com/office/drawing/2014/main" id="{65C8368C-8561-DD0D-C3D2-57EBA34F8BB1}"/>
              </a:ext>
            </a:extLst>
          </p:cNvPr>
          <p:cNvPicPr>
            <a:picLocks noChangeAspect="1"/>
          </p:cNvPicPr>
          <p:nvPr/>
        </p:nvPicPr>
        <p:blipFill>
          <a:blip r:embed="rId3"/>
          <a:stretch>
            <a:fillRect/>
          </a:stretch>
        </p:blipFill>
        <p:spPr>
          <a:xfrm>
            <a:off x="7852482" y="3146411"/>
            <a:ext cx="739603" cy="167826"/>
          </a:xfrm>
          <a:prstGeom prst="rect">
            <a:avLst/>
          </a:prstGeom>
        </p:spPr>
      </p:pic>
      <p:pic>
        <p:nvPicPr>
          <p:cNvPr id="60" name="Picture 8" descr="Het logo van de Hanze | Hanze">
            <a:extLst>
              <a:ext uri="{FF2B5EF4-FFF2-40B4-BE49-F238E27FC236}">
                <a16:creationId xmlns:a16="http://schemas.microsoft.com/office/drawing/2014/main" id="{8AE10832-880B-A4B4-986D-0CF3EDD80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879" y="3146410"/>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03D18C7-C302-7553-C9CC-6D99516BCAA0}"/>
              </a:ext>
            </a:extLst>
          </p:cNvPr>
          <p:cNvSpPr/>
          <p:nvPr/>
        </p:nvSpPr>
        <p:spPr>
          <a:xfrm>
            <a:off x="635037" y="3486834"/>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AC42092-1D7F-A090-54B4-41C3250E3C7B}"/>
              </a:ext>
            </a:extLst>
          </p:cNvPr>
          <p:cNvSpPr/>
          <p:nvPr/>
        </p:nvSpPr>
        <p:spPr>
          <a:xfrm>
            <a:off x="635109" y="3488217"/>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1033" name="Rectangle 1032">
            <a:extLst>
              <a:ext uri="{FF2B5EF4-FFF2-40B4-BE49-F238E27FC236}">
                <a16:creationId xmlns:a16="http://schemas.microsoft.com/office/drawing/2014/main" id="{1F2F1FBB-F5E6-2237-3F14-A8932226ED44}"/>
              </a:ext>
            </a:extLst>
          </p:cNvPr>
          <p:cNvSpPr/>
          <p:nvPr/>
        </p:nvSpPr>
        <p:spPr>
          <a:xfrm>
            <a:off x="2661480" y="3488216"/>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1034" name="Picture 6" descr="PESTEL Analysis - Lumovest">
            <a:extLst>
              <a:ext uri="{FF2B5EF4-FFF2-40B4-BE49-F238E27FC236}">
                <a16:creationId xmlns:a16="http://schemas.microsoft.com/office/drawing/2014/main" id="{B51CA9AD-EFA9-C565-0329-0B3B7F43BD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35103" y="6128500"/>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E5E11CA-65B6-7E02-1EE1-281DE6A3A593}"/>
              </a:ext>
            </a:extLst>
          </p:cNvPr>
          <p:cNvSpPr txBox="1"/>
          <p:nvPr/>
        </p:nvSpPr>
        <p:spPr>
          <a:xfrm>
            <a:off x="640724" y="6460293"/>
            <a:ext cx="2016000" cy="230832"/>
          </a:xfrm>
          <a:prstGeom prst="rect">
            <a:avLst/>
          </a:prstGeom>
          <a:noFill/>
        </p:spPr>
        <p:txBody>
          <a:bodyPr wrap="square" rtlCol="0">
            <a:spAutoFit/>
          </a:bodyPr>
          <a:lstStyle/>
          <a:p>
            <a:pPr algn="ctr"/>
            <a:r>
              <a:rPr lang="en-US" sz="900" dirty="0"/>
              <a:t>More information see other side</a:t>
            </a:r>
          </a:p>
        </p:txBody>
      </p:sp>
      <p:sp>
        <p:nvSpPr>
          <p:cNvPr id="1039" name="Rectangle 1038">
            <a:extLst>
              <a:ext uri="{FF2B5EF4-FFF2-40B4-BE49-F238E27FC236}">
                <a16:creationId xmlns:a16="http://schemas.microsoft.com/office/drawing/2014/main" id="{AE28B9E8-0A9B-9A71-FBCB-2EC8FE0B1509}"/>
              </a:ext>
            </a:extLst>
          </p:cNvPr>
          <p:cNvSpPr/>
          <p:nvPr/>
        </p:nvSpPr>
        <p:spPr>
          <a:xfrm>
            <a:off x="2686882" y="5783199"/>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41" name="Rectangle 1040">
            <a:extLst>
              <a:ext uri="{FF2B5EF4-FFF2-40B4-BE49-F238E27FC236}">
                <a16:creationId xmlns:a16="http://schemas.microsoft.com/office/drawing/2014/main" id="{F3BECDA9-8108-9653-3CE4-E27E3043535E}"/>
              </a:ext>
            </a:extLst>
          </p:cNvPr>
          <p:cNvSpPr/>
          <p:nvPr/>
        </p:nvSpPr>
        <p:spPr>
          <a:xfrm>
            <a:off x="2678114" y="4659405"/>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pic>
        <p:nvPicPr>
          <p:cNvPr id="1044" name="Picture 1043">
            <a:extLst>
              <a:ext uri="{FF2B5EF4-FFF2-40B4-BE49-F238E27FC236}">
                <a16:creationId xmlns:a16="http://schemas.microsoft.com/office/drawing/2014/main" id="{F6AC9DFD-74CB-A727-534A-E54855BC19AE}"/>
              </a:ext>
            </a:extLst>
          </p:cNvPr>
          <p:cNvPicPr>
            <a:picLocks noChangeAspect="1"/>
          </p:cNvPicPr>
          <p:nvPr/>
        </p:nvPicPr>
        <p:blipFill>
          <a:blip r:embed="rId3"/>
          <a:stretch>
            <a:fillRect/>
          </a:stretch>
        </p:blipFill>
        <p:spPr>
          <a:xfrm>
            <a:off x="3570902" y="6433390"/>
            <a:ext cx="739603" cy="167826"/>
          </a:xfrm>
          <a:prstGeom prst="rect">
            <a:avLst/>
          </a:prstGeom>
        </p:spPr>
      </p:pic>
      <p:pic>
        <p:nvPicPr>
          <p:cNvPr id="1045" name="Picture 8" descr="Het logo van de Hanze | Hanze">
            <a:extLst>
              <a:ext uri="{FF2B5EF4-FFF2-40B4-BE49-F238E27FC236}">
                <a16:creationId xmlns:a16="http://schemas.microsoft.com/office/drawing/2014/main" id="{15D9A2DF-3A60-5D81-D325-71B66297F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299" y="6433389"/>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88B9B9F2-9A71-5077-9E53-F226D76193CC}"/>
              </a:ext>
            </a:extLst>
          </p:cNvPr>
          <p:cNvSpPr/>
          <p:nvPr/>
        </p:nvSpPr>
        <p:spPr>
          <a:xfrm>
            <a:off x="4922232" y="348602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E228EC72-A79C-583D-2920-6F797DF065BA}"/>
              </a:ext>
            </a:extLst>
          </p:cNvPr>
          <p:cNvSpPr/>
          <p:nvPr/>
        </p:nvSpPr>
        <p:spPr>
          <a:xfrm>
            <a:off x="4922304" y="3487409"/>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STAKEHOLDER CARD</a:t>
            </a:r>
          </a:p>
        </p:txBody>
      </p:sp>
      <p:sp>
        <p:nvSpPr>
          <p:cNvPr id="1052" name="Rectangle 1051">
            <a:extLst>
              <a:ext uri="{FF2B5EF4-FFF2-40B4-BE49-F238E27FC236}">
                <a16:creationId xmlns:a16="http://schemas.microsoft.com/office/drawing/2014/main" id="{E2979877-314B-343D-70B8-A86A790853F7}"/>
              </a:ext>
            </a:extLst>
          </p:cNvPr>
          <p:cNvSpPr/>
          <p:nvPr/>
        </p:nvSpPr>
        <p:spPr>
          <a:xfrm>
            <a:off x="6948675" y="3487408"/>
            <a:ext cx="2023869" cy="180000"/>
          </a:xfrm>
          <a:prstGeom prst="rect">
            <a:avLst/>
          </a:prstGeom>
          <a:solidFill>
            <a:srgbClr val="78A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VERANTWOORDELIJKHEDEN</a:t>
            </a:r>
          </a:p>
        </p:txBody>
      </p:sp>
      <p:pic>
        <p:nvPicPr>
          <p:cNvPr id="1053" name="Picture 6" descr="PESTEL Analysis - Lumovest">
            <a:extLst>
              <a:ext uri="{FF2B5EF4-FFF2-40B4-BE49-F238E27FC236}">
                <a16:creationId xmlns:a16="http://schemas.microsoft.com/office/drawing/2014/main" id="{F2556883-1309-1661-FE48-D9B942615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22298" y="612769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3B439442-064B-FC45-5CFB-0CA23CEC8A8C}"/>
              </a:ext>
            </a:extLst>
          </p:cNvPr>
          <p:cNvSpPr txBox="1"/>
          <p:nvPr/>
        </p:nvSpPr>
        <p:spPr>
          <a:xfrm>
            <a:off x="4927919" y="6459485"/>
            <a:ext cx="2016000" cy="230832"/>
          </a:xfrm>
          <a:prstGeom prst="rect">
            <a:avLst/>
          </a:prstGeom>
          <a:noFill/>
        </p:spPr>
        <p:txBody>
          <a:bodyPr wrap="square" rtlCol="0">
            <a:spAutoFit/>
          </a:bodyPr>
          <a:lstStyle/>
          <a:p>
            <a:pPr algn="ctr"/>
            <a:r>
              <a:rPr lang="en-US" sz="900" dirty="0"/>
              <a:t>More information see other side</a:t>
            </a:r>
          </a:p>
        </p:txBody>
      </p:sp>
      <p:sp>
        <p:nvSpPr>
          <p:cNvPr id="1056" name="Rectangle 1055">
            <a:extLst>
              <a:ext uri="{FF2B5EF4-FFF2-40B4-BE49-F238E27FC236}">
                <a16:creationId xmlns:a16="http://schemas.microsoft.com/office/drawing/2014/main" id="{9A915D15-7588-AB67-AFEA-316149C56D44}"/>
              </a:ext>
            </a:extLst>
          </p:cNvPr>
          <p:cNvSpPr/>
          <p:nvPr/>
        </p:nvSpPr>
        <p:spPr>
          <a:xfrm>
            <a:off x="6974077" y="578239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58" name="Rectangle 1057">
            <a:extLst>
              <a:ext uri="{FF2B5EF4-FFF2-40B4-BE49-F238E27FC236}">
                <a16:creationId xmlns:a16="http://schemas.microsoft.com/office/drawing/2014/main" id="{6EB0CB7B-D7C6-ECA4-1187-A9E145858231}"/>
              </a:ext>
            </a:extLst>
          </p:cNvPr>
          <p:cNvSpPr/>
          <p:nvPr/>
        </p:nvSpPr>
        <p:spPr>
          <a:xfrm>
            <a:off x="6965309" y="465859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BELANGEN</a:t>
            </a:r>
          </a:p>
        </p:txBody>
      </p:sp>
      <p:pic>
        <p:nvPicPr>
          <p:cNvPr id="1061" name="Picture 1060">
            <a:extLst>
              <a:ext uri="{FF2B5EF4-FFF2-40B4-BE49-F238E27FC236}">
                <a16:creationId xmlns:a16="http://schemas.microsoft.com/office/drawing/2014/main" id="{5B479B1D-FD9E-8171-8649-6868D6D7387C}"/>
              </a:ext>
            </a:extLst>
          </p:cNvPr>
          <p:cNvPicPr>
            <a:picLocks noChangeAspect="1"/>
          </p:cNvPicPr>
          <p:nvPr/>
        </p:nvPicPr>
        <p:blipFill>
          <a:blip r:embed="rId3"/>
          <a:stretch>
            <a:fillRect/>
          </a:stretch>
        </p:blipFill>
        <p:spPr>
          <a:xfrm>
            <a:off x="7858097" y="6432582"/>
            <a:ext cx="739603" cy="167826"/>
          </a:xfrm>
          <a:prstGeom prst="rect">
            <a:avLst/>
          </a:prstGeom>
        </p:spPr>
      </p:pic>
      <p:pic>
        <p:nvPicPr>
          <p:cNvPr id="1062" name="Picture 8" descr="Het logo van de Hanze | Hanze">
            <a:extLst>
              <a:ext uri="{FF2B5EF4-FFF2-40B4-BE49-F238E27FC236}">
                <a16:creationId xmlns:a16="http://schemas.microsoft.com/office/drawing/2014/main" id="{EE5C501B-5763-ADEF-6D75-E4D41F9C6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494" y="6432581"/>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C4E9E1A-BD7A-16FF-AC40-BC698B22CDF2}"/>
              </a:ext>
            </a:extLst>
          </p:cNvPr>
          <p:cNvSpPr/>
          <p:nvPr/>
        </p:nvSpPr>
        <p:spPr>
          <a:xfrm>
            <a:off x="4933085" y="2196651"/>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l-NL" sz="1000" b="1" dirty="0" err="1">
                <a:solidFill>
                  <a:schemeClr val="bg1"/>
                </a:solidFill>
              </a:rPr>
              <a:t>Phases</a:t>
            </a:r>
            <a:r>
              <a:rPr lang="nl-NL" sz="1000" b="1" dirty="0">
                <a:solidFill>
                  <a:schemeClr val="bg1"/>
                </a:solidFill>
              </a:rPr>
              <a:t> actief:</a:t>
            </a:r>
          </a:p>
        </p:txBody>
      </p:sp>
      <p:sp>
        <p:nvSpPr>
          <p:cNvPr id="22" name="Rectangle 21">
            <a:extLst>
              <a:ext uri="{FF2B5EF4-FFF2-40B4-BE49-F238E27FC236}">
                <a16:creationId xmlns:a16="http://schemas.microsoft.com/office/drawing/2014/main" id="{C7E12049-4AAD-0BE9-BD66-9215C6590A1E}"/>
              </a:ext>
            </a:extLst>
          </p:cNvPr>
          <p:cNvSpPr/>
          <p:nvPr/>
        </p:nvSpPr>
        <p:spPr>
          <a:xfrm>
            <a:off x="4933085" y="5488727"/>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l-NL" sz="1000" b="1" dirty="0" err="1">
                <a:solidFill>
                  <a:schemeClr val="bg1"/>
                </a:solidFill>
              </a:rPr>
              <a:t>Phases</a:t>
            </a:r>
            <a:r>
              <a:rPr lang="nl-NL" sz="1000" b="1" dirty="0">
                <a:solidFill>
                  <a:schemeClr val="bg1"/>
                </a:solidFill>
              </a:rPr>
              <a:t> actief:</a:t>
            </a:r>
          </a:p>
        </p:txBody>
      </p:sp>
      <p:sp>
        <p:nvSpPr>
          <p:cNvPr id="23" name="Rectangle 22">
            <a:extLst>
              <a:ext uri="{FF2B5EF4-FFF2-40B4-BE49-F238E27FC236}">
                <a16:creationId xmlns:a16="http://schemas.microsoft.com/office/drawing/2014/main" id="{222F8240-FF31-7B62-CBC3-F365BFA125D9}"/>
              </a:ext>
            </a:extLst>
          </p:cNvPr>
          <p:cNvSpPr/>
          <p:nvPr/>
        </p:nvSpPr>
        <p:spPr>
          <a:xfrm>
            <a:off x="650481" y="5499479"/>
            <a:ext cx="1355899" cy="607964"/>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l-NL" sz="1000" b="1" dirty="0" err="1">
                <a:solidFill>
                  <a:schemeClr val="bg1"/>
                </a:solidFill>
              </a:rPr>
              <a:t>Phases</a:t>
            </a:r>
            <a:r>
              <a:rPr lang="nl-NL" sz="1000" b="1" dirty="0">
                <a:solidFill>
                  <a:schemeClr val="bg1"/>
                </a:solidFill>
              </a:rPr>
              <a:t> actief:</a:t>
            </a:r>
          </a:p>
        </p:txBody>
      </p:sp>
    </p:spTree>
    <p:extLst>
      <p:ext uri="{BB962C8B-B14F-4D97-AF65-F5344CB8AC3E}">
        <p14:creationId xmlns:p14="http://schemas.microsoft.com/office/powerpoint/2010/main" val="974904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CARD</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593265"/>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AFA6C48-924C-2A39-3B2F-FA2D709D1620}"/>
              </a:ext>
            </a:extLst>
          </p:cNvPr>
          <p:cNvSpPr/>
          <p:nvPr/>
        </p:nvSpPr>
        <p:spPr>
          <a:xfrm>
            <a:off x="4916617" y="19985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3820FE-2DB0-CF89-4CC5-8AB6B721FB0D}"/>
              </a:ext>
            </a:extLst>
          </p:cNvPr>
          <p:cNvSpPr/>
          <p:nvPr/>
        </p:nvSpPr>
        <p:spPr>
          <a:xfrm>
            <a:off x="4916689" y="201238"/>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CARD</a:t>
            </a:r>
          </a:p>
        </p:txBody>
      </p:sp>
      <p:sp>
        <p:nvSpPr>
          <p:cNvPr id="23" name="Rectangle 22">
            <a:extLst>
              <a:ext uri="{FF2B5EF4-FFF2-40B4-BE49-F238E27FC236}">
                <a16:creationId xmlns:a16="http://schemas.microsoft.com/office/drawing/2014/main" id="{A5932E37-6132-4199-0AC4-3103FFE6EC25}"/>
              </a:ext>
            </a:extLst>
          </p:cNvPr>
          <p:cNvSpPr/>
          <p:nvPr/>
        </p:nvSpPr>
        <p:spPr>
          <a:xfrm>
            <a:off x="4916172" y="2211349"/>
            <a:ext cx="1385598" cy="593265"/>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24" name="Rectangle 23">
            <a:extLst>
              <a:ext uri="{FF2B5EF4-FFF2-40B4-BE49-F238E27FC236}">
                <a16:creationId xmlns:a16="http://schemas.microsoft.com/office/drawing/2014/main" id="{A777FF5F-FAA5-1551-CAF8-9A0197A85FB2}"/>
              </a:ext>
            </a:extLst>
          </p:cNvPr>
          <p:cNvSpPr/>
          <p:nvPr/>
        </p:nvSpPr>
        <p:spPr>
          <a:xfrm>
            <a:off x="6943060" y="201237"/>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25" name="Picture 6" descr="PESTEL Analysis - Lumovest">
            <a:extLst>
              <a:ext uri="{FF2B5EF4-FFF2-40B4-BE49-F238E27FC236}">
                <a16:creationId xmlns:a16="http://schemas.microsoft.com/office/drawing/2014/main" id="{EDAE4909-20DC-3ACC-521D-66440237C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6683" y="284152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64603F9-EEB0-F65D-B43C-E05DECBD0B81}"/>
              </a:ext>
            </a:extLst>
          </p:cNvPr>
          <p:cNvSpPr txBox="1"/>
          <p:nvPr/>
        </p:nvSpPr>
        <p:spPr>
          <a:xfrm>
            <a:off x="4922304" y="3173314"/>
            <a:ext cx="2016000" cy="230832"/>
          </a:xfrm>
          <a:prstGeom prst="rect">
            <a:avLst/>
          </a:prstGeom>
          <a:noFill/>
        </p:spPr>
        <p:txBody>
          <a:bodyPr wrap="square" rtlCol="0">
            <a:spAutoFit/>
          </a:bodyPr>
          <a:lstStyle/>
          <a:p>
            <a:pPr algn="ctr"/>
            <a:r>
              <a:rPr lang="en-US" sz="900" dirty="0"/>
              <a:t>More information see other side</a:t>
            </a:r>
          </a:p>
        </p:txBody>
      </p:sp>
      <p:sp>
        <p:nvSpPr>
          <p:cNvPr id="28" name="Rectangle 27">
            <a:extLst>
              <a:ext uri="{FF2B5EF4-FFF2-40B4-BE49-F238E27FC236}">
                <a16:creationId xmlns:a16="http://schemas.microsoft.com/office/drawing/2014/main" id="{0C388DC5-A8EF-037D-718E-09458A366859}"/>
              </a:ext>
            </a:extLst>
          </p:cNvPr>
          <p:cNvSpPr/>
          <p:nvPr/>
        </p:nvSpPr>
        <p:spPr>
          <a:xfrm>
            <a:off x="6968462" y="249622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35" name="Picture 34">
            <a:extLst>
              <a:ext uri="{FF2B5EF4-FFF2-40B4-BE49-F238E27FC236}">
                <a16:creationId xmlns:a16="http://schemas.microsoft.com/office/drawing/2014/main" id="{2F999A0C-8E35-C01D-5359-7C62A6D8FD1C}"/>
              </a:ext>
            </a:extLst>
          </p:cNvPr>
          <p:cNvPicPr>
            <a:picLocks noChangeAspect="1"/>
          </p:cNvPicPr>
          <p:nvPr/>
        </p:nvPicPr>
        <p:blipFill>
          <a:blip r:embed="rId4"/>
          <a:stretch>
            <a:fillRect/>
          </a:stretch>
        </p:blipFill>
        <p:spPr>
          <a:xfrm>
            <a:off x="7852482" y="3146411"/>
            <a:ext cx="739603" cy="167826"/>
          </a:xfrm>
          <a:prstGeom prst="rect">
            <a:avLst/>
          </a:prstGeom>
        </p:spPr>
      </p:pic>
      <p:pic>
        <p:nvPicPr>
          <p:cNvPr id="36" name="Picture 8" descr="Het logo van de Hanze | Hanze">
            <a:extLst>
              <a:ext uri="{FF2B5EF4-FFF2-40B4-BE49-F238E27FC236}">
                <a16:creationId xmlns:a16="http://schemas.microsoft.com/office/drawing/2014/main" id="{BD0E5E8E-2AEE-20D2-23A8-F2B551F8F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879" y="3146410"/>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45940654-92DA-FA93-30F0-0697BFF93330}"/>
              </a:ext>
            </a:extLst>
          </p:cNvPr>
          <p:cNvSpPr/>
          <p:nvPr/>
        </p:nvSpPr>
        <p:spPr>
          <a:xfrm>
            <a:off x="626739" y="3518811"/>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23751C1-91D7-9BFF-F86C-55AA62953CF5}"/>
              </a:ext>
            </a:extLst>
          </p:cNvPr>
          <p:cNvSpPr/>
          <p:nvPr/>
        </p:nvSpPr>
        <p:spPr>
          <a:xfrm>
            <a:off x="626811" y="3520194"/>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CARD</a:t>
            </a:r>
          </a:p>
        </p:txBody>
      </p:sp>
      <p:sp>
        <p:nvSpPr>
          <p:cNvPr id="58" name="Rectangle 57">
            <a:extLst>
              <a:ext uri="{FF2B5EF4-FFF2-40B4-BE49-F238E27FC236}">
                <a16:creationId xmlns:a16="http://schemas.microsoft.com/office/drawing/2014/main" id="{39D1B543-27DE-38D4-6011-BEC983D2E9A2}"/>
              </a:ext>
            </a:extLst>
          </p:cNvPr>
          <p:cNvSpPr/>
          <p:nvPr/>
        </p:nvSpPr>
        <p:spPr>
          <a:xfrm>
            <a:off x="626294" y="5530305"/>
            <a:ext cx="1385598" cy="593265"/>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61" name="Rectangle 60">
            <a:extLst>
              <a:ext uri="{FF2B5EF4-FFF2-40B4-BE49-F238E27FC236}">
                <a16:creationId xmlns:a16="http://schemas.microsoft.com/office/drawing/2014/main" id="{05E44D87-E6A5-DDAF-57D0-2A559AFFD9E2}"/>
              </a:ext>
            </a:extLst>
          </p:cNvPr>
          <p:cNvSpPr/>
          <p:nvPr/>
        </p:nvSpPr>
        <p:spPr>
          <a:xfrm>
            <a:off x="2653182" y="3520193"/>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62" name="Picture 6" descr="PESTEL Analysis - Lumovest">
            <a:extLst>
              <a:ext uri="{FF2B5EF4-FFF2-40B4-BE49-F238E27FC236}">
                <a16:creationId xmlns:a16="http://schemas.microsoft.com/office/drawing/2014/main" id="{A9464C50-6B21-5012-5F23-D17E08776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6805" y="6160477"/>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F448B1F-1EB8-5189-E43E-BB558D78F774}"/>
              </a:ext>
            </a:extLst>
          </p:cNvPr>
          <p:cNvSpPr txBox="1"/>
          <p:nvPr/>
        </p:nvSpPr>
        <p:spPr>
          <a:xfrm>
            <a:off x="632426" y="6492270"/>
            <a:ext cx="2016000" cy="230832"/>
          </a:xfrm>
          <a:prstGeom prst="rect">
            <a:avLst/>
          </a:prstGeom>
          <a:noFill/>
        </p:spPr>
        <p:txBody>
          <a:bodyPr wrap="square" rtlCol="0">
            <a:spAutoFit/>
          </a:bodyPr>
          <a:lstStyle/>
          <a:p>
            <a:pPr algn="ctr"/>
            <a:r>
              <a:rPr lang="en-US" sz="900" dirty="0"/>
              <a:t>More information see other side</a:t>
            </a:r>
          </a:p>
        </p:txBody>
      </p:sp>
      <p:sp>
        <p:nvSpPr>
          <p:cNvPr id="65" name="Rectangle 64">
            <a:extLst>
              <a:ext uri="{FF2B5EF4-FFF2-40B4-BE49-F238E27FC236}">
                <a16:creationId xmlns:a16="http://schemas.microsoft.com/office/drawing/2014/main" id="{A226D070-89FA-09C5-67C1-E31C4A90E5DF}"/>
              </a:ext>
            </a:extLst>
          </p:cNvPr>
          <p:cNvSpPr/>
          <p:nvPr/>
        </p:nvSpPr>
        <p:spPr>
          <a:xfrm>
            <a:off x="2678584" y="5815176"/>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6" name="TextBox 65">
            <a:extLst>
              <a:ext uri="{FF2B5EF4-FFF2-40B4-BE49-F238E27FC236}">
                <a16:creationId xmlns:a16="http://schemas.microsoft.com/office/drawing/2014/main" id="{77E42D00-2F37-6E29-7A32-A1E73F580094}"/>
              </a:ext>
            </a:extLst>
          </p:cNvPr>
          <p:cNvSpPr txBox="1"/>
          <p:nvPr/>
        </p:nvSpPr>
        <p:spPr>
          <a:xfrm>
            <a:off x="2656282" y="5993489"/>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8" name="Picture 67">
            <a:extLst>
              <a:ext uri="{FF2B5EF4-FFF2-40B4-BE49-F238E27FC236}">
                <a16:creationId xmlns:a16="http://schemas.microsoft.com/office/drawing/2014/main" id="{80FD431C-BD32-8A8C-54C2-D49ACCF55A9C}"/>
              </a:ext>
            </a:extLst>
          </p:cNvPr>
          <p:cNvPicPr>
            <a:picLocks noChangeAspect="1"/>
          </p:cNvPicPr>
          <p:nvPr/>
        </p:nvPicPr>
        <p:blipFill>
          <a:blip r:embed="rId4"/>
          <a:stretch>
            <a:fillRect/>
          </a:stretch>
        </p:blipFill>
        <p:spPr>
          <a:xfrm>
            <a:off x="3562604" y="6465367"/>
            <a:ext cx="739603" cy="167826"/>
          </a:xfrm>
          <a:prstGeom prst="rect">
            <a:avLst/>
          </a:prstGeom>
        </p:spPr>
      </p:pic>
      <p:pic>
        <p:nvPicPr>
          <p:cNvPr id="69" name="Picture 8" descr="Het logo van de Hanze | Hanze">
            <a:extLst>
              <a:ext uri="{FF2B5EF4-FFF2-40B4-BE49-F238E27FC236}">
                <a16:creationId xmlns:a16="http://schemas.microsoft.com/office/drawing/2014/main" id="{821535C4-51BF-A36B-5C8E-812CC1710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001" y="6465366"/>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790E036-A164-1F46-1A80-13EB5203E1D9}"/>
              </a:ext>
            </a:extLst>
          </p:cNvPr>
          <p:cNvSpPr/>
          <p:nvPr/>
        </p:nvSpPr>
        <p:spPr>
          <a:xfrm>
            <a:off x="4922219" y="35174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ACB6BC4-B971-2622-875D-A96A493867B0}"/>
              </a:ext>
            </a:extLst>
          </p:cNvPr>
          <p:cNvSpPr/>
          <p:nvPr/>
        </p:nvSpPr>
        <p:spPr>
          <a:xfrm>
            <a:off x="4922291" y="3518811"/>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CARD</a:t>
            </a:r>
          </a:p>
        </p:txBody>
      </p:sp>
      <p:sp>
        <p:nvSpPr>
          <p:cNvPr id="77" name="Rectangle 76">
            <a:extLst>
              <a:ext uri="{FF2B5EF4-FFF2-40B4-BE49-F238E27FC236}">
                <a16:creationId xmlns:a16="http://schemas.microsoft.com/office/drawing/2014/main" id="{30D38251-605E-8729-4466-BFAC18E666EC}"/>
              </a:ext>
            </a:extLst>
          </p:cNvPr>
          <p:cNvSpPr/>
          <p:nvPr/>
        </p:nvSpPr>
        <p:spPr>
          <a:xfrm>
            <a:off x="4921774" y="5528922"/>
            <a:ext cx="1385598" cy="593265"/>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Planning</a:t>
            </a:r>
          </a:p>
        </p:txBody>
      </p:sp>
      <p:sp>
        <p:nvSpPr>
          <p:cNvPr id="78" name="Rectangle 77">
            <a:extLst>
              <a:ext uri="{FF2B5EF4-FFF2-40B4-BE49-F238E27FC236}">
                <a16:creationId xmlns:a16="http://schemas.microsoft.com/office/drawing/2014/main" id="{D5AAAC2B-6A58-AC1D-BF40-0117CF68A9BE}"/>
              </a:ext>
            </a:extLst>
          </p:cNvPr>
          <p:cNvSpPr/>
          <p:nvPr/>
        </p:nvSpPr>
        <p:spPr>
          <a:xfrm>
            <a:off x="6948662" y="3518810"/>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79" name="Picture 6" descr="PESTEL Analysis - Lumovest">
            <a:extLst>
              <a:ext uri="{FF2B5EF4-FFF2-40B4-BE49-F238E27FC236}">
                <a16:creationId xmlns:a16="http://schemas.microsoft.com/office/drawing/2014/main" id="{1F242401-7798-58D3-9477-A7248F9302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22285" y="61590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28C42115-A30C-D1E1-50DE-0419B62D90D8}"/>
              </a:ext>
            </a:extLst>
          </p:cNvPr>
          <p:cNvSpPr txBox="1"/>
          <p:nvPr/>
        </p:nvSpPr>
        <p:spPr>
          <a:xfrm>
            <a:off x="4927906" y="6490887"/>
            <a:ext cx="2016000" cy="230832"/>
          </a:xfrm>
          <a:prstGeom prst="rect">
            <a:avLst/>
          </a:prstGeom>
          <a:noFill/>
        </p:spPr>
        <p:txBody>
          <a:bodyPr wrap="square" rtlCol="0">
            <a:spAutoFit/>
          </a:bodyPr>
          <a:lstStyle/>
          <a:p>
            <a:pPr algn="ctr"/>
            <a:r>
              <a:rPr lang="en-US" sz="900" dirty="0"/>
              <a:t>More information see other side</a:t>
            </a:r>
          </a:p>
        </p:txBody>
      </p:sp>
      <p:sp>
        <p:nvSpPr>
          <p:cNvPr id="82" name="Rectangle 81">
            <a:extLst>
              <a:ext uri="{FF2B5EF4-FFF2-40B4-BE49-F238E27FC236}">
                <a16:creationId xmlns:a16="http://schemas.microsoft.com/office/drawing/2014/main" id="{9792352A-93A5-453B-A2A7-3EBB4F9FB31F}"/>
              </a:ext>
            </a:extLst>
          </p:cNvPr>
          <p:cNvSpPr/>
          <p:nvPr/>
        </p:nvSpPr>
        <p:spPr>
          <a:xfrm>
            <a:off x="6974064" y="58137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3" name="TextBox 82">
            <a:extLst>
              <a:ext uri="{FF2B5EF4-FFF2-40B4-BE49-F238E27FC236}">
                <a16:creationId xmlns:a16="http://schemas.microsoft.com/office/drawing/2014/main" id="{4A4EAB23-1DB2-684F-6C6B-D3279F068C03}"/>
              </a:ext>
            </a:extLst>
          </p:cNvPr>
          <p:cNvSpPr txBox="1"/>
          <p:nvPr/>
        </p:nvSpPr>
        <p:spPr>
          <a:xfrm>
            <a:off x="6951762" y="59921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5" name="Picture 84">
            <a:extLst>
              <a:ext uri="{FF2B5EF4-FFF2-40B4-BE49-F238E27FC236}">
                <a16:creationId xmlns:a16="http://schemas.microsoft.com/office/drawing/2014/main" id="{175A7491-E408-273A-2552-4C6FD1B60BB5}"/>
              </a:ext>
            </a:extLst>
          </p:cNvPr>
          <p:cNvPicPr>
            <a:picLocks noChangeAspect="1"/>
          </p:cNvPicPr>
          <p:nvPr/>
        </p:nvPicPr>
        <p:blipFill>
          <a:blip r:embed="rId4"/>
          <a:stretch>
            <a:fillRect/>
          </a:stretch>
        </p:blipFill>
        <p:spPr>
          <a:xfrm>
            <a:off x="7858084" y="6463984"/>
            <a:ext cx="739603" cy="167826"/>
          </a:xfrm>
          <a:prstGeom prst="rect">
            <a:avLst/>
          </a:prstGeom>
        </p:spPr>
      </p:pic>
      <p:pic>
        <p:nvPicPr>
          <p:cNvPr id="86" name="Picture 8" descr="Het logo van de Hanze | Hanze">
            <a:extLst>
              <a:ext uri="{FF2B5EF4-FFF2-40B4-BE49-F238E27FC236}">
                <a16:creationId xmlns:a16="http://schemas.microsoft.com/office/drawing/2014/main" id="{61052C96-CA14-CBEA-E667-1B513CD71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481" y="6463983"/>
            <a:ext cx="518500" cy="16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18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292372" y="2840603"/>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93C929E-8DE4-3A9D-E7FD-E56C0C36E5F1}"/>
              </a:ext>
            </a:extLst>
          </p:cNvPr>
          <p:cNvSpPr/>
          <p:nvPr/>
        </p:nvSpPr>
        <p:spPr>
          <a:xfrm>
            <a:off x="4916617"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C704F1-302F-5804-BEB2-B134F06E5379}"/>
              </a:ext>
            </a:extLst>
          </p:cNvPr>
          <p:cNvSpPr/>
          <p:nvPr/>
        </p:nvSpPr>
        <p:spPr>
          <a:xfrm>
            <a:off x="4916689" y="20262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76" name="Rectangle 75">
            <a:extLst>
              <a:ext uri="{FF2B5EF4-FFF2-40B4-BE49-F238E27FC236}">
                <a16:creationId xmlns:a16="http://schemas.microsoft.com/office/drawing/2014/main" id="{E7FC2082-D9F1-6CA9-FFE7-C61CA66238C5}"/>
              </a:ext>
            </a:extLst>
          </p:cNvPr>
          <p:cNvSpPr/>
          <p:nvPr/>
        </p:nvSpPr>
        <p:spPr>
          <a:xfrm>
            <a:off x="4916684"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77" name="Rectangle 76">
            <a:extLst>
              <a:ext uri="{FF2B5EF4-FFF2-40B4-BE49-F238E27FC236}">
                <a16:creationId xmlns:a16="http://schemas.microsoft.com/office/drawing/2014/main" id="{69C77191-9125-89C0-CBB2-4F34F02C9A93}"/>
              </a:ext>
            </a:extLst>
          </p:cNvPr>
          <p:cNvSpPr/>
          <p:nvPr/>
        </p:nvSpPr>
        <p:spPr>
          <a:xfrm>
            <a:off x="4916172" y="2212731"/>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78" name="Rectangle 77">
            <a:extLst>
              <a:ext uri="{FF2B5EF4-FFF2-40B4-BE49-F238E27FC236}">
                <a16:creationId xmlns:a16="http://schemas.microsoft.com/office/drawing/2014/main" id="{E9FFD81C-A81F-6C4F-B95A-89DEE03B3EC1}"/>
              </a:ext>
            </a:extLst>
          </p:cNvPr>
          <p:cNvSpPr/>
          <p:nvPr/>
        </p:nvSpPr>
        <p:spPr>
          <a:xfrm>
            <a:off x="6943060" y="202619"/>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79" name="Picture 6" descr="PESTEL Analysis - Lumovest">
            <a:extLst>
              <a:ext uri="{FF2B5EF4-FFF2-40B4-BE49-F238E27FC236}">
                <a16:creationId xmlns:a16="http://schemas.microsoft.com/office/drawing/2014/main" id="{11927397-F5D4-4B2B-E7E8-D430ECC2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6683"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6A18F4-8FC6-1D9A-BDA0-0530CA59D316}"/>
              </a:ext>
            </a:extLst>
          </p:cNvPr>
          <p:cNvSpPr txBox="1"/>
          <p:nvPr/>
        </p:nvSpPr>
        <p:spPr>
          <a:xfrm>
            <a:off x="4922304" y="3174696"/>
            <a:ext cx="2016000" cy="230832"/>
          </a:xfrm>
          <a:prstGeom prst="rect">
            <a:avLst/>
          </a:prstGeom>
          <a:noFill/>
        </p:spPr>
        <p:txBody>
          <a:bodyPr wrap="square" rtlCol="0">
            <a:spAutoFit/>
          </a:bodyPr>
          <a:lstStyle/>
          <a:p>
            <a:pPr algn="ctr"/>
            <a:r>
              <a:rPr lang="en-US" sz="900" dirty="0"/>
              <a:t>More information see other side</a:t>
            </a:r>
          </a:p>
        </p:txBody>
      </p:sp>
      <p:sp>
        <p:nvSpPr>
          <p:cNvPr id="83" name="Rectangle 82">
            <a:extLst>
              <a:ext uri="{FF2B5EF4-FFF2-40B4-BE49-F238E27FC236}">
                <a16:creationId xmlns:a16="http://schemas.microsoft.com/office/drawing/2014/main" id="{2FCFF273-9CE1-B981-F2A5-B1B98A585FE4}"/>
              </a:ext>
            </a:extLst>
          </p:cNvPr>
          <p:cNvSpPr/>
          <p:nvPr/>
        </p:nvSpPr>
        <p:spPr>
          <a:xfrm>
            <a:off x="6968462"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5" name="Rectangle 84">
            <a:extLst>
              <a:ext uri="{FF2B5EF4-FFF2-40B4-BE49-F238E27FC236}">
                <a16:creationId xmlns:a16="http://schemas.microsoft.com/office/drawing/2014/main" id="{35604F53-65FB-834C-BE3C-A068CFC5AE01}"/>
              </a:ext>
            </a:extLst>
          </p:cNvPr>
          <p:cNvSpPr/>
          <p:nvPr/>
        </p:nvSpPr>
        <p:spPr>
          <a:xfrm>
            <a:off x="6959694"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8" name="Rectangle 87">
            <a:extLst>
              <a:ext uri="{FF2B5EF4-FFF2-40B4-BE49-F238E27FC236}">
                <a16:creationId xmlns:a16="http://schemas.microsoft.com/office/drawing/2014/main" id="{4B12B7E3-56C5-D46D-1E3F-1A0E709E872B}"/>
              </a:ext>
            </a:extLst>
          </p:cNvPr>
          <p:cNvSpPr/>
          <p:nvPr/>
        </p:nvSpPr>
        <p:spPr>
          <a:xfrm>
            <a:off x="4916172" y="2842354"/>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6DB9B5-BD3B-0CAF-2A38-A67E9F063B0C}"/>
              </a:ext>
            </a:extLst>
          </p:cNvPr>
          <p:cNvSpPr/>
          <p:nvPr/>
        </p:nvSpPr>
        <p:spPr>
          <a:xfrm>
            <a:off x="5587852" y="2840602"/>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8EFD2E90-7368-8D97-8BB5-0C3FCCFBDF6F}"/>
              </a:ext>
            </a:extLst>
          </p:cNvPr>
          <p:cNvPicPr>
            <a:picLocks noChangeAspect="1"/>
          </p:cNvPicPr>
          <p:nvPr/>
        </p:nvPicPr>
        <p:blipFill>
          <a:blip r:embed="rId3"/>
          <a:stretch>
            <a:fillRect/>
          </a:stretch>
        </p:blipFill>
        <p:spPr>
          <a:xfrm>
            <a:off x="7852482" y="3147793"/>
            <a:ext cx="739603" cy="167826"/>
          </a:xfrm>
          <a:prstGeom prst="rect">
            <a:avLst/>
          </a:prstGeom>
        </p:spPr>
      </p:pic>
      <p:pic>
        <p:nvPicPr>
          <p:cNvPr id="91" name="Picture 8" descr="Het logo van de Hanze | Hanze">
            <a:extLst>
              <a:ext uri="{FF2B5EF4-FFF2-40B4-BE49-F238E27FC236}">
                <a16:creationId xmlns:a16="http://schemas.microsoft.com/office/drawing/2014/main" id="{61B08302-3B10-2A1C-618F-D534CDABC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879" y="3147792"/>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56D181D4-CCC2-1E3E-345F-DF52A2B4C720}"/>
              </a:ext>
            </a:extLst>
          </p:cNvPr>
          <p:cNvSpPr/>
          <p:nvPr/>
        </p:nvSpPr>
        <p:spPr>
          <a:xfrm>
            <a:off x="616381" y="346602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32A090-87C8-F46A-99ED-290C1349038F}"/>
              </a:ext>
            </a:extLst>
          </p:cNvPr>
          <p:cNvSpPr/>
          <p:nvPr/>
        </p:nvSpPr>
        <p:spPr>
          <a:xfrm>
            <a:off x="616453" y="3467412"/>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94" name="Rectangle 93">
            <a:extLst>
              <a:ext uri="{FF2B5EF4-FFF2-40B4-BE49-F238E27FC236}">
                <a16:creationId xmlns:a16="http://schemas.microsoft.com/office/drawing/2014/main" id="{6C987BB7-1166-1F84-5BC1-CE3DB0617FC3}"/>
              </a:ext>
            </a:extLst>
          </p:cNvPr>
          <p:cNvSpPr/>
          <p:nvPr/>
        </p:nvSpPr>
        <p:spPr>
          <a:xfrm>
            <a:off x="616448" y="578913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95" name="Rectangle 94">
            <a:extLst>
              <a:ext uri="{FF2B5EF4-FFF2-40B4-BE49-F238E27FC236}">
                <a16:creationId xmlns:a16="http://schemas.microsoft.com/office/drawing/2014/main" id="{C520FF61-7A96-1485-EC22-98BDC76B0D66}"/>
              </a:ext>
            </a:extLst>
          </p:cNvPr>
          <p:cNvSpPr/>
          <p:nvPr/>
        </p:nvSpPr>
        <p:spPr>
          <a:xfrm>
            <a:off x="615936" y="5477523"/>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a:t>
            </a:r>
          </a:p>
        </p:txBody>
      </p:sp>
      <p:sp>
        <p:nvSpPr>
          <p:cNvPr id="96" name="Rectangle 95">
            <a:extLst>
              <a:ext uri="{FF2B5EF4-FFF2-40B4-BE49-F238E27FC236}">
                <a16:creationId xmlns:a16="http://schemas.microsoft.com/office/drawing/2014/main" id="{41C40236-B283-C8FA-55A2-1765F2125C03}"/>
              </a:ext>
            </a:extLst>
          </p:cNvPr>
          <p:cNvSpPr/>
          <p:nvPr/>
        </p:nvSpPr>
        <p:spPr>
          <a:xfrm>
            <a:off x="2642824" y="346741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TOOL INFO</a:t>
            </a:r>
          </a:p>
        </p:txBody>
      </p:sp>
      <p:pic>
        <p:nvPicPr>
          <p:cNvPr id="97" name="Picture 6" descr="PESTEL Analysis - Lumovest">
            <a:extLst>
              <a:ext uri="{FF2B5EF4-FFF2-40B4-BE49-F238E27FC236}">
                <a16:creationId xmlns:a16="http://schemas.microsoft.com/office/drawing/2014/main" id="{CCD4FD36-E29A-1DEE-06C5-82F082AD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6447" y="610769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A1068B95-8279-EC82-CFE2-3868177A193A}"/>
              </a:ext>
            </a:extLst>
          </p:cNvPr>
          <p:cNvSpPr txBox="1"/>
          <p:nvPr/>
        </p:nvSpPr>
        <p:spPr>
          <a:xfrm>
            <a:off x="622068" y="6439488"/>
            <a:ext cx="2016000" cy="230832"/>
          </a:xfrm>
          <a:prstGeom prst="rect">
            <a:avLst/>
          </a:prstGeom>
          <a:noFill/>
        </p:spPr>
        <p:txBody>
          <a:bodyPr wrap="square" rtlCol="0">
            <a:spAutoFit/>
          </a:bodyPr>
          <a:lstStyle/>
          <a:p>
            <a:pPr algn="ctr"/>
            <a:r>
              <a:rPr lang="en-US" sz="900" dirty="0"/>
              <a:t>More information see other side</a:t>
            </a:r>
          </a:p>
        </p:txBody>
      </p:sp>
      <p:sp>
        <p:nvSpPr>
          <p:cNvPr id="101" name="Rectangle 100">
            <a:extLst>
              <a:ext uri="{FF2B5EF4-FFF2-40B4-BE49-F238E27FC236}">
                <a16:creationId xmlns:a16="http://schemas.microsoft.com/office/drawing/2014/main" id="{C4923B4B-34AD-0822-BE28-D16D3FB1C7B6}"/>
              </a:ext>
            </a:extLst>
          </p:cNvPr>
          <p:cNvSpPr/>
          <p:nvPr/>
        </p:nvSpPr>
        <p:spPr>
          <a:xfrm>
            <a:off x="2668226" y="576239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 name="Rectangle 102">
            <a:extLst>
              <a:ext uri="{FF2B5EF4-FFF2-40B4-BE49-F238E27FC236}">
                <a16:creationId xmlns:a16="http://schemas.microsoft.com/office/drawing/2014/main" id="{B8501B4E-FA42-C2A2-E13C-44F088434D19}"/>
              </a:ext>
            </a:extLst>
          </p:cNvPr>
          <p:cNvSpPr/>
          <p:nvPr/>
        </p:nvSpPr>
        <p:spPr>
          <a:xfrm>
            <a:off x="2659458" y="463860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6" name="Rectangle 105">
            <a:extLst>
              <a:ext uri="{FF2B5EF4-FFF2-40B4-BE49-F238E27FC236}">
                <a16:creationId xmlns:a16="http://schemas.microsoft.com/office/drawing/2014/main" id="{4C9A71DB-857B-9448-8874-A94DC222DA27}"/>
              </a:ext>
            </a:extLst>
          </p:cNvPr>
          <p:cNvSpPr/>
          <p:nvPr/>
        </p:nvSpPr>
        <p:spPr>
          <a:xfrm>
            <a:off x="615936" y="6107146"/>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7926686-EE8B-59D4-6042-7AB930077360}"/>
              </a:ext>
            </a:extLst>
          </p:cNvPr>
          <p:cNvSpPr/>
          <p:nvPr/>
        </p:nvSpPr>
        <p:spPr>
          <a:xfrm>
            <a:off x="1287616" y="6105394"/>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1FEEE4-9B7B-BECA-DAD4-812850EEC31B}"/>
              </a:ext>
            </a:extLst>
          </p:cNvPr>
          <p:cNvPicPr>
            <a:picLocks noChangeAspect="1"/>
          </p:cNvPicPr>
          <p:nvPr/>
        </p:nvPicPr>
        <p:blipFill>
          <a:blip r:embed="rId3"/>
          <a:stretch>
            <a:fillRect/>
          </a:stretch>
        </p:blipFill>
        <p:spPr>
          <a:xfrm>
            <a:off x="3552246" y="6412585"/>
            <a:ext cx="739603" cy="167826"/>
          </a:xfrm>
          <a:prstGeom prst="rect">
            <a:avLst/>
          </a:prstGeom>
        </p:spPr>
      </p:pic>
      <p:pic>
        <p:nvPicPr>
          <p:cNvPr id="109" name="Picture 8" descr="Het logo van de Hanze | Hanze">
            <a:extLst>
              <a:ext uri="{FF2B5EF4-FFF2-40B4-BE49-F238E27FC236}">
                <a16:creationId xmlns:a16="http://schemas.microsoft.com/office/drawing/2014/main" id="{9EBE22CE-75AE-6390-0E49-ACED0B162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643" y="641258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1FAD0A44-43CC-70BE-4C09-E8921B80E351}"/>
              </a:ext>
            </a:extLst>
          </p:cNvPr>
          <p:cNvSpPr/>
          <p:nvPr/>
        </p:nvSpPr>
        <p:spPr>
          <a:xfrm>
            <a:off x="4911861" y="34660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5F1ACCA-36C1-A0A4-9DB6-2DADDC0160B6}"/>
              </a:ext>
            </a:extLst>
          </p:cNvPr>
          <p:cNvSpPr/>
          <p:nvPr/>
        </p:nvSpPr>
        <p:spPr>
          <a:xfrm>
            <a:off x="4911933" y="3467411"/>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PROCESS CARD</a:t>
            </a:r>
          </a:p>
        </p:txBody>
      </p:sp>
      <p:sp>
        <p:nvSpPr>
          <p:cNvPr id="112" name="Rectangle 111">
            <a:extLst>
              <a:ext uri="{FF2B5EF4-FFF2-40B4-BE49-F238E27FC236}">
                <a16:creationId xmlns:a16="http://schemas.microsoft.com/office/drawing/2014/main" id="{76B4E4C4-62AC-AFEF-FA4D-D1FC19D00B1C}"/>
              </a:ext>
            </a:extLst>
          </p:cNvPr>
          <p:cNvSpPr/>
          <p:nvPr/>
        </p:nvSpPr>
        <p:spPr>
          <a:xfrm>
            <a:off x="4911928" y="578913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a:t>
            </a:r>
          </a:p>
        </p:txBody>
      </p:sp>
      <p:sp>
        <p:nvSpPr>
          <p:cNvPr id="113" name="Rectangle 112">
            <a:extLst>
              <a:ext uri="{FF2B5EF4-FFF2-40B4-BE49-F238E27FC236}">
                <a16:creationId xmlns:a16="http://schemas.microsoft.com/office/drawing/2014/main" id="{E41A5A33-279D-95A4-2B15-861A93FA9DB8}"/>
              </a:ext>
            </a:extLst>
          </p:cNvPr>
          <p:cNvSpPr/>
          <p:nvPr/>
        </p:nvSpPr>
        <p:spPr>
          <a:xfrm>
            <a:off x="4911416" y="5477522"/>
            <a:ext cx="1385598" cy="28487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s</a:t>
            </a:r>
          </a:p>
        </p:txBody>
      </p:sp>
      <p:sp>
        <p:nvSpPr>
          <p:cNvPr id="114" name="Rectangle 113">
            <a:extLst>
              <a:ext uri="{FF2B5EF4-FFF2-40B4-BE49-F238E27FC236}">
                <a16:creationId xmlns:a16="http://schemas.microsoft.com/office/drawing/2014/main" id="{9B5F9B33-0D82-6B2F-027C-AE7A0551100D}"/>
              </a:ext>
            </a:extLst>
          </p:cNvPr>
          <p:cNvSpPr/>
          <p:nvPr/>
        </p:nvSpPr>
        <p:spPr>
          <a:xfrm>
            <a:off x="6938304" y="3467410"/>
            <a:ext cx="2023869" cy="1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TOOL INFO</a:t>
            </a:r>
          </a:p>
        </p:txBody>
      </p:sp>
      <p:pic>
        <p:nvPicPr>
          <p:cNvPr id="115" name="Picture 6" descr="PESTEL Analysis - Lumovest">
            <a:extLst>
              <a:ext uri="{FF2B5EF4-FFF2-40B4-BE49-F238E27FC236}">
                <a16:creationId xmlns:a16="http://schemas.microsoft.com/office/drawing/2014/main" id="{1F67212B-4BA3-F9B6-CA2D-2F4513F8C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1927" y="61076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97E7BB15-8C08-3521-2320-1F3796EDCE6A}"/>
              </a:ext>
            </a:extLst>
          </p:cNvPr>
          <p:cNvSpPr txBox="1"/>
          <p:nvPr/>
        </p:nvSpPr>
        <p:spPr>
          <a:xfrm>
            <a:off x="4917548" y="6439487"/>
            <a:ext cx="2016000" cy="230832"/>
          </a:xfrm>
          <a:prstGeom prst="rect">
            <a:avLst/>
          </a:prstGeom>
          <a:noFill/>
        </p:spPr>
        <p:txBody>
          <a:bodyPr wrap="square" rtlCol="0">
            <a:spAutoFit/>
          </a:bodyPr>
          <a:lstStyle/>
          <a:p>
            <a:pPr algn="ctr"/>
            <a:r>
              <a:rPr lang="en-US" sz="900" dirty="0"/>
              <a:t>More information see other side</a:t>
            </a:r>
          </a:p>
        </p:txBody>
      </p:sp>
      <p:sp>
        <p:nvSpPr>
          <p:cNvPr id="119" name="Rectangle 118">
            <a:extLst>
              <a:ext uri="{FF2B5EF4-FFF2-40B4-BE49-F238E27FC236}">
                <a16:creationId xmlns:a16="http://schemas.microsoft.com/office/drawing/2014/main" id="{33BD9CA1-A2F8-AA8C-E3CB-D9374A96C642}"/>
              </a:ext>
            </a:extLst>
          </p:cNvPr>
          <p:cNvSpPr/>
          <p:nvPr/>
        </p:nvSpPr>
        <p:spPr>
          <a:xfrm>
            <a:off x="6963706" y="57623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21" name="Rectangle 120">
            <a:extLst>
              <a:ext uri="{FF2B5EF4-FFF2-40B4-BE49-F238E27FC236}">
                <a16:creationId xmlns:a16="http://schemas.microsoft.com/office/drawing/2014/main" id="{0C7A26AC-9012-A9C2-8F4D-44A51EE09E92}"/>
              </a:ext>
            </a:extLst>
          </p:cNvPr>
          <p:cNvSpPr/>
          <p:nvPr/>
        </p:nvSpPr>
        <p:spPr>
          <a:xfrm>
            <a:off x="6954938" y="463859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24" name="Rectangle 123">
            <a:extLst>
              <a:ext uri="{FF2B5EF4-FFF2-40B4-BE49-F238E27FC236}">
                <a16:creationId xmlns:a16="http://schemas.microsoft.com/office/drawing/2014/main" id="{7D5436E7-AC5F-F0DB-EEA3-F1C6B0E8F560}"/>
              </a:ext>
            </a:extLst>
          </p:cNvPr>
          <p:cNvSpPr/>
          <p:nvPr/>
        </p:nvSpPr>
        <p:spPr>
          <a:xfrm>
            <a:off x="4911416" y="610714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8DA1B3E-9453-933F-53AE-6F9C010F60E2}"/>
              </a:ext>
            </a:extLst>
          </p:cNvPr>
          <p:cNvSpPr/>
          <p:nvPr/>
        </p:nvSpPr>
        <p:spPr>
          <a:xfrm>
            <a:off x="5583096" y="6105392"/>
            <a:ext cx="668508" cy="383543"/>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C40ED662-7D60-AE34-6106-6F02853CF70C}"/>
              </a:ext>
            </a:extLst>
          </p:cNvPr>
          <p:cNvPicPr>
            <a:picLocks noChangeAspect="1"/>
          </p:cNvPicPr>
          <p:nvPr/>
        </p:nvPicPr>
        <p:blipFill>
          <a:blip r:embed="rId3"/>
          <a:stretch>
            <a:fillRect/>
          </a:stretch>
        </p:blipFill>
        <p:spPr>
          <a:xfrm>
            <a:off x="7847726" y="6412584"/>
            <a:ext cx="739603" cy="167826"/>
          </a:xfrm>
          <a:prstGeom prst="rect">
            <a:avLst/>
          </a:prstGeom>
        </p:spPr>
      </p:pic>
      <p:pic>
        <p:nvPicPr>
          <p:cNvPr id="127" name="Picture 8" descr="Het logo van de Hanze | Hanze">
            <a:extLst>
              <a:ext uri="{FF2B5EF4-FFF2-40B4-BE49-F238E27FC236}">
                <a16:creationId xmlns:a16="http://schemas.microsoft.com/office/drawing/2014/main" id="{CD93B487-F32B-320B-8713-6F9E3D6C1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123" y="6412583"/>
            <a:ext cx="518500" cy="16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0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9" name="Rectangle 18">
            <a:extLst>
              <a:ext uri="{FF2B5EF4-FFF2-40B4-BE49-F238E27FC236}">
                <a16:creationId xmlns:a16="http://schemas.microsoft.com/office/drawing/2014/main" id="{C11C60B8-9E69-9D79-C741-6CDF3063F2C9}"/>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C4791A-016D-1D29-99CB-A1066C278D07}"/>
              </a:ext>
            </a:extLst>
          </p:cNvPr>
          <p:cNvSpPr/>
          <p:nvPr/>
        </p:nvSpPr>
        <p:spPr>
          <a:xfrm>
            <a:off x="1951374" y="2842355"/>
            <a:ext cx="66850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9AD59A-DE7C-008E-8CA1-BF1B0DF078F7}"/>
              </a:ext>
            </a:extLst>
          </p:cNvPr>
          <p:cNvSpPr/>
          <p:nvPr/>
        </p:nvSpPr>
        <p:spPr>
          <a:xfrm>
            <a:off x="4919880" y="209349"/>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EC506-7647-F376-F37B-30E47264EB60}"/>
              </a:ext>
            </a:extLst>
          </p:cNvPr>
          <p:cNvSpPr/>
          <p:nvPr/>
        </p:nvSpPr>
        <p:spPr>
          <a:xfrm>
            <a:off x="4919952" y="210732"/>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21" name="Rectangle 20">
            <a:extLst>
              <a:ext uri="{FF2B5EF4-FFF2-40B4-BE49-F238E27FC236}">
                <a16:creationId xmlns:a16="http://schemas.microsoft.com/office/drawing/2014/main" id="{4D1E22A8-577B-338B-3267-B49A16F93728}"/>
              </a:ext>
            </a:extLst>
          </p:cNvPr>
          <p:cNvSpPr/>
          <p:nvPr/>
        </p:nvSpPr>
        <p:spPr>
          <a:xfrm>
            <a:off x="4919947" y="2532458"/>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22" name="Rectangle 21">
            <a:extLst>
              <a:ext uri="{FF2B5EF4-FFF2-40B4-BE49-F238E27FC236}">
                <a16:creationId xmlns:a16="http://schemas.microsoft.com/office/drawing/2014/main" id="{BE67EC95-C3E5-034C-B71B-33F7210FE639}"/>
              </a:ext>
            </a:extLst>
          </p:cNvPr>
          <p:cNvSpPr/>
          <p:nvPr/>
        </p:nvSpPr>
        <p:spPr>
          <a:xfrm>
            <a:off x="4919435" y="2220843"/>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23" name="Rectangle 22">
            <a:extLst>
              <a:ext uri="{FF2B5EF4-FFF2-40B4-BE49-F238E27FC236}">
                <a16:creationId xmlns:a16="http://schemas.microsoft.com/office/drawing/2014/main" id="{628B10EC-1729-C875-43B3-D526503AF087}"/>
              </a:ext>
            </a:extLst>
          </p:cNvPr>
          <p:cNvSpPr/>
          <p:nvPr/>
        </p:nvSpPr>
        <p:spPr>
          <a:xfrm>
            <a:off x="6946323" y="210731"/>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24" name="Picture 6" descr="PESTEL Analysis - Lumovest">
            <a:extLst>
              <a:ext uri="{FF2B5EF4-FFF2-40B4-BE49-F238E27FC236}">
                <a16:creationId xmlns:a16="http://schemas.microsoft.com/office/drawing/2014/main" id="{284BA837-29FD-3061-5C47-F764DC668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9946" y="2851015"/>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C43F631-6CA5-7891-DE22-F601E45C2680}"/>
              </a:ext>
            </a:extLst>
          </p:cNvPr>
          <p:cNvSpPr txBox="1"/>
          <p:nvPr/>
        </p:nvSpPr>
        <p:spPr>
          <a:xfrm>
            <a:off x="4925567" y="3182808"/>
            <a:ext cx="2016000" cy="230832"/>
          </a:xfrm>
          <a:prstGeom prst="rect">
            <a:avLst/>
          </a:prstGeom>
          <a:noFill/>
        </p:spPr>
        <p:txBody>
          <a:bodyPr wrap="square" rtlCol="0">
            <a:spAutoFit/>
          </a:bodyPr>
          <a:lstStyle/>
          <a:p>
            <a:pPr algn="ctr"/>
            <a:r>
              <a:rPr lang="en-US" sz="900" dirty="0"/>
              <a:t>More information see other side</a:t>
            </a:r>
          </a:p>
        </p:txBody>
      </p:sp>
      <p:sp>
        <p:nvSpPr>
          <p:cNvPr id="27" name="Rectangle 26">
            <a:extLst>
              <a:ext uri="{FF2B5EF4-FFF2-40B4-BE49-F238E27FC236}">
                <a16:creationId xmlns:a16="http://schemas.microsoft.com/office/drawing/2014/main" id="{14FC00BD-11DC-ECAA-0668-7DC0C0B1EE6E}"/>
              </a:ext>
            </a:extLst>
          </p:cNvPr>
          <p:cNvSpPr/>
          <p:nvPr/>
        </p:nvSpPr>
        <p:spPr>
          <a:xfrm>
            <a:off x="6971725" y="2505714"/>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9" name="Rectangle 28">
            <a:extLst>
              <a:ext uri="{FF2B5EF4-FFF2-40B4-BE49-F238E27FC236}">
                <a16:creationId xmlns:a16="http://schemas.microsoft.com/office/drawing/2014/main" id="{834A2CFC-8480-CE31-CA49-C15047327534}"/>
              </a:ext>
            </a:extLst>
          </p:cNvPr>
          <p:cNvSpPr/>
          <p:nvPr/>
        </p:nvSpPr>
        <p:spPr>
          <a:xfrm>
            <a:off x="6962957" y="1381920"/>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32" name="Rectangle 31">
            <a:extLst>
              <a:ext uri="{FF2B5EF4-FFF2-40B4-BE49-F238E27FC236}">
                <a16:creationId xmlns:a16="http://schemas.microsoft.com/office/drawing/2014/main" id="{D64690D8-508A-35F1-8FDD-2D5C6E86639A}"/>
              </a:ext>
            </a:extLst>
          </p:cNvPr>
          <p:cNvSpPr/>
          <p:nvPr/>
        </p:nvSpPr>
        <p:spPr>
          <a:xfrm>
            <a:off x="4919434" y="2850466"/>
            <a:ext cx="668507" cy="38341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AEDE07-7D1A-BAFC-E058-C755F8146734}"/>
              </a:ext>
            </a:extLst>
          </p:cNvPr>
          <p:cNvSpPr/>
          <p:nvPr/>
        </p:nvSpPr>
        <p:spPr>
          <a:xfrm>
            <a:off x="5926455" y="2844073"/>
            <a:ext cx="992170" cy="389811"/>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B3139719-CA05-039A-59C5-CF67E40BB0A7}"/>
              </a:ext>
            </a:extLst>
          </p:cNvPr>
          <p:cNvPicPr>
            <a:picLocks noChangeAspect="1"/>
          </p:cNvPicPr>
          <p:nvPr/>
        </p:nvPicPr>
        <p:blipFill>
          <a:blip r:embed="rId3"/>
          <a:stretch>
            <a:fillRect/>
          </a:stretch>
        </p:blipFill>
        <p:spPr>
          <a:xfrm>
            <a:off x="7855745" y="3155905"/>
            <a:ext cx="739603" cy="167826"/>
          </a:xfrm>
          <a:prstGeom prst="rect">
            <a:avLst/>
          </a:prstGeom>
        </p:spPr>
      </p:pic>
      <p:pic>
        <p:nvPicPr>
          <p:cNvPr id="35" name="Picture 8" descr="Het logo van de Hanze | Hanze">
            <a:extLst>
              <a:ext uri="{FF2B5EF4-FFF2-40B4-BE49-F238E27FC236}">
                <a16:creationId xmlns:a16="http://schemas.microsoft.com/office/drawing/2014/main" id="{E21A9B96-3219-1843-6340-4DD022D3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42" y="3155904"/>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90E537D-B166-18BB-B68A-B932F53A2264}"/>
              </a:ext>
            </a:extLst>
          </p:cNvPr>
          <p:cNvSpPr/>
          <p:nvPr/>
        </p:nvSpPr>
        <p:spPr>
          <a:xfrm>
            <a:off x="620620" y="3470946"/>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109AE9-EDE3-D4E4-03ED-B53A3009DEC2}"/>
              </a:ext>
            </a:extLst>
          </p:cNvPr>
          <p:cNvSpPr/>
          <p:nvPr/>
        </p:nvSpPr>
        <p:spPr>
          <a:xfrm>
            <a:off x="620692" y="3472329"/>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39" name="Rectangle 38">
            <a:extLst>
              <a:ext uri="{FF2B5EF4-FFF2-40B4-BE49-F238E27FC236}">
                <a16:creationId xmlns:a16="http://schemas.microsoft.com/office/drawing/2014/main" id="{A88BC4A9-2560-3B04-705B-558054E43380}"/>
              </a:ext>
            </a:extLst>
          </p:cNvPr>
          <p:cNvSpPr/>
          <p:nvPr/>
        </p:nvSpPr>
        <p:spPr>
          <a:xfrm>
            <a:off x="620687" y="5794055"/>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40" name="Rectangle 39">
            <a:extLst>
              <a:ext uri="{FF2B5EF4-FFF2-40B4-BE49-F238E27FC236}">
                <a16:creationId xmlns:a16="http://schemas.microsoft.com/office/drawing/2014/main" id="{8024A351-5E88-D298-C32C-E3CA18B407D3}"/>
              </a:ext>
            </a:extLst>
          </p:cNvPr>
          <p:cNvSpPr/>
          <p:nvPr/>
        </p:nvSpPr>
        <p:spPr>
          <a:xfrm>
            <a:off x="620175" y="5482440"/>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41" name="Rectangle 40">
            <a:extLst>
              <a:ext uri="{FF2B5EF4-FFF2-40B4-BE49-F238E27FC236}">
                <a16:creationId xmlns:a16="http://schemas.microsoft.com/office/drawing/2014/main" id="{C8FEA224-9CC6-7058-E3D8-D46C7D0C8DAA}"/>
              </a:ext>
            </a:extLst>
          </p:cNvPr>
          <p:cNvSpPr/>
          <p:nvPr/>
        </p:nvSpPr>
        <p:spPr>
          <a:xfrm>
            <a:off x="2647063" y="3472328"/>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42" name="Picture 6" descr="PESTEL Analysis - Lumovest">
            <a:extLst>
              <a:ext uri="{FF2B5EF4-FFF2-40B4-BE49-F238E27FC236}">
                <a16:creationId xmlns:a16="http://schemas.microsoft.com/office/drawing/2014/main" id="{9FB87D63-CD89-D1C2-70BD-28B1E19EF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0686" y="6112612"/>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65C3523-0B4B-B1D4-827B-77CB9212D7AA}"/>
              </a:ext>
            </a:extLst>
          </p:cNvPr>
          <p:cNvSpPr txBox="1"/>
          <p:nvPr/>
        </p:nvSpPr>
        <p:spPr>
          <a:xfrm>
            <a:off x="626307" y="6444405"/>
            <a:ext cx="2016000" cy="230832"/>
          </a:xfrm>
          <a:prstGeom prst="rect">
            <a:avLst/>
          </a:prstGeom>
          <a:noFill/>
        </p:spPr>
        <p:txBody>
          <a:bodyPr wrap="square" rtlCol="0">
            <a:spAutoFit/>
          </a:bodyPr>
          <a:lstStyle/>
          <a:p>
            <a:pPr algn="ctr"/>
            <a:r>
              <a:rPr lang="en-US" sz="900" dirty="0"/>
              <a:t>More information see other side</a:t>
            </a:r>
          </a:p>
        </p:txBody>
      </p:sp>
      <p:sp>
        <p:nvSpPr>
          <p:cNvPr id="45" name="Rectangle 44">
            <a:extLst>
              <a:ext uri="{FF2B5EF4-FFF2-40B4-BE49-F238E27FC236}">
                <a16:creationId xmlns:a16="http://schemas.microsoft.com/office/drawing/2014/main" id="{9598EC53-0A02-0C95-6941-CDF4A21A3EB8}"/>
              </a:ext>
            </a:extLst>
          </p:cNvPr>
          <p:cNvSpPr/>
          <p:nvPr/>
        </p:nvSpPr>
        <p:spPr>
          <a:xfrm>
            <a:off x="2672465" y="5767311"/>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47" name="Rectangle 46">
            <a:extLst>
              <a:ext uri="{FF2B5EF4-FFF2-40B4-BE49-F238E27FC236}">
                <a16:creationId xmlns:a16="http://schemas.microsoft.com/office/drawing/2014/main" id="{400C5F4A-6BBC-D17B-AF4A-6AD97FF261EF}"/>
              </a:ext>
            </a:extLst>
          </p:cNvPr>
          <p:cNvSpPr/>
          <p:nvPr/>
        </p:nvSpPr>
        <p:spPr>
          <a:xfrm>
            <a:off x="2663697" y="4643517"/>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0" name="Rectangle 49">
            <a:extLst>
              <a:ext uri="{FF2B5EF4-FFF2-40B4-BE49-F238E27FC236}">
                <a16:creationId xmlns:a16="http://schemas.microsoft.com/office/drawing/2014/main" id="{8582DEED-CA99-E344-F59A-0C4383FAFC8A}"/>
              </a:ext>
            </a:extLst>
          </p:cNvPr>
          <p:cNvSpPr/>
          <p:nvPr/>
        </p:nvSpPr>
        <p:spPr>
          <a:xfrm>
            <a:off x="620174" y="6112063"/>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B293CBB-7D6A-CE05-08C9-A48EC8C2647B}"/>
              </a:ext>
            </a:extLst>
          </p:cNvPr>
          <p:cNvSpPr/>
          <p:nvPr/>
        </p:nvSpPr>
        <p:spPr>
          <a:xfrm>
            <a:off x="1627195" y="6112063"/>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D04925B3-5CD3-E1B1-D9B9-78FFB4E5BB10}"/>
              </a:ext>
            </a:extLst>
          </p:cNvPr>
          <p:cNvPicPr>
            <a:picLocks noChangeAspect="1"/>
          </p:cNvPicPr>
          <p:nvPr/>
        </p:nvPicPr>
        <p:blipFill>
          <a:blip r:embed="rId3"/>
          <a:stretch>
            <a:fillRect/>
          </a:stretch>
        </p:blipFill>
        <p:spPr>
          <a:xfrm>
            <a:off x="3556485" y="6417502"/>
            <a:ext cx="739603" cy="167826"/>
          </a:xfrm>
          <a:prstGeom prst="rect">
            <a:avLst/>
          </a:prstGeom>
        </p:spPr>
      </p:pic>
      <p:pic>
        <p:nvPicPr>
          <p:cNvPr id="53" name="Picture 8" descr="Het logo van de Hanze | Hanze">
            <a:extLst>
              <a:ext uri="{FF2B5EF4-FFF2-40B4-BE49-F238E27FC236}">
                <a16:creationId xmlns:a16="http://schemas.microsoft.com/office/drawing/2014/main" id="{AD078067-4AEC-D120-821B-7D5DC4DB6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82" y="6417501"/>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027">
            <a:extLst>
              <a:ext uri="{FF2B5EF4-FFF2-40B4-BE49-F238E27FC236}">
                <a16:creationId xmlns:a16="http://schemas.microsoft.com/office/drawing/2014/main" id="{0A665349-84C3-AFA7-B73C-111E90AE80CD}"/>
              </a:ext>
            </a:extLst>
          </p:cNvPr>
          <p:cNvSpPr/>
          <p:nvPr/>
        </p:nvSpPr>
        <p:spPr>
          <a:xfrm>
            <a:off x="4913550" y="346482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6A9F00BB-C06B-A543-78CD-6CFD28B6122D}"/>
              </a:ext>
            </a:extLst>
          </p:cNvPr>
          <p:cNvSpPr/>
          <p:nvPr/>
        </p:nvSpPr>
        <p:spPr>
          <a:xfrm>
            <a:off x="4913622" y="3466208"/>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CARD</a:t>
            </a:r>
          </a:p>
        </p:txBody>
      </p:sp>
      <p:sp>
        <p:nvSpPr>
          <p:cNvPr id="1030" name="Rectangle 1029">
            <a:extLst>
              <a:ext uri="{FF2B5EF4-FFF2-40B4-BE49-F238E27FC236}">
                <a16:creationId xmlns:a16="http://schemas.microsoft.com/office/drawing/2014/main" id="{86AEEA6C-09F3-4065-E888-A2DA8E549C4D}"/>
              </a:ext>
            </a:extLst>
          </p:cNvPr>
          <p:cNvSpPr/>
          <p:nvPr/>
        </p:nvSpPr>
        <p:spPr>
          <a:xfrm>
            <a:off x="4913617" y="578793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EXPERT</a:t>
            </a:r>
          </a:p>
        </p:txBody>
      </p:sp>
      <p:sp>
        <p:nvSpPr>
          <p:cNvPr id="1031" name="Rectangle 1030">
            <a:extLst>
              <a:ext uri="{FF2B5EF4-FFF2-40B4-BE49-F238E27FC236}">
                <a16:creationId xmlns:a16="http://schemas.microsoft.com/office/drawing/2014/main" id="{D56171C1-FA4C-01EF-61A4-31280AD87C7D}"/>
              </a:ext>
            </a:extLst>
          </p:cNvPr>
          <p:cNvSpPr/>
          <p:nvPr/>
        </p:nvSpPr>
        <p:spPr>
          <a:xfrm>
            <a:off x="4913105" y="547631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33" name="Rectangle 1032">
            <a:extLst>
              <a:ext uri="{FF2B5EF4-FFF2-40B4-BE49-F238E27FC236}">
                <a16:creationId xmlns:a16="http://schemas.microsoft.com/office/drawing/2014/main" id="{BAFAAEEA-94DC-C5AD-5D1A-62EF3CBE0D09}"/>
              </a:ext>
            </a:extLst>
          </p:cNvPr>
          <p:cNvSpPr/>
          <p:nvPr/>
        </p:nvSpPr>
        <p:spPr>
          <a:xfrm>
            <a:off x="6939993" y="3466207"/>
            <a:ext cx="2023869" cy="180000"/>
          </a:xfrm>
          <a:prstGeom prst="rect">
            <a:avLst/>
          </a:prstGeom>
          <a:solidFill>
            <a:srgbClr val="B8D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FACILITY INFO</a:t>
            </a:r>
          </a:p>
        </p:txBody>
      </p:sp>
      <p:pic>
        <p:nvPicPr>
          <p:cNvPr id="1034" name="Picture 6" descr="PESTEL Analysis - Lumovest">
            <a:extLst>
              <a:ext uri="{FF2B5EF4-FFF2-40B4-BE49-F238E27FC236}">
                <a16:creationId xmlns:a16="http://schemas.microsoft.com/office/drawing/2014/main" id="{5C0DFC00-E248-A6B7-25BB-B266BE84A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4913616" y="610649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5B1D241-AD61-BCAC-74DA-DE0F2D0773C7}"/>
              </a:ext>
            </a:extLst>
          </p:cNvPr>
          <p:cNvSpPr txBox="1"/>
          <p:nvPr/>
        </p:nvSpPr>
        <p:spPr>
          <a:xfrm>
            <a:off x="4919237" y="6438284"/>
            <a:ext cx="2016000" cy="230832"/>
          </a:xfrm>
          <a:prstGeom prst="rect">
            <a:avLst/>
          </a:prstGeom>
          <a:noFill/>
        </p:spPr>
        <p:txBody>
          <a:bodyPr wrap="square" rtlCol="0">
            <a:spAutoFit/>
          </a:bodyPr>
          <a:lstStyle/>
          <a:p>
            <a:pPr algn="ctr"/>
            <a:r>
              <a:rPr lang="en-US" sz="900" dirty="0"/>
              <a:t>More information see other side</a:t>
            </a:r>
          </a:p>
        </p:txBody>
      </p:sp>
      <p:sp>
        <p:nvSpPr>
          <p:cNvPr id="1037" name="Rectangle 1036">
            <a:extLst>
              <a:ext uri="{FF2B5EF4-FFF2-40B4-BE49-F238E27FC236}">
                <a16:creationId xmlns:a16="http://schemas.microsoft.com/office/drawing/2014/main" id="{7A2D3BD6-EB65-7E05-88A2-F983B138A799}"/>
              </a:ext>
            </a:extLst>
          </p:cNvPr>
          <p:cNvSpPr/>
          <p:nvPr/>
        </p:nvSpPr>
        <p:spPr>
          <a:xfrm>
            <a:off x="6965395" y="576119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39" name="Rectangle 1038">
            <a:extLst>
              <a:ext uri="{FF2B5EF4-FFF2-40B4-BE49-F238E27FC236}">
                <a16:creationId xmlns:a16="http://schemas.microsoft.com/office/drawing/2014/main" id="{96D49FF5-DD0B-0839-3B88-0544C3166235}"/>
              </a:ext>
            </a:extLst>
          </p:cNvPr>
          <p:cNvSpPr/>
          <p:nvPr/>
        </p:nvSpPr>
        <p:spPr>
          <a:xfrm>
            <a:off x="6956627" y="4637396"/>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2" name="Rectangle 1041">
            <a:extLst>
              <a:ext uri="{FF2B5EF4-FFF2-40B4-BE49-F238E27FC236}">
                <a16:creationId xmlns:a16="http://schemas.microsoft.com/office/drawing/2014/main" id="{047E5BE4-4260-55D2-D93D-C3F8E75B30C2}"/>
              </a:ext>
            </a:extLst>
          </p:cNvPr>
          <p:cNvSpPr/>
          <p:nvPr/>
        </p:nvSpPr>
        <p:spPr>
          <a:xfrm>
            <a:off x="4913104" y="6105942"/>
            <a:ext cx="668507"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CAFF618-8D4F-7307-0A75-60036534CA9F}"/>
              </a:ext>
            </a:extLst>
          </p:cNvPr>
          <p:cNvSpPr/>
          <p:nvPr/>
        </p:nvSpPr>
        <p:spPr>
          <a:xfrm>
            <a:off x="5920125" y="6105942"/>
            <a:ext cx="9921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4" name="Picture 1043">
            <a:extLst>
              <a:ext uri="{FF2B5EF4-FFF2-40B4-BE49-F238E27FC236}">
                <a16:creationId xmlns:a16="http://schemas.microsoft.com/office/drawing/2014/main" id="{6396ADE1-C97E-A409-31D1-90A9203ADAAE}"/>
              </a:ext>
            </a:extLst>
          </p:cNvPr>
          <p:cNvPicPr>
            <a:picLocks noChangeAspect="1"/>
          </p:cNvPicPr>
          <p:nvPr/>
        </p:nvPicPr>
        <p:blipFill>
          <a:blip r:embed="rId3"/>
          <a:stretch>
            <a:fillRect/>
          </a:stretch>
        </p:blipFill>
        <p:spPr>
          <a:xfrm>
            <a:off x="7849415" y="6411381"/>
            <a:ext cx="739603" cy="167826"/>
          </a:xfrm>
          <a:prstGeom prst="rect">
            <a:avLst/>
          </a:prstGeom>
        </p:spPr>
      </p:pic>
      <p:pic>
        <p:nvPicPr>
          <p:cNvPr id="1045" name="Picture 8" descr="Het logo van de Hanze | Hanze">
            <a:extLst>
              <a:ext uri="{FF2B5EF4-FFF2-40B4-BE49-F238E27FC236}">
                <a16:creationId xmlns:a16="http://schemas.microsoft.com/office/drawing/2014/main" id="{5F759AF4-5AD7-8C97-BDF8-4C5D79F2A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12" y="6411380"/>
            <a:ext cx="518500" cy="16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68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of Charge Creative Commons projects Image - Keyboard 2">
            <a:extLst>
              <a:ext uri="{FF2B5EF4-FFF2-40B4-BE49-F238E27FC236}">
                <a16:creationId xmlns:a16="http://schemas.microsoft.com/office/drawing/2014/main" id="{951DF251-25AE-3572-50AD-E5815FF37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948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FAD6-D93E-E023-4DE8-E907871968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D642FD-41B1-9A0A-3F3C-30ACCB6BBD5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41608B9-5340-565C-F9A4-D19F79942A15}"/>
              </a:ext>
            </a:extLst>
          </p:cNvPr>
          <p:cNvSpPr/>
          <p:nvPr/>
        </p:nvSpPr>
        <p:spPr>
          <a:xfrm>
            <a:off x="621209" y="20262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CARD</a:t>
            </a:r>
          </a:p>
        </p:txBody>
      </p:sp>
      <p:sp>
        <p:nvSpPr>
          <p:cNvPr id="6" name="Rectangle 5">
            <a:extLst>
              <a:ext uri="{FF2B5EF4-FFF2-40B4-BE49-F238E27FC236}">
                <a16:creationId xmlns:a16="http://schemas.microsoft.com/office/drawing/2014/main" id="{42EC16A6-6C51-A1ED-B511-571C0CDF0B63}"/>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 name="Rectangle 6">
            <a:extLst>
              <a:ext uri="{FF2B5EF4-FFF2-40B4-BE49-F238E27FC236}">
                <a16:creationId xmlns:a16="http://schemas.microsoft.com/office/drawing/2014/main" id="{68AE47D4-2285-55DF-113B-11C6EC9C1F59}"/>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8" name="Rectangle 7">
            <a:extLst>
              <a:ext uri="{FF2B5EF4-FFF2-40B4-BE49-F238E27FC236}">
                <a16:creationId xmlns:a16="http://schemas.microsoft.com/office/drawing/2014/main" id="{99094623-7A0F-5CF3-BC25-DC5A901146A6}"/>
              </a:ext>
            </a:extLst>
          </p:cNvPr>
          <p:cNvSpPr/>
          <p:nvPr/>
        </p:nvSpPr>
        <p:spPr>
          <a:xfrm>
            <a:off x="2647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INFO</a:t>
            </a:r>
          </a:p>
        </p:txBody>
      </p:sp>
      <p:pic>
        <p:nvPicPr>
          <p:cNvPr id="9" name="Picture 6" descr="PESTEL Analysis - Lumovest">
            <a:extLst>
              <a:ext uri="{FF2B5EF4-FFF2-40B4-BE49-F238E27FC236}">
                <a16:creationId xmlns:a16="http://schemas.microsoft.com/office/drawing/2014/main" id="{FDA971D6-F56F-F2DE-6515-B30991E16C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4FAB08-380E-2A5C-CA37-94AFAEFF4991}"/>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6DDC7EF0-273A-9D3C-835A-F2725A9E389B}"/>
              </a:ext>
            </a:extLst>
          </p:cNvPr>
          <p:cNvSpPr txBox="1"/>
          <p:nvPr/>
        </p:nvSpPr>
        <p:spPr>
          <a:xfrm>
            <a:off x="645787" y="384411"/>
            <a:ext cx="1975579" cy="1538883"/>
          </a:xfrm>
          <a:prstGeom prst="rect">
            <a:avLst/>
          </a:prstGeom>
          <a:noFill/>
        </p:spPr>
        <p:txBody>
          <a:bodyPr wrap="square" rtlCol="0">
            <a:spAutoFit/>
          </a:bodyPr>
          <a:lstStyle/>
          <a:p>
            <a:pPr algn="ctr"/>
            <a:r>
              <a:rPr lang="nl-NL" sz="1400" b="1" dirty="0"/>
              <a:t>FLEXPOST </a:t>
            </a:r>
          </a:p>
          <a:p>
            <a:pPr algn="ctr"/>
            <a:r>
              <a:rPr lang="en-US" sz="1000" dirty="0"/>
              <a:t>PEDs can play an important part in the energy transition for urban areas. Implementation of PEDs require integration of energy planning in urban planning processes, as well as a committed network of stakeholders from the public and private sector.</a:t>
            </a:r>
            <a:endParaRPr lang="nl-NL" sz="1000" dirty="0"/>
          </a:p>
        </p:txBody>
      </p:sp>
      <p:sp>
        <p:nvSpPr>
          <p:cNvPr id="14" name="Rectangle 13">
            <a:extLst>
              <a:ext uri="{FF2B5EF4-FFF2-40B4-BE49-F238E27FC236}">
                <a16:creationId xmlns:a16="http://schemas.microsoft.com/office/drawing/2014/main" id="{1A2B019D-31C1-4D54-DB91-06BDBD4305EA}"/>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2192BA7D-D087-2004-499E-8FAF75BF0337}"/>
              </a:ext>
            </a:extLst>
          </p:cNvPr>
          <p:cNvSpPr txBox="1"/>
          <p:nvPr/>
        </p:nvSpPr>
        <p:spPr>
          <a:xfrm>
            <a:off x="2650680" y="2675916"/>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Frank Pierie|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f.pierie@pl.hanze.nl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8E9D381-5581-999D-4DE8-577FE5A0FCBD}"/>
              </a:ext>
            </a:extLst>
          </p:cNvPr>
          <p:cNvSpPr txBox="1"/>
          <p:nvPr/>
        </p:nvSpPr>
        <p:spPr>
          <a:xfrm>
            <a:off x="2680071" y="390732"/>
            <a:ext cx="1975579" cy="1785104"/>
          </a:xfrm>
          <a:prstGeom prst="rect">
            <a:avLst/>
          </a:prstGeom>
          <a:noFill/>
        </p:spPr>
        <p:txBody>
          <a:bodyPr wrap="square" rtlCol="0">
            <a:spAutoFit/>
          </a:bodyPr>
          <a:lstStyle/>
          <a:p>
            <a:pPr algn="ctr"/>
            <a:r>
              <a:rPr lang="en-US" sz="1000" dirty="0"/>
              <a:t>FLEXPOSTS seeks to push the boundaries of innovation by exploring and implementing novel business models for more flexible energy systems. By working across national borders, the project capitalizes on the diverse approaches to energy systems, energy, and urban planning exhibited by the two countries involved.</a:t>
            </a:r>
          </a:p>
        </p:txBody>
      </p:sp>
      <p:sp>
        <p:nvSpPr>
          <p:cNvPr id="19" name="Rectangle 18">
            <a:extLst>
              <a:ext uri="{FF2B5EF4-FFF2-40B4-BE49-F238E27FC236}">
                <a16:creationId xmlns:a16="http://schemas.microsoft.com/office/drawing/2014/main" id="{A7B52542-4720-387F-A000-C0498C108998}"/>
              </a:ext>
            </a:extLst>
          </p:cNvPr>
          <p:cNvSpPr/>
          <p:nvPr/>
        </p:nvSpPr>
        <p:spPr>
          <a:xfrm>
            <a:off x="620692" y="284235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A576A1-7265-2988-4ACB-FA95787272E0}"/>
              </a:ext>
            </a:extLst>
          </p:cNvPr>
          <p:cNvSpPr/>
          <p:nvPr/>
        </p:nvSpPr>
        <p:spPr>
          <a:xfrm>
            <a:off x="1951374" y="2842355"/>
            <a:ext cx="3417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6D474118-E136-7753-D4F6-DEFFF3E4D483}"/>
              </a:ext>
            </a:extLst>
          </p:cNvPr>
          <p:cNvPicPr>
            <a:picLocks noChangeAspect="1"/>
          </p:cNvPicPr>
          <p:nvPr/>
        </p:nvPicPr>
        <p:blipFill>
          <a:blip r:embed="rId3"/>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FC29972A-5B3A-5089-AA2D-8DF9DFB8A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FABA137-5F8A-C83D-0385-09854B0CA41C}"/>
              </a:ext>
            </a:extLst>
          </p:cNvPr>
          <p:cNvPicPr>
            <a:picLocks noChangeAspect="1"/>
          </p:cNvPicPr>
          <p:nvPr/>
        </p:nvPicPr>
        <p:blipFill>
          <a:blip r:embed="rId5"/>
          <a:stretch>
            <a:fillRect/>
          </a:stretch>
        </p:blipFill>
        <p:spPr>
          <a:xfrm>
            <a:off x="2014147" y="2195372"/>
            <a:ext cx="630104" cy="624074"/>
          </a:xfrm>
          <a:prstGeom prst="rect">
            <a:avLst/>
          </a:prstGeom>
        </p:spPr>
      </p:pic>
      <p:sp>
        <p:nvSpPr>
          <p:cNvPr id="74" name="Rectangle 73">
            <a:extLst>
              <a:ext uri="{FF2B5EF4-FFF2-40B4-BE49-F238E27FC236}">
                <a16:creationId xmlns:a16="http://schemas.microsoft.com/office/drawing/2014/main" id="{5262230E-6606-C4F7-C444-CB4568378418}"/>
              </a:ext>
            </a:extLst>
          </p:cNvPr>
          <p:cNvSpPr/>
          <p:nvPr/>
        </p:nvSpPr>
        <p:spPr>
          <a:xfrm>
            <a:off x="618883" y="3465241"/>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8552CCE-4ECF-DD8C-9F9C-02C8CE95F787}"/>
              </a:ext>
            </a:extLst>
          </p:cNvPr>
          <p:cNvSpPr/>
          <p:nvPr/>
        </p:nvSpPr>
        <p:spPr>
          <a:xfrm>
            <a:off x="618955" y="3466624"/>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CARD</a:t>
            </a:r>
          </a:p>
        </p:txBody>
      </p:sp>
      <p:sp>
        <p:nvSpPr>
          <p:cNvPr id="76" name="Rectangle 75">
            <a:extLst>
              <a:ext uri="{FF2B5EF4-FFF2-40B4-BE49-F238E27FC236}">
                <a16:creationId xmlns:a16="http://schemas.microsoft.com/office/drawing/2014/main" id="{51B03A9C-346D-A22A-562A-F4946D084BD6}"/>
              </a:ext>
            </a:extLst>
          </p:cNvPr>
          <p:cNvSpPr/>
          <p:nvPr/>
        </p:nvSpPr>
        <p:spPr>
          <a:xfrm>
            <a:off x="618950" y="5788350"/>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77" name="Rectangle 76">
            <a:extLst>
              <a:ext uri="{FF2B5EF4-FFF2-40B4-BE49-F238E27FC236}">
                <a16:creationId xmlns:a16="http://schemas.microsoft.com/office/drawing/2014/main" id="{3039F0AC-2FD5-1302-4499-56D20E22E090}"/>
              </a:ext>
            </a:extLst>
          </p:cNvPr>
          <p:cNvSpPr/>
          <p:nvPr/>
        </p:nvSpPr>
        <p:spPr>
          <a:xfrm>
            <a:off x="618438" y="5476735"/>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78" name="Rectangle 77">
            <a:extLst>
              <a:ext uri="{FF2B5EF4-FFF2-40B4-BE49-F238E27FC236}">
                <a16:creationId xmlns:a16="http://schemas.microsoft.com/office/drawing/2014/main" id="{7612E4C4-3AD4-CD8E-BD70-97EBD430F078}"/>
              </a:ext>
            </a:extLst>
          </p:cNvPr>
          <p:cNvSpPr/>
          <p:nvPr/>
        </p:nvSpPr>
        <p:spPr>
          <a:xfrm>
            <a:off x="2645326" y="3466623"/>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INFO</a:t>
            </a:r>
          </a:p>
        </p:txBody>
      </p:sp>
      <p:pic>
        <p:nvPicPr>
          <p:cNvPr id="79" name="Picture 6" descr="PESTEL Analysis - Lumovest">
            <a:extLst>
              <a:ext uri="{FF2B5EF4-FFF2-40B4-BE49-F238E27FC236}">
                <a16:creationId xmlns:a16="http://schemas.microsoft.com/office/drawing/2014/main" id="{B2D63D85-1BA1-5CB6-10CA-A9A0059DCA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618949" y="6106907"/>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12B987FF-2F6B-F269-6BFA-0B6AF4560E27}"/>
              </a:ext>
            </a:extLst>
          </p:cNvPr>
          <p:cNvSpPr txBox="1"/>
          <p:nvPr/>
        </p:nvSpPr>
        <p:spPr>
          <a:xfrm>
            <a:off x="624570" y="6438700"/>
            <a:ext cx="2016000" cy="230832"/>
          </a:xfrm>
          <a:prstGeom prst="rect">
            <a:avLst/>
          </a:prstGeom>
          <a:noFill/>
        </p:spPr>
        <p:txBody>
          <a:bodyPr wrap="square" rtlCol="0">
            <a:spAutoFit/>
          </a:bodyPr>
          <a:lstStyle/>
          <a:p>
            <a:pPr algn="ctr"/>
            <a:r>
              <a:rPr lang="en-US" sz="900" dirty="0"/>
              <a:t>More information see other side</a:t>
            </a:r>
          </a:p>
        </p:txBody>
      </p:sp>
      <p:sp>
        <p:nvSpPr>
          <p:cNvPr id="82" name="TextBox 81">
            <a:extLst>
              <a:ext uri="{FF2B5EF4-FFF2-40B4-BE49-F238E27FC236}">
                <a16:creationId xmlns:a16="http://schemas.microsoft.com/office/drawing/2014/main" id="{E2E88E49-154E-7DCD-E5B6-EC37EF6D589A}"/>
              </a:ext>
            </a:extLst>
          </p:cNvPr>
          <p:cNvSpPr txBox="1"/>
          <p:nvPr/>
        </p:nvSpPr>
        <p:spPr>
          <a:xfrm>
            <a:off x="643533" y="3648414"/>
            <a:ext cx="1975579" cy="1692771"/>
          </a:xfrm>
          <a:prstGeom prst="rect">
            <a:avLst/>
          </a:prstGeom>
          <a:noFill/>
        </p:spPr>
        <p:txBody>
          <a:bodyPr wrap="square" rtlCol="0">
            <a:spAutoFit/>
          </a:bodyPr>
          <a:lstStyle/>
          <a:p>
            <a:pPr algn="ctr"/>
            <a:r>
              <a:rPr lang="nl-NL" sz="1400" b="1" dirty="0"/>
              <a:t>MAKING CITY </a:t>
            </a:r>
          </a:p>
          <a:p>
            <a:pPr algn="ctr"/>
            <a:r>
              <a:rPr lang="en-US" sz="1000" dirty="0"/>
              <a:t>Cities today have an essential role to play in tackling climate change by reducing their carbon emissions.</a:t>
            </a:r>
          </a:p>
          <a:p>
            <a:pPr algn="ctr"/>
            <a:endParaRPr lang="en-US" sz="1000" dirty="0"/>
          </a:p>
          <a:p>
            <a:pPr algn="ctr"/>
            <a:r>
              <a:rPr lang="en-US" sz="1000" dirty="0"/>
              <a:t>In the context of the Conference of the Parties (COPs) and the Paris Agreement, MAKING-CITY is an answer to urban transformation. </a:t>
            </a:r>
            <a:endParaRPr lang="nl-NL" sz="1000" dirty="0"/>
          </a:p>
        </p:txBody>
      </p:sp>
      <p:sp>
        <p:nvSpPr>
          <p:cNvPr id="83" name="Rectangle 82">
            <a:extLst>
              <a:ext uri="{FF2B5EF4-FFF2-40B4-BE49-F238E27FC236}">
                <a16:creationId xmlns:a16="http://schemas.microsoft.com/office/drawing/2014/main" id="{08A05ECC-D009-190E-5689-901C4B07BD1A}"/>
              </a:ext>
            </a:extLst>
          </p:cNvPr>
          <p:cNvSpPr/>
          <p:nvPr/>
        </p:nvSpPr>
        <p:spPr>
          <a:xfrm>
            <a:off x="2670728" y="5761606"/>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4" name="TextBox 83">
            <a:extLst>
              <a:ext uri="{FF2B5EF4-FFF2-40B4-BE49-F238E27FC236}">
                <a16:creationId xmlns:a16="http://schemas.microsoft.com/office/drawing/2014/main" id="{0BE034A0-E5DB-133B-BA42-DC4964CF57E6}"/>
              </a:ext>
            </a:extLst>
          </p:cNvPr>
          <p:cNvSpPr txBox="1"/>
          <p:nvPr/>
        </p:nvSpPr>
        <p:spPr>
          <a:xfrm>
            <a:off x="2648426" y="5939919"/>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Frank Pierie|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f.pierie@pl.hanze.nl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6" name="Rectangle 85">
            <a:extLst>
              <a:ext uri="{FF2B5EF4-FFF2-40B4-BE49-F238E27FC236}">
                <a16:creationId xmlns:a16="http://schemas.microsoft.com/office/drawing/2014/main" id="{7E6CBE6D-D8D4-4227-EF3F-15F75D5E49CE}"/>
              </a:ext>
            </a:extLst>
          </p:cNvPr>
          <p:cNvSpPr/>
          <p:nvPr/>
        </p:nvSpPr>
        <p:spPr>
          <a:xfrm>
            <a:off x="618438" y="6106358"/>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A47F886-AB5C-DE4F-8964-AE3A6D808DE7}"/>
              </a:ext>
            </a:extLst>
          </p:cNvPr>
          <p:cNvSpPr/>
          <p:nvPr/>
        </p:nvSpPr>
        <p:spPr>
          <a:xfrm>
            <a:off x="1949120" y="6106358"/>
            <a:ext cx="3417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74EBE569-24E4-41E1-1682-381027DFC1E8}"/>
              </a:ext>
            </a:extLst>
          </p:cNvPr>
          <p:cNvPicPr>
            <a:picLocks noChangeAspect="1"/>
          </p:cNvPicPr>
          <p:nvPr/>
        </p:nvPicPr>
        <p:blipFill>
          <a:blip r:embed="rId3"/>
          <a:stretch>
            <a:fillRect/>
          </a:stretch>
        </p:blipFill>
        <p:spPr>
          <a:xfrm>
            <a:off x="3554748" y="6411797"/>
            <a:ext cx="739603" cy="167826"/>
          </a:xfrm>
          <a:prstGeom prst="rect">
            <a:avLst/>
          </a:prstGeom>
        </p:spPr>
      </p:pic>
      <p:pic>
        <p:nvPicPr>
          <p:cNvPr id="89" name="Picture 8" descr="Het logo van de Hanze | Hanze">
            <a:extLst>
              <a:ext uri="{FF2B5EF4-FFF2-40B4-BE49-F238E27FC236}">
                <a16:creationId xmlns:a16="http://schemas.microsoft.com/office/drawing/2014/main" id="{AE7FDDA8-90A4-98E3-1C0A-A9F74491B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145" y="6411796"/>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12B9D4B9-9C12-86DF-8BD8-2B88B93F0CAD}"/>
              </a:ext>
            </a:extLst>
          </p:cNvPr>
          <p:cNvSpPr/>
          <p:nvPr/>
        </p:nvSpPr>
        <p:spPr>
          <a:xfrm>
            <a:off x="5234481" y="19985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4B6E3D0-7BBD-1EBA-1B92-E338AAB004DE}"/>
              </a:ext>
            </a:extLst>
          </p:cNvPr>
          <p:cNvSpPr/>
          <p:nvPr/>
        </p:nvSpPr>
        <p:spPr>
          <a:xfrm>
            <a:off x="5234553" y="201238"/>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CARD</a:t>
            </a:r>
          </a:p>
        </p:txBody>
      </p:sp>
      <p:sp>
        <p:nvSpPr>
          <p:cNvPr id="110" name="Rectangle 109">
            <a:extLst>
              <a:ext uri="{FF2B5EF4-FFF2-40B4-BE49-F238E27FC236}">
                <a16:creationId xmlns:a16="http://schemas.microsoft.com/office/drawing/2014/main" id="{191BC3FA-C0CF-487E-A542-E9B0683D051F}"/>
              </a:ext>
            </a:extLst>
          </p:cNvPr>
          <p:cNvSpPr/>
          <p:nvPr/>
        </p:nvSpPr>
        <p:spPr>
          <a:xfrm>
            <a:off x="5234548" y="2522964"/>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11" name="Rectangle 110">
            <a:extLst>
              <a:ext uri="{FF2B5EF4-FFF2-40B4-BE49-F238E27FC236}">
                <a16:creationId xmlns:a16="http://schemas.microsoft.com/office/drawing/2014/main" id="{28FDC959-4502-E4F6-82D4-1AF2B5892CA2}"/>
              </a:ext>
            </a:extLst>
          </p:cNvPr>
          <p:cNvSpPr/>
          <p:nvPr/>
        </p:nvSpPr>
        <p:spPr>
          <a:xfrm>
            <a:off x="5234036" y="2211349"/>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12" name="Rectangle 111">
            <a:extLst>
              <a:ext uri="{FF2B5EF4-FFF2-40B4-BE49-F238E27FC236}">
                <a16:creationId xmlns:a16="http://schemas.microsoft.com/office/drawing/2014/main" id="{F00736AD-E2A9-89B8-09A9-8951013BABA7}"/>
              </a:ext>
            </a:extLst>
          </p:cNvPr>
          <p:cNvSpPr/>
          <p:nvPr/>
        </p:nvSpPr>
        <p:spPr>
          <a:xfrm>
            <a:off x="7260924" y="201237"/>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INFO</a:t>
            </a:r>
          </a:p>
        </p:txBody>
      </p:sp>
      <p:pic>
        <p:nvPicPr>
          <p:cNvPr id="113" name="Picture 6" descr="PESTEL Analysis - Lumovest">
            <a:extLst>
              <a:ext uri="{FF2B5EF4-FFF2-40B4-BE49-F238E27FC236}">
                <a16:creationId xmlns:a16="http://schemas.microsoft.com/office/drawing/2014/main" id="{0A8C2C39-1054-5978-6097-7158BDAFE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234547" y="284152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2386CFFF-BFB3-2467-9948-793D556AAE5B}"/>
              </a:ext>
            </a:extLst>
          </p:cNvPr>
          <p:cNvSpPr txBox="1"/>
          <p:nvPr/>
        </p:nvSpPr>
        <p:spPr>
          <a:xfrm>
            <a:off x="5240168" y="3173314"/>
            <a:ext cx="2016000" cy="230832"/>
          </a:xfrm>
          <a:prstGeom prst="rect">
            <a:avLst/>
          </a:prstGeom>
          <a:noFill/>
        </p:spPr>
        <p:txBody>
          <a:bodyPr wrap="square" rtlCol="0">
            <a:spAutoFit/>
          </a:bodyPr>
          <a:lstStyle/>
          <a:p>
            <a:pPr algn="ctr"/>
            <a:r>
              <a:rPr lang="en-US" sz="900" dirty="0"/>
              <a:t>More information see other side</a:t>
            </a:r>
          </a:p>
        </p:txBody>
      </p:sp>
      <p:sp>
        <p:nvSpPr>
          <p:cNvPr id="115" name="TextBox 114">
            <a:extLst>
              <a:ext uri="{FF2B5EF4-FFF2-40B4-BE49-F238E27FC236}">
                <a16:creationId xmlns:a16="http://schemas.microsoft.com/office/drawing/2014/main" id="{C53B3299-6EF3-9331-FB6E-7D0E4CE941F3}"/>
              </a:ext>
            </a:extLst>
          </p:cNvPr>
          <p:cNvSpPr txBox="1"/>
          <p:nvPr/>
        </p:nvSpPr>
        <p:spPr>
          <a:xfrm>
            <a:off x="5259131" y="383028"/>
            <a:ext cx="1975579" cy="615553"/>
          </a:xfrm>
          <a:prstGeom prst="rect">
            <a:avLst/>
          </a:prstGeom>
          <a:noFill/>
        </p:spPr>
        <p:txBody>
          <a:bodyPr wrap="square" rtlCol="0">
            <a:spAutoFit/>
          </a:bodyPr>
          <a:lstStyle/>
          <a:p>
            <a:pPr algn="ctr"/>
            <a:r>
              <a:rPr lang="nl-NL" sz="1400" b="1" dirty="0"/>
              <a:t>REGIODEAL</a:t>
            </a:r>
          </a:p>
          <a:p>
            <a:pPr algn="ctr"/>
            <a:r>
              <a:rPr lang="en-US" sz="1000" dirty="0"/>
              <a:t>PEDs can play an important part in the energy</a:t>
            </a:r>
            <a:endParaRPr lang="nl-NL" sz="1000" dirty="0"/>
          </a:p>
        </p:txBody>
      </p:sp>
      <p:sp>
        <p:nvSpPr>
          <p:cNvPr id="116" name="Rectangle 115">
            <a:extLst>
              <a:ext uri="{FF2B5EF4-FFF2-40B4-BE49-F238E27FC236}">
                <a16:creationId xmlns:a16="http://schemas.microsoft.com/office/drawing/2014/main" id="{D77DD533-FF3E-C19E-1AA7-9DF682909BC7}"/>
              </a:ext>
            </a:extLst>
          </p:cNvPr>
          <p:cNvSpPr/>
          <p:nvPr/>
        </p:nvSpPr>
        <p:spPr>
          <a:xfrm>
            <a:off x="7286326" y="249622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17" name="TextBox 116">
            <a:extLst>
              <a:ext uri="{FF2B5EF4-FFF2-40B4-BE49-F238E27FC236}">
                <a16:creationId xmlns:a16="http://schemas.microsoft.com/office/drawing/2014/main" id="{4E434FC9-FCE9-AAD0-95C2-3B4D28214034}"/>
              </a:ext>
            </a:extLst>
          </p:cNvPr>
          <p:cNvSpPr txBox="1"/>
          <p:nvPr/>
        </p:nvSpPr>
        <p:spPr>
          <a:xfrm>
            <a:off x="7264024" y="2674533"/>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Frank Pierie|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f.pierie@pl.hanze.nl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TextBox 117">
            <a:extLst>
              <a:ext uri="{FF2B5EF4-FFF2-40B4-BE49-F238E27FC236}">
                <a16:creationId xmlns:a16="http://schemas.microsoft.com/office/drawing/2014/main" id="{19E25FEE-F85B-F617-905A-7838E191B5A9}"/>
              </a:ext>
            </a:extLst>
          </p:cNvPr>
          <p:cNvSpPr txBox="1"/>
          <p:nvPr/>
        </p:nvSpPr>
        <p:spPr>
          <a:xfrm>
            <a:off x="7293415" y="389349"/>
            <a:ext cx="1975579" cy="246221"/>
          </a:xfrm>
          <a:prstGeom prst="rect">
            <a:avLst/>
          </a:prstGeom>
          <a:noFill/>
        </p:spPr>
        <p:txBody>
          <a:bodyPr wrap="square" rtlCol="0">
            <a:spAutoFit/>
          </a:bodyPr>
          <a:lstStyle/>
          <a:p>
            <a:pPr algn="ctr"/>
            <a:r>
              <a:rPr lang="en-US" sz="1000" dirty="0"/>
              <a:t>FLEXPOSTS seeks to</a:t>
            </a:r>
          </a:p>
        </p:txBody>
      </p:sp>
      <p:sp>
        <p:nvSpPr>
          <p:cNvPr id="119" name="Rectangle 118">
            <a:extLst>
              <a:ext uri="{FF2B5EF4-FFF2-40B4-BE49-F238E27FC236}">
                <a16:creationId xmlns:a16="http://schemas.microsoft.com/office/drawing/2014/main" id="{72884FA8-D7B5-46B6-D47A-147A3FE46824}"/>
              </a:ext>
            </a:extLst>
          </p:cNvPr>
          <p:cNvSpPr/>
          <p:nvPr/>
        </p:nvSpPr>
        <p:spPr>
          <a:xfrm>
            <a:off x="5234036" y="2840972"/>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B1A5417-581F-253A-CB23-39669B8AC9F3}"/>
              </a:ext>
            </a:extLst>
          </p:cNvPr>
          <p:cNvSpPr/>
          <p:nvPr/>
        </p:nvSpPr>
        <p:spPr>
          <a:xfrm>
            <a:off x="6564718" y="2840972"/>
            <a:ext cx="3417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 name="Picture 120">
            <a:extLst>
              <a:ext uri="{FF2B5EF4-FFF2-40B4-BE49-F238E27FC236}">
                <a16:creationId xmlns:a16="http://schemas.microsoft.com/office/drawing/2014/main" id="{B028B86A-0EF5-4537-B622-7FBEC0D1D709}"/>
              </a:ext>
            </a:extLst>
          </p:cNvPr>
          <p:cNvPicPr>
            <a:picLocks noChangeAspect="1"/>
          </p:cNvPicPr>
          <p:nvPr/>
        </p:nvPicPr>
        <p:blipFill>
          <a:blip r:embed="rId3"/>
          <a:stretch>
            <a:fillRect/>
          </a:stretch>
        </p:blipFill>
        <p:spPr>
          <a:xfrm>
            <a:off x="8170346" y="3146411"/>
            <a:ext cx="739603" cy="167826"/>
          </a:xfrm>
          <a:prstGeom prst="rect">
            <a:avLst/>
          </a:prstGeom>
        </p:spPr>
      </p:pic>
      <p:pic>
        <p:nvPicPr>
          <p:cNvPr id="122" name="Picture 8" descr="Het logo van de Hanze | Hanze">
            <a:extLst>
              <a:ext uri="{FF2B5EF4-FFF2-40B4-BE49-F238E27FC236}">
                <a16:creationId xmlns:a16="http://schemas.microsoft.com/office/drawing/2014/main" id="{BB8546D4-0B4B-5EBD-E4C4-C25282366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43" y="3146410"/>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a:extLst>
              <a:ext uri="{FF2B5EF4-FFF2-40B4-BE49-F238E27FC236}">
                <a16:creationId xmlns:a16="http://schemas.microsoft.com/office/drawing/2014/main" id="{E5422BE7-3721-5CF9-D359-586072F120A9}"/>
              </a:ext>
            </a:extLst>
          </p:cNvPr>
          <p:cNvSpPr/>
          <p:nvPr/>
        </p:nvSpPr>
        <p:spPr>
          <a:xfrm>
            <a:off x="5232227" y="346385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FF7399B-0D68-9E24-8139-DFF61FF7361A}"/>
              </a:ext>
            </a:extLst>
          </p:cNvPr>
          <p:cNvSpPr/>
          <p:nvPr/>
        </p:nvSpPr>
        <p:spPr>
          <a:xfrm>
            <a:off x="5232299" y="346524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CARD</a:t>
            </a:r>
          </a:p>
        </p:txBody>
      </p:sp>
      <p:sp>
        <p:nvSpPr>
          <p:cNvPr id="126" name="Rectangle 125">
            <a:extLst>
              <a:ext uri="{FF2B5EF4-FFF2-40B4-BE49-F238E27FC236}">
                <a16:creationId xmlns:a16="http://schemas.microsoft.com/office/drawing/2014/main" id="{04D458D9-78B1-CD32-9CC3-5E07C851CE8E}"/>
              </a:ext>
            </a:extLst>
          </p:cNvPr>
          <p:cNvSpPr/>
          <p:nvPr/>
        </p:nvSpPr>
        <p:spPr>
          <a:xfrm>
            <a:off x="5232294" y="578696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Tool level: Novice</a:t>
            </a:r>
          </a:p>
        </p:txBody>
      </p:sp>
      <p:sp>
        <p:nvSpPr>
          <p:cNvPr id="127" name="Rectangle 126">
            <a:extLst>
              <a:ext uri="{FF2B5EF4-FFF2-40B4-BE49-F238E27FC236}">
                <a16:creationId xmlns:a16="http://schemas.microsoft.com/office/drawing/2014/main" id="{73AE578D-796D-64EF-3C42-72F286C6C8FD}"/>
              </a:ext>
            </a:extLst>
          </p:cNvPr>
          <p:cNvSpPr/>
          <p:nvPr/>
        </p:nvSpPr>
        <p:spPr>
          <a:xfrm>
            <a:off x="5231782" y="547535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Awareness</a:t>
            </a:r>
          </a:p>
        </p:txBody>
      </p:sp>
      <p:sp>
        <p:nvSpPr>
          <p:cNvPr id="1024" name="Rectangle 1023">
            <a:extLst>
              <a:ext uri="{FF2B5EF4-FFF2-40B4-BE49-F238E27FC236}">
                <a16:creationId xmlns:a16="http://schemas.microsoft.com/office/drawing/2014/main" id="{2F26E657-8A1E-1A22-ADC8-C2AD0AD223C3}"/>
              </a:ext>
            </a:extLst>
          </p:cNvPr>
          <p:cNvSpPr/>
          <p:nvPr/>
        </p:nvSpPr>
        <p:spPr>
          <a:xfrm>
            <a:off x="7258670" y="346524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PROJECT INFO</a:t>
            </a:r>
          </a:p>
        </p:txBody>
      </p:sp>
      <p:pic>
        <p:nvPicPr>
          <p:cNvPr id="1025" name="Picture 6" descr="PESTEL Analysis - Lumovest">
            <a:extLst>
              <a:ext uri="{FF2B5EF4-FFF2-40B4-BE49-F238E27FC236}">
                <a16:creationId xmlns:a16="http://schemas.microsoft.com/office/drawing/2014/main" id="{A8E89645-5B44-1272-8E42-AE78531B6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5576"/>
          <a:stretch/>
        </p:blipFill>
        <p:spPr bwMode="auto">
          <a:xfrm>
            <a:off x="5232293" y="610552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ABA83125-4BEE-EC69-8F28-3BA0380A6DE6}"/>
              </a:ext>
            </a:extLst>
          </p:cNvPr>
          <p:cNvSpPr txBox="1"/>
          <p:nvPr/>
        </p:nvSpPr>
        <p:spPr>
          <a:xfrm>
            <a:off x="5237914" y="6437317"/>
            <a:ext cx="2016000" cy="230832"/>
          </a:xfrm>
          <a:prstGeom prst="rect">
            <a:avLst/>
          </a:prstGeom>
          <a:noFill/>
        </p:spPr>
        <p:txBody>
          <a:bodyPr wrap="square" rtlCol="0">
            <a:spAutoFit/>
          </a:bodyPr>
          <a:lstStyle/>
          <a:p>
            <a:pPr algn="ctr"/>
            <a:r>
              <a:rPr lang="en-US" sz="900" dirty="0"/>
              <a:t>More information see other side</a:t>
            </a:r>
          </a:p>
        </p:txBody>
      </p:sp>
      <p:sp>
        <p:nvSpPr>
          <p:cNvPr id="1054" name="TextBox 1053">
            <a:extLst>
              <a:ext uri="{FF2B5EF4-FFF2-40B4-BE49-F238E27FC236}">
                <a16:creationId xmlns:a16="http://schemas.microsoft.com/office/drawing/2014/main" id="{A0586919-A306-9981-5E43-E54D9521426C}"/>
              </a:ext>
            </a:extLst>
          </p:cNvPr>
          <p:cNvSpPr txBox="1"/>
          <p:nvPr/>
        </p:nvSpPr>
        <p:spPr>
          <a:xfrm>
            <a:off x="5256877" y="3647031"/>
            <a:ext cx="1975579" cy="615553"/>
          </a:xfrm>
          <a:prstGeom prst="rect">
            <a:avLst/>
          </a:prstGeom>
          <a:noFill/>
        </p:spPr>
        <p:txBody>
          <a:bodyPr wrap="square" rtlCol="0">
            <a:spAutoFit/>
          </a:bodyPr>
          <a:lstStyle/>
          <a:p>
            <a:pPr algn="ctr"/>
            <a:r>
              <a:rPr lang="nl-NL" sz="1400" b="1" dirty="0"/>
              <a:t>PROJECT </a:t>
            </a:r>
          </a:p>
          <a:p>
            <a:pPr algn="ctr"/>
            <a:r>
              <a:rPr lang="en-US" sz="1000" dirty="0"/>
              <a:t>PEDs can play an important part in the</a:t>
            </a:r>
            <a:endParaRPr lang="nl-NL" sz="1000" dirty="0"/>
          </a:p>
        </p:txBody>
      </p:sp>
      <p:sp>
        <p:nvSpPr>
          <p:cNvPr id="1055" name="Rectangle 1054">
            <a:extLst>
              <a:ext uri="{FF2B5EF4-FFF2-40B4-BE49-F238E27FC236}">
                <a16:creationId xmlns:a16="http://schemas.microsoft.com/office/drawing/2014/main" id="{BDF087F6-2A0D-8EEC-CF7D-4DECB1F44D1A}"/>
              </a:ext>
            </a:extLst>
          </p:cNvPr>
          <p:cNvSpPr/>
          <p:nvPr/>
        </p:nvSpPr>
        <p:spPr>
          <a:xfrm>
            <a:off x="7284072" y="576022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056" name="TextBox 1055">
            <a:extLst>
              <a:ext uri="{FF2B5EF4-FFF2-40B4-BE49-F238E27FC236}">
                <a16:creationId xmlns:a16="http://schemas.microsoft.com/office/drawing/2014/main" id="{42F2C4B6-A0DC-B70A-05FA-5E635D4E08A0}"/>
              </a:ext>
            </a:extLst>
          </p:cNvPr>
          <p:cNvSpPr txBox="1"/>
          <p:nvPr/>
        </p:nvSpPr>
        <p:spPr>
          <a:xfrm>
            <a:off x="7261770" y="5938536"/>
            <a:ext cx="2053665" cy="369332"/>
          </a:xfrm>
          <a:prstGeom prst="rect">
            <a:avLst/>
          </a:prstGeom>
          <a:noFill/>
        </p:spPr>
        <p:txBody>
          <a:bodyPr wrap="square">
            <a:spAutoFit/>
          </a:bodyPr>
          <a:lstStyle/>
          <a:p>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Frank Pierie| Researcher |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9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9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f.pierie@pl.hanze.nl</a:t>
            </a:r>
            <a:endParaRPr lang="nl-NL" sz="9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7" name="TextBox 1056">
            <a:extLst>
              <a:ext uri="{FF2B5EF4-FFF2-40B4-BE49-F238E27FC236}">
                <a16:creationId xmlns:a16="http://schemas.microsoft.com/office/drawing/2014/main" id="{27010EF9-CA2A-3CED-F8AD-61680D81F793}"/>
              </a:ext>
            </a:extLst>
          </p:cNvPr>
          <p:cNvSpPr txBox="1"/>
          <p:nvPr/>
        </p:nvSpPr>
        <p:spPr>
          <a:xfrm>
            <a:off x="7291161" y="3653352"/>
            <a:ext cx="1975579" cy="246221"/>
          </a:xfrm>
          <a:prstGeom prst="rect">
            <a:avLst/>
          </a:prstGeom>
          <a:noFill/>
        </p:spPr>
        <p:txBody>
          <a:bodyPr wrap="square" rtlCol="0">
            <a:spAutoFit/>
          </a:bodyPr>
          <a:lstStyle/>
          <a:p>
            <a:pPr algn="ctr"/>
            <a:r>
              <a:rPr lang="en-US" sz="1000" dirty="0"/>
              <a:t>FLEXPOSTS seeks to</a:t>
            </a:r>
          </a:p>
        </p:txBody>
      </p:sp>
      <p:sp>
        <p:nvSpPr>
          <p:cNvPr id="1058" name="Rectangle 1057">
            <a:extLst>
              <a:ext uri="{FF2B5EF4-FFF2-40B4-BE49-F238E27FC236}">
                <a16:creationId xmlns:a16="http://schemas.microsoft.com/office/drawing/2014/main" id="{8F890ABD-C22C-4324-3AF9-10B265D4DF12}"/>
              </a:ext>
            </a:extLst>
          </p:cNvPr>
          <p:cNvSpPr/>
          <p:nvPr/>
        </p:nvSpPr>
        <p:spPr>
          <a:xfrm>
            <a:off x="5231782" y="6104975"/>
            <a:ext cx="330538"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31CE0C62-0A61-1483-F1A6-AFB80605F267}"/>
              </a:ext>
            </a:extLst>
          </p:cNvPr>
          <p:cNvSpPr/>
          <p:nvPr/>
        </p:nvSpPr>
        <p:spPr>
          <a:xfrm>
            <a:off x="6562464" y="6104975"/>
            <a:ext cx="341770" cy="37579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60" name="Picture 1059">
            <a:extLst>
              <a:ext uri="{FF2B5EF4-FFF2-40B4-BE49-F238E27FC236}">
                <a16:creationId xmlns:a16="http://schemas.microsoft.com/office/drawing/2014/main" id="{72536AE3-33FD-86A1-5127-50FD7A5A31C8}"/>
              </a:ext>
            </a:extLst>
          </p:cNvPr>
          <p:cNvPicPr>
            <a:picLocks noChangeAspect="1"/>
          </p:cNvPicPr>
          <p:nvPr/>
        </p:nvPicPr>
        <p:blipFill>
          <a:blip r:embed="rId3"/>
          <a:stretch>
            <a:fillRect/>
          </a:stretch>
        </p:blipFill>
        <p:spPr>
          <a:xfrm>
            <a:off x="8168092" y="6410414"/>
            <a:ext cx="739603" cy="167826"/>
          </a:xfrm>
          <a:prstGeom prst="rect">
            <a:avLst/>
          </a:prstGeom>
        </p:spPr>
      </p:pic>
      <p:pic>
        <p:nvPicPr>
          <p:cNvPr id="1061" name="Picture 8" descr="Het logo van de Hanze | Hanze">
            <a:extLst>
              <a:ext uri="{FF2B5EF4-FFF2-40B4-BE49-F238E27FC236}">
                <a16:creationId xmlns:a16="http://schemas.microsoft.com/office/drawing/2014/main" id="{9AF8E0CA-4D3A-B6E8-6F8C-291A5B812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489" y="641041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1063">
            <a:extLst>
              <a:ext uri="{FF2B5EF4-FFF2-40B4-BE49-F238E27FC236}">
                <a16:creationId xmlns:a16="http://schemas.microsoft.com/office/drawing/2014/main" id="{A74455DB-E9D3-5125-24B7-B11B37E63611}"/>
              </a:ext>
            </a:extLst>
          </p:cNvPr>
          <p:cNvPicPr>
            <a:picLocks noChangeAspect="1"/>
          </p:cNvPicPr>
          <p:nvPr/>
        </p:nvPicPr>
        <p:blipFill>
          <a:blip r:embed="rId6"/>
          <a:stretch>
            <a:fillRect/>
          </a:stretch>
        </p:blipFill>
        <p:spPr>
          <a:xfrm>
            <a:off x="2012274" y="5465001"/>
            <a:ext cx="605612" cy="605612"/>
          </a:xfrm>
          <a:prstGeom prst="rect">
            <a:avLst/>
          </a:prstGeom>
        </p:spPr>
      </p:pic>
      <p:sp>
        <p:nvSpPr>
          <p:cNvPr id="1066" name="TextBox 1065">
            <a:extLst>
              <a:ext uri="{FF2B5EF4-FFF2-40B4-BE49-F238E27FC236}">
                <a16:creationId xmlns:a16="http://schemas.microsoft.com/office/drawing/2014/main" id="{55336D42-06CC-F866-F421-038C81940B67}"/>
              </a:ext>
            </a:extLst>
          </p:cNvPr>
          <p:cNvSpPr txBox="1"/>
          <p:nvPr/>
        </p:nvSpPr>
        <p:spPr>
          <a:xfrm>
            <a:off x="2640570" y="3656634"/>
            <a:ext cx="2022942" cy="1785104"/>
          </a:xfrm>
          <a:prstGeom prst="rect">
            <a:avLst/>
          </a:prstGeom>
          <a:noFill/>
        </p:spPr>
        <p:txBody>
          <a:bodyPr wrap="square">
            <a:spAutoFit/>
          </a:bodyPr>
          <a:lstStyle/>
          <a:p>
            <a:pPr algn="l">
              <a:buNone/>
            </a:pPr>
            <a:r>
              <a:rPr lang="en-US" sz="1000" b="0" i="0" dirty="0">
                <a:effectLst/>
              </a:rPr>
              <a:t>For a successful PED implementation, the MAKING-CITY project is considering a series of key sectors and applications which will ensure a long-term vision for energy transition. A structural shift from a system mainly based on finite energy sources such as fossil fuels, towards a system using more renewable energy sources is considered as energy transition. </a:t>
            </a:r>
          </a:p>
        </p:txBody>
      </p:sp>
    </p:spTree>
    <p:extLst>
      <p:ext uri="{BB962C8B-B14F-4D97-AF65-F5344CB8AC3E}">
        <p14:creationId xmlns:p14="http://schemas.microsoft.com/office/powerpoint/2010/main" val="372849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t kinderpostzegelaktie op Dam in Amsterdam Piet Schrijvers in doel op  de Da, Bestanddeelnr 928-8889 - PICRYL - Public Domain Media Search Engine  Public Domain Image">
            <a:extLst>
              <a:ext uri="{FF2B5EF4-FFF2-40B4-BE49-F238E27FC236}">
                <a16:creationId xmlns:a16="http://schemas.microsoft.com/office/drawing/2014/main" id="{1767B1C6-362D-FAB9-EB8A-2824385F7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7869B5-6037-965E-AAEC-4D0F9E568246}"/>
              </a:ext>
            </a:extLst>
          </p:cNvPr>
          <p:cNvSpPr/>
          <p:nvPr/>
        </p:nvSpPr>
        <p:spPr>
          <a:xfrm>
            <a:off x="0" y="4965793"/>
            <a:ext cx="9906000" cy="1892207"/>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36A0B-CA93-A111-B6C6-EB032F519651}"/>
              </a:ext>
            </a:extLst>
          </p:cNvPr>
          <p:cNvSpPr>
            <a:spLocks noGrp="1"/>
          </p:cNvSpPr>
          <p:nvPr>
            <p:ph type="ctrTitle"/>
          </p:nvPr>
        </p:nvSpPr>
        <p:spPr>
          <a:xfrm>
            <a:off x="470576" y="4972274"/>
            <a:ext cx="8420100" cy="1272601"/>
          </a:xfrm>
        </p:spPr>
        <p:txBody>
          <a:bodyPr>
            <a:normAutofit/>
          </a:bodyPr>
          <a:lstStyle/>
          <a:p>
            <a:r>
              <a:rPr lang="en-US" sz="8000" b="1" dirty="0"/>
              <a:t>Doel </a:t>
            </a:r>
            <a:r>
              <a:rPr lang="en-US" sz="8000" b="1" dirty="0" err="1"/>
              <a:t>kaarten</a:t>
            </a:r>
            <a:endParaRPr lang="en-US" sz="8000" b="1" dirty="0"/>
          </a:p>
        </p:txBody>
      </p:sp>
      <p:sp>
        <p:nvSpPr>
          <p:cNvPr id="5" name="Subtitle 4">
            <a:extLst>
              <a:ext uri="{FF2B5EF4-FFF2-40B4-BE49-F238E27FC236}">
                <a16:creationId xmlns:a16="http://schemas.microsoft.com/office/drawing/2014/main" id="{C509118F-D3FB-1747-FA31-5A0A0C93C566}"/>
              </a:ext>
            </a:extLst>
          </p:cNvPr>
          <p:cNvSpPr>
            <a:spLocks noGrp="1"/>
          </p:cNvSpPr>
          <p:nvPr>
            <p:ph type="subTitle" idx="1"/>
          </p:nvPr>
        </p:nvSpPr>
        <p:spPr>
          <a:xfrm>
            <a:off x="1238250" y="6035381"/>
            <a:ext cx="7429500" cy="757111"/>
          </a:xfrm>
        </p:spPr>
        <p:txBody>
          <a:bodyPr/>
          <a:lstStyle/>
          <a:p>
            <a:r>
              <a:rPr lang="nl-NL" b="1" noProof="0" dirty="0"/>
              <a:t>Beginnend met mogelijke doelkaarten die een potentieel einddoel kunnen aangeven</a:t>
            </a:r>
          </a:p>
        </p:txBody>
      </p:sp>
    </p:spTree>
    <p:extLst>
      <p:ext uri="{BB962C8B-B14F-4D97-AF65-F5344CB8AC3E}">
        <p14:creationId xmlns:p14="http://schemas.microsoft.com/office/powerpoint/2010/main" val="387011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KAART</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3" name="TextBox 12">
            <a:extLst>
              <a:ext uri="{FF2B5EF4-FFF2-40B4-BE49-F238E27FC236}">
                <a16:creationId xmlns:a16="http://schemas.microsoft.com/office/drawing/2014/main" id="{759CF4B4-69C1-DE32-D88B-11B1D725D23A}"/>
              </a:ext>
            </a:extLst>
          </p:cNvPr>
          <p:cNvSpPr txBox="1"/>
          <p:nvPr/>
        </p:nvSpPr>
        <p:spPr>
          <a:xfrm>
            <a:off x="645787" y="384411"/>
            <a:ext cx="1975579" cy="923330"/>
          </a:xfrm>
          <a:prstGeom prst="rect">
            <a:avLst/>
          </a:prstGeom>
          <a:noFill/>
        </p:spPr>
        <p:txBody>
          <a:bodyPr wrap="square" rtlCol="0">
            <a:spAutoFit/>
          </a:bodyPr>
          <a:lstStyle/>
          <a:p>
            <a:pPr algn="ctr"/>
            <a:r>
              <a:rPr lang="nl-NL" sz="1400" b="1" dirty="0"/>
              <a:t>Aardgas vrije wijken</a:t>
            </a:r>
          </a:p>
          <a:p>
            <a:pPr algn="ctr"/>
            <a:r>
              <a:rPr lang="nl-NL" sz="1000" dirty="0"/>
              <a:t>Het vervangen van aardgas voor het verwarmen van het huis, het douchen en het koken, met duurzame oplossingen. </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15" name="TextBox 14">
            <a:extLst>
              <a:ext uri="{FF2B5EF4-FFF2-40B4-BE49-F238E27FC236}">
                <a16:creationId xmlns:a16="http://schemas.microsoft.com/office/drawing/2014/main" id="{D51ADD3C-B164-F875-ACA7-605DAD58762A}"/>
              </a:ext>
            </a:extLst>
          </p:cNvPr>
          <p:cNvSpPr txBox="1"/>
          <p:nvPr/>
        </p:nvSpPr>
        <p:spPr>
          <a:xfrm>
            <a:off x="2650680" y="267591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9531189-E57E-7DE6-579F-14914DC0A12F}"/>
              </a:ext>
            </a:extLst>
          </p:cNvPr>
          <p:cNvSpPr txBox="1"/>
          <p:nvPr/>
        </p:nvSpPr>
        <p:spPr>
          <a:xfrm>
            <a:off x="2680071" y="390732"/>
            <a:ext cx="1975579" cy="1938992"/>
          </a:xfrm>
          <a:prstGeom prst="rect">
            <a:avLst/>
          </a:prstGeom>
          <a:noFill/>
        </p:spPr>
        <p:txBody>
          <a:bodyPr wrap="square" rtlCol="0">
            <a:spAutoFit/>
          </a:bodyPr>
          <a:lstStyle/>
          <a:p>
            <a:pPr algn="ctr"/>
            <a:r>
              <a:rPr lang="nl-NL" sz="1000" dirty="0"/>
              <a:t>“Het PAW is een lerend programma wat bijdraagt aan het aardgasvrij maken van de gebouwde omgeving door te doen in de praktijk (proeftuinen). De verschillende themateams van het PAW hebben themaplannen opgesteld met daarin de belangrijkste inhoudelijke leervragen.”</a:t>
            </a:r>
          </a:p>
          <a:p>
            <a:pPr algn="ctr"/>
            <a:endParaRPr lang="nl-NL" sz="1000" dirty="0"/>
          </a:p>
          <a:p>
            <a:pPr algn="ctr"/>
            <a:r>
              <a:rPr lang="nl-NL" sz="1000" dirty="0"/>
              <a:t>Rijksoverheid </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5"/>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DA14132-5E9A-639D-4B89-A3EC2D7EC6CE}"/>
              </a:ext>
            </a:extLst>
          </p:cNvPr>
          <p:cNvPicPr>
            <a:picLocks noChangeAspect="1"/>
          </p:cNvPicPr>
          <p:nvPr/>
        </p:nvPicPr>
        <p:blipFill>
          <a:blip r:embed="rId7"/>
          <a:stretch>
            <a:fillRect/>
          </a:stretch>
        </p:blipFill>
        <p:spPr>
          <a:xfrm>
            <a:off x="626385" y="1421617"/>
            <a:ext cx="1971552" cy="909328"/>
          </a:xfrm>
          <a:prstGeom prst="rect">
            <a:avLst/>
          </a:prstGeom>
        </p:spPr>
      </p:pic>
      <p:sp>
        <p:nvSpPr>
          <p:cNvPr id="21" name="Rectangle 20">
            <a:extLst>
              <a:ext uri="{FF2B5EF4-FFF2-40B4-BE49-F238E27FC236}">
                <a16:creationId xmlns:a16="http://schemas.microsoft.com/office/drawing/2014/main" id="{5AFA6C48-924C-2A39-3B2F-FA2D709D1620}"/>
              </a:ext>
            </a:extLst>
          </p:cNvPr>
          <p:cNvSpPr/>
          <p:nvPr/>
        </p:nvSpPr>
        <p:spPr>
          <a:xfrm>
            <a:off x="4916617" y="199855"/>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3820FE-2DB0-CF89-4CC5-8AB6B721FB0D}"/>
              </a:ext>
            </a:extLst>
          </p:cNvPr>
          <p:cNvSpPr/>
          <p:nvPr/>
        </p:nvSpPr>
        <p:spPr>
          <a:xfrm>
            <a:off x="4916689" y="201238"/>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KAART</a:t>
            </a:r>
          </a:p>
        </p:txBody>
      </p:sp>
      <p:sp>
        <p:nvSpPr>
          <p:cNvPr id="24" name="Rectangle 23">
            <a:extLst>
              <a:ext uri="{FF2B5EF4-FFF2-40B4-BE49-F238E27FC236}">
                <a16:creationId xmlns:a16="http://schemas.microsoft.com/office/drawing/2014/main" id="{A777FF5F-FAA5-1551-CAF8-9A0197A85FB2}"/>
              </a:ext>
            </a:extLst>
          </p:cNvPr>
          <p:cNvSpPr/>
          <p:nvPr/>
        </p:nvSpPr>
        <p:spPr>
          <a:xfrm>
            <a:off x="6943060" y="201237"/>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25" name="Picture 6" descr="PESTEL Analysis - Lumovest">
            <a:extLst>
              <a:ext uri="{FF2B5EF4-FFF2-40B4-BE49-F238E27FC236}">
                <a16:creationId xmlns:a16="http://schemas.microsoft.com/office/drawing/2014/main" id="{EDAE4909-20DC-3ACC-521D-66440237C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16683" y="2841521"/>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64603F9-EEB0-F65D-B43C-E05DECBD0B81}"/>
              </a:ext>
            </a:extLst>
          </p:cNvPr>
          <p:cNvSpPr txBox="1"/>
          <p:nvPr/>
        </p:nvSpPr>
        <p:spPr>
          <a:xfrm>
            <a:off x="4922304" y="3173314"/>
            <a:ext cx="2016000" cy="230832"/>
          </a:xfrm>
          <a:prstGeom prst="rect">
            <a:avLst/>
          </a:prstGeom>
          <a:noFill/>
        </p:spPr>
        <p:txBody>
          <a:bodyPr wrap="square" rtlCol="0">
            <a:spAutoFit/>
          </a:bodyPr>
          <a:lstStyle/>
          <a:p>
            <a:pPr algn="ctr"/>
            <a:r>
              <a:rPr lang="en-US" sz="900" dirty="0"/>
              <a:t>More information see other side</a:t>
            </a:r>
          </a:p>
        </p:txBody>
      </p:sp>
      <p:sp>
        <p:nvSpPr>
          <p:cNvPr id="27" name="TextBox 26">
            <a:extLst>
              <a:ext uri="{FF2B5EF4-FFF2-40B4-BE49-F238E27FC236}">
                <a16:creationId xmlns:a16="http://schemas.microsoft.com/office/drawing/2014/main" id="{775AF5E6-266E-EFE8-6F76-E3543A8A3CF4}"/>
              </a:ext>
            </a:extLst>
          </p:cNvPr>
          <p:cNvSpPr txBox="1"/>
          <p:nvPr/>
        </p:nvSpPr>
        <p:spPr>
          <a:xfrm>
            <a:off x="4941267" y="383028"/>
            <a:ext cx="1975579" cy="923330"/>
          </a:xfrm>
          <a:prstGeom prst="rect">
            <a:avLst/>
          </a:prstGeom>
          <a:noFill/>
        </p:spPr>
        <p:txBody>
          <a:bodyPr wrap="square" rtlCol="0">
            <a:spAutoFit/>
          </a:bodyPr>
          <a:lstStyle/>
          <a:p>
            <a:pPr algn="ctr"/>
            <a:r>
              <a:rPr lang="nl-NL" sz="1400" b="1" dirty="0" err="1"/>
              <a:t>Positive</a:t>
            </a:r>
            <a:r>
              <a:rPr lang="nl-NL" sz="1400" b="1" dirty="0"/>
              <a:t> Energy District</a:t>
            </a:r>
          </a:p>
          <a:p>
            <a:pPr algn="ctr"/>
            <a:r>
              <a:rPr lang="nl-NL" sz="1000" dirty="0"/>
              <a:t>Het verbruik van een regio opwekken met een gelijke of grotere hoeveelheid (lokale) duurzame energie. </a:t>
            </a:r>
          </a:p>
        </p:txBody>
      </p:sp>
      <p:sp>
        <p:nvSpPr>
          <p:cNvPr id="28" name="Rectangle 27">
            <a:extLst>
              <a:ext uri="{FF2B5EF4-FFF2-40B4-BE49-F238E27FC236}">
                <a16:creationId xmlns:a16="http://schemas.microsoft.com/office/drawing/2014/main" id="{0C388DC5-A8EF-037D-718E-09458A366859}"/>
              </a:ext>
            </a:extLst>
          </p:cNvPr>
          <p:cNvSpPr/>
          <p:nvPr/>
        </p:nvSpPr>
        <p:spPr>
          <a:xfrm>
            <a:off x="6968462" y="2496220"/>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29" name="TextBox 28">
            <a:extLst>
              <a:ext uri="{FF2B5EF4-FFF2-40B4-BE49-F238E27FC236}">
                <a16:creationId xmlns:a16="http://schemas.microsoft.com/office/drawing/2014/main" id="{0928813F-5470-5270-D6ED-5FF7CE1AFBF9}"/>
              </a:ext>
            </a:extLst>
          </p:cNvPr>
          <p:cNvSpPr txBox="1"/>
          <p:nvPr/>
        </p:nvSpPr>
        <p:spPr>
          <a:xfrm>
            <a:off x="6946160" y="2674533"/>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E60D6ACB-99BE-CB29-13BE-BF224E072371}"/>
              </a:ext>
            </a:extLst>
          </p:cNvPr>
          <p:cNvSpPr txBox="1"/>
          <p:nvPr/>
        </p:nvSpPr>
        <p:spPr>
          <a:xfrm>
            <a:off x="6975551" y="389349"/>
            <a:ext cx="1975579" cy="1785104"/>
          </a:xfrm>
          <a:prstGeom prst="rect">
            <a:avLst/>
          </a:prstGeom>
          <a:noFill/>
        </p:spPr>
        <p:txBody>
          <a:bodyPr wrap="square" rtlCol="0">
            <a:spAutoFit/>
          </a:bodyPr>
          <a:lstStyle/>
          <a:p>
            <a:pPr algn="ctr"/>
            <a:r>
              <a:rPr lang="nl-NL" sz="1000" dirty="0"/>
              <a:t>“Positieve energiedistricten zijn energiezuinige en energieflexibele stedelijke gebieden of groepen van met elkaar verbonden gebouwen die netto nul broeikasgasemissies produceren en actief een jaarlijkse lokale of regionale overproductie van hernieuwbare energie beheren.”</a:t>
            </a:r>
          </a:p>
          <a:p>
            <a:pPr algn="ctr"/>
            <a:endParaRPr lang="nl-NL" sz="1000" dirty="0"/>
          </a:p>
          <a:p>
            <a:pPr algn="ctr"/>
            <a:r>
              <a:rPr lang="nl-NL" sz="1000" dirty="0"/>
              <a:t>JPI Urban Europe</a:t>
            </a:r>
          </a:p>
        </p:txBody>
      </p:sp>
      <p:pic>
        <p:nvPicPr>
          <p:cNvPr id="35" name="Picture 34">
            <a:extLst>
              <a:ext uri="{FF2B5EF4-FFF2-40B4-BE49-F238E27FC236}">
                <a16:creationId xmlns:a16="http://schemas.microsoft.com/office/drawing/2014/main" id="{2F999A0C-8E35-C01D-5359-7C62A6D8FD1C}"/>
              </a:ext>
            </a:extLst>
          </p:cNvPr>
          <p:cNvPicPr>
            <a:picLocks noChangeAspect="1"/>
          </p:cNvPicPr>
          <p:nvPr/>
        </p:nvPicPr>
        <p:blipFill>
          <a:blip r:embed="rId5"/>
          <a:stretch>
            <a:fillRect/>
          </a:stretch>
        </p:blipFill>
        <p:spPr>
          <a:xfrm>
            <a:off x="7852482" y="3146411"/>
            <a:ext cx="739603" cy="167826"/>
          </a:xfrm>
          <a:prstGeom prst="rect">
            <a:avLst/>
          </a:prstGeom>
        </p:spPr>
      </p:pic>
      <p:pic>
        <p:nvPicPr>
          <p:cNvPr id="36" name="Picture 8" descr="Het logo van de Hanze | Hanze">
            <a:extLst>
              <a:ext uri="{FF2B5EF4-FFF2-40B4-BE49-F238E27FC236}">
                <a16:creationId xmlns:a16="http://schemas.microsoft.com/office/drawing/2014/main" id="{BD0E5E8E-2AEE-20D2-23A8-F2B551F8F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879" y="3146410"/>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A006E863-61A0-B800-5314-A361A384EA65}"/>
              </a:ext>
            </a:extLst>
          </p:cNvPr>
          <p:cNvPicPr>
            <a:picLocks noChangeAspect="1"/>
          </p:cNvPicPr>
          <p:nvPr/>
        </p:nvPicPr>
        <p:blipFill>
          <a:blip r:embed="rId8"/>
          <a:stretch>
            <a:fillRect/>
          </a:stretch>
        </p:blipFill>
        <p:spPr>
          <a:xfrm>
            <a:off x="4928954" y="1304748"/>
            <a:ext cx="1971552" cy="1087983"/>
          </a:xfrm>
          <a:prstGeom prst="rect">
            <a:avLst/>
          </a:prstGeom>
        </p:spPr>
      </p:pic>
      <p:pic>
        <p:nvPicPr>
          <p:cNvPr id="42" name="Picture 41">
            <a:extLst>
              <a:ext uri="{FF2B5EF4-FFF2-40B4-BE49-F238E27FC236}">
                <a16:creationId xmlns:a16="http://schemas.microsoft.com/office/drawing/2014/main" id="{BF8D822C-9219-F83E-98F0-F424EAEB1EC1}"/>
              </a:ext>
            </a:extLst>
          </p:cNvPr>
          <p:cNvPicPr>
            <a:picLocks noChangeAspect="1"/>
          </p:cNvPicPr>
          <p:nvPr/>
        </p:nvPicPr>
        <p:blipFill>
          <a:blip r:embed="rId9"/>
          <a:stretch>
            <a:fillRect/>
          </a:stretch>
        </p:blipFill>
        <p:spPr>
          <a:xfrm>
            <a:off x="6210300" y="2097478"/>
            <a:ext cx="709353" cy="707136"/>
          </a:xfrm>
          <a:prstGeom prst="rect">
            <a:avLst/>
          </a:prstGeom>
        </p:spPr>
      </p:pic>
      <p:sp>
        <p:nvSpPr>
          <p:cNvPr id="43" name="Rectangle 42">
            <a:extLst>
              <a:ext uri="{FF2B5EF4-FFF2-40B4-BE49-F238E27FC236}">
                <a16:creationId xmlns:a16="http://schemas.microsoft.com/office/drawing/2014/main" id="{45940654-92DA-FA93-30F0-0697BFF93330}"/>
              </a:ext>
            </a:extLst>
          </p:cNvPr>
          <p:cNvSpPr/>
          <p:nvPr/>
        </p:nvSpPr>
        <p:spPr>
          <a:xfrm>
            <a:off x="626739" y="3518811"/>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23751C1-91D7-9BFF-F86C-55AA62953CF5}"/>
              </a:ext>
            </a:extLst>
          </p:cNvPr>
          <p:cNvSpPr/>
          <p:nvPr/>
        </p:nvSpPr>
        <p:spPr>
          <a:xfrm>
            <a:off x="626811" y="3520194"/>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KAART</a:t>
            </a:r>
          </a:p>
        </p:txBody>
      </p:sp>
      <p:sp>
        <p:nvSpPr>
          <p:cNvPr id="61" name="Rectangle 60">
            <a:extLst>
              <a:ext uri="{FF2B5EF4-FFF2-40B4-BE49-F238E27FC236}">
                <a16:creationId xmlns:a16="http://schemas.microsoft.com/office/drawing/2014/main" id="{05E44D87-E6A5-DDAF-57D0-2A559AFFD9E2}"/>
              </a:ext>
            </a:extLst>
          </p:cNvPr>
          <p:cNvSpPr/>
          <p:nvPr/>
        </p:nvSpPr>
        <p:spPr>
          <a:xfrm>
            <a:off x="2653182" y="3520193"/>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62" name="Picture 6" descr="PESTEL Analysis - Lumovest">
            <a:extLst>
              <a:ext uri="{FF2B5EF4-FFF2-40B4-BE49-F238E27FC236}">
                <a16:creationId xmlns:a16="http://schemas.microsoft.com/office/drawing/2014/main" id="{A9464C50-6B21-5012-5F23-D17E08776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6805" y="6160477"/>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F448B1F-1EB8-5189-E43E-BB558D78F774}"/>
              </a:ext>
            </a:extLst>
          </p:cNvPr>
          <p:cNvSpPr txBox="1"/>
          <p:nvPr/>
        </p:nvSpPr>
        <p:spPr>
          <a:xfrm>
            <a:off x="632426" y="6492270"/>
            <a:ext cx="2016000" cy="230832"/>
          </a:xfrm>
          <a:prstGeom prst="rect">
            <a:avLst/>
          </a:prstGeom>
          <a:noFill/>
        </p:spPr>
        <p:txBody>
          <a:bodyPr wrap="square" rtlCol="0">
            <a:spAutoFit/>
          </a:bodyPr>
          <a:lstStyle/>
          <a:p>
            <a:pPr algn="ctr"/>
            <a:r>
              <a:rPr lang="en-US" sz="900" dirty="0"/>
              <a:t>More information see other side</a:t>
            </a:r>
          </a:p>
        </p:txBody>
      </p:sp>
      <p:sp>
        <p:nvSpPr>
          <p:cNvPr id="64" name="TextBox 63">
            <a:extLst>
              <a:ext uri="{FF2B5EF4-FFF2-40B4-BE49-F238E27FC236}">
                <a16:creationId xmlns:a16="http://schemas.microsoft.com/office/drawing/2014/main" id="{7E389658-9035-1043-F07B-BAA8AF1BA264}"/>
              </a:ext>
            </a:extLst>
          </p:cNvPr>
          <p:cNvSpPr txBox="1"/>
          <p:nvPr/>
        </p:nvSpPr>
        <p:spPr>
          <a:xfrm>
            <a:off x="651389" y="3701984"/>
            <a:ext cx="1975579" cy="923330"/>
          </a:xfrm>
          <a:prstGeom prst="rect">
            <a:avLst/>
          </a:prstGeom>
          <a:noFill/>
        </p:spPr>
        <p:txBody>
          <a:bodyPr wrap="square" rtlCol="0">
            <a:spAutoFit/>
          </a:bodyPr>
          <a:lstStyle/>
          <a:p>
            <a:pPr algn="ctr"/>
            <a:r>
              <a:rPr lang="nl-NL" sz="1400" b="1" dirty="0"/>
              <a:t>Emissieneutraal</a:t>
            </a:r>
          </a:p>
          <a:p>
            <a:pPr algn="ctr"/>
            <a:r>
              <a:rPr lang="nl-NL" sz="1000" dirty="0"/>
              <a:t>Het terugdringen van broeikasgassen naar klimaatneutraal, uitstoot = opname natuur</a:t>
            </a:r>
          </a:p>
        </p:txBody>
      </p:sp>
      <p:sp>
        <p:nvSpPr>
          <p:cNvPr id="65" name="Rectangle 64">
            <a:extLst>
              <a:ext uri="{FF2B5EF4-FFF2-40B4-BE49-F238E27FC236}">
                <a16:creationId xmlns:a16="http://schemas.microsoft.com/office/drawing/2014/main" id="{A226D070-89FA-09C5-67C1-E31C4A90E5DF}"/>
              </a:ext>
            </a:extLst>
          </p:cNvPr>
          <p:cNvSpPr/>
          <p:nvPr/>
        </p:nvSpPr>
        <p:spPr>
          <a:xfrm>
            <a:off x="2678584" y="5815176"/>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66" name="TextBox 65">
            <a:extLst>
              <a:ext uri="{FF2B5EF4-FFF2-40B4-BE49-F238E27FC236}">
                <a16:creationId xmlns:a16="http://schemas.microsoft.com/office/drawing/2014/main" id="{77E42D00-2F37-6E29-7A32-A1E73F580094}"/>
              </a:ext>
            </a:extLst>
          </p:cNvPr>
          <p:cNvSpPr txBox="1"/>
          <p:nvPr/>
        </p:nvSpPr>
        <p:spPr>
          <a:xfrm>
            <a:off x="2656282" y="5993489"/>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BFD620D8-E835-A770-D9AD-5D0310BB7179}"/>
              </a:ext>
            </a:extLst>
          </p:cNvPr>
          <p:cNvSpPr txBox="1"/>
          <p:nvPr/>
        </p:nvSpPr>
        <p:spPr>
          <a:xfrm>
            <a:off x="2685673" y="3708305"/>
            <a:ext cx="1975579" cy="2092881"/>
          </a:xfrm>
          <a:prstGeom prst="rect">
            <a:avLst/>
          </a:prstGeom>
          <a:noFill/>
        </p:spPr>
        <p:txBody>
          <a:bodyPr wrap="square" rtlCol="0">
            <a:spAutoFit/>
          </a:bodyPr>
          <a:lstStyle/>
          <a:p>
            <a:pPr algn="ctr"/>
            <a:r>
              <a:rPr lang="nl-NL" sz="1000" dirty="0"/>
              <a:t>“Om de opwarming van de aarde te beperken tot 1,5 graad Celsius – een drempel die volgens het IPCC, het wetenschappelijk klimaatpanel van de Verenigde Naties, veilig is – is het essentieel om CO2-neutraal te zijn tegen 2050. Deze doelstelling werd ook vastgelegd in het klimaatakkoord van Parijs, dat door 195 landen ondertekend werd, waaronder ook de EU.”</a:t>
            </a:r>
          </a:p>
          <a:p>
            <a:pPr algn="ctr"/>
            <a:r>
              <a:rPr lang="nl-NL" sz="1000" dirty="0"/>
              <a:t>Europese Unie</a:t>
            </a:r>
          </a:p>
        </p:txBody>
      </p:sp>
      <p:pic>
        <p:nvPicPr>
          <p:cNvPr id="68" name="Picture 67">
            <a:extLst>
              <a:ext uri="{FF2B5EF4-FFF2-40B4-BE49-F238E27FC236}">
                <a16:creationId xmlns:a16="http://schemas.microsoft.com/office/drawing/2014/main" id="{80FD431C-BD32-8A8C-54C2-D49ACCF55A9C}"/>
              </a:ext>
            </a:extLst>
          </p:cNvPr>
          <p:cNvPicPr>
            <a:picLocks noChangeAspect="1"/>
          </p:cNvPicPr>
          <p:nvPr/>
        </p:nvPicPr>
        <p:blipFill>
          <a:blip r:embed="rId5"/>
          <a:stretch>
            <a:fillRect/>
          </a:stretch>
        </p:blipFill>
        <p:spPr>
          <a:xfrm>
            <a:off x="3562604" y="6465367"/>
            <a:ext cx="739603" cy="167826"/>
          </a:xfrm>
          <a:prstGeom prst="rect">
            <a:avLst/>
          </a:prstGeom>
        </p:spPr>
      </p:pic>
      <p:pic>
        <p:nvPicPr>
          <p:cNvPr id="69" name="Picture 8" descr="Het logo van de Hanze | Hanze">
            <a:extLst>
              <a:ext uri="{FF2B5EF4-FFF2-40B4-BE49-F238E27FC236}">
                <a16:creationId xmlns:a16="http://schemas.microsoft.com/office/drawing/2014/main" id="{821535C4-51BF-A36B-5C8E-812CC1710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001" y="6465366"/>
            <a:ext cx="518500" cy="16782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790E036-A164-1F46-1A80-13EB5203E1D9}"/>
              </a:ext>
            </a:extLst>
          </p:cNvPr>
          <p:cNvSpPr/>
          <p:nvPr/>
        </p:nvSpPr>
        <p:spPr>
          <a:xfrm>
            <a:off x="4922219" y="351742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ACB6BC4-B971-2622-875D-A96A493867B0}"/>
              </a:ext>
            </a:extLst>
          </p:cNvPr>
          <p:cNvSpPr/>
          <p:nvPr/>
        </p:nvSpPr>
        <p:spPr>
          <a:xfrm>
            <a:off x="4922291" y="3518811"/>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DOEL KAART</a:t>
            </a:r>
          </a:p>
        </p:txBody>
      </p:sp>
      <p:sp>
        <p:nvSpPr>
          <p:cNvPr id="78" name="Rectangle 77">
            <a:extLst>
              <a:ext uri="{FF2B5EF4-FFF2-40B4-BE49-F238E27FC236}">
                <a16:creationId xmlns:a16="http://schemas.microsoft.com/office/drawing/2014/main" id="{D5AAAC2B-6A58-AC1D-BF40-0117CF68A9BE}"/>
              </a:ext>
            </a:extLst>
          </p:cNvPr>
          <p:cNvSpPr/>
          <p:nvPr/>
        </p:nvSpPr>
        <p:spPr>
          <a:xfrm>
            <a:off x="6948662" y="3518810"/>
            <a:ext cx="202386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DEFINITIE</a:t>
            </a:r>
          </a:p>
        </p:txBody>
      </p:sp>
      <p:pic>
        <p:nvPicPr>
          <p:cNvPr id="79" name="Picture 6" descr="PESTEL Analysis - Lumovest">
            <a:extLst>
              <a:ext uri="{FF2B5EF4-FFF2-40B4-BE49-F238E27FC236}">
                <a16:creationId xmlns:a16="http://schemas.microsoft.com/office/drawing/2014/main" id="{1F242401-7798-58D3-9477-A7248F9302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22285" y="615909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28C42115-A30C-D1E1-50DE-0419B62D90D8}"/>
              </a:ext>
            </a:extLst>
          </p:cNvPr>
          <p:cNvSpPr txBox="1"/>
          <p:nvPr/>
        </p:nvSpPr>
        <p:spPr>
          <a:xfrm>
            <a:off x="4927906" y="6490887"/>
            <a:ext cx="2016000" cy="230832"/>
          </a:xfrm>
          <a:prstGeom prst="rect">
            <a:avLst/>
          </a:prstGeom>
          <a:noFill/>
        </p:spPr>
        <p:txBody>
          <a:bodyPr wrap="square" rtlCol="0">
            <a:spAutoFit/>
          </a:bodyPr>
          <a:lstStyle/>
          <a:p>
            <a:pPr algn="ctr"/>
            <a:r>
              <a:rPr lang="en-US" sz="900" dirty="0"/>
              <a:t>More information see other side</a:t>
            </a:r>
          </a:p>
        </p:txBody>
      </p:sp>
      <p:sp>
        <p:nvSpPr>
          <p:cNvPr id="81" name="TextBox 80">
            <a:extLst>
              <a:ext uri="{FF2B5EF4-FFF2-40B4-BE49-F238E27FC236}">
                <a16:creationId xmlns:a16="http://schemas.microsoft.com/office/drawing/2014/main" id="{F72B68C8-AD90-2A1D-5FB2-5DF04DADD2C6}"/>
              </a:ext>
            </a:extLst>
          </p:cNvPr>
          <p:cNvSpPr txBox="1"/>
          <p:nvPr/>
        </p:nvSpPr>
        <p:spPr>
          <a:xfrm>
            <a:off x="4946869" y="3700601"/>
            <a:ext cx="1975579" cy="769441"/>
          </a:xfrm>
          <a:prstGeom prst="rect">
            <a:avLst/>
          </a:prstGeom>
          <a:noFill/>
        </p:spPr>
        <p:txBody>
          <a:bodyPr wrap="square" rtlCol="0">
            <a:spAutoFit/>
          </a:bodyPr>
          <a:lstStyle/>
          <a:p>
            <a:pPr algn="ctr"/>
            <a:r>
              <a:rPr lang="nl-NL" sz="1400" b="1" dirty="0"/>
              <a:t>Energieneutraal</a:t>
            </a:r>
          </a:p>
          <a:p>
            <a:pPr algn="ctr"/>
            <a:r>
              <a:rPr lang="nl-NL" sz="1000" dirty="0"/>
              <a:t>De vraag naar energie op jaarbasis matchen met duurzame productie. </a:t>
            </a:r>
          </a:p>
        </p:txBody>
      </p:sp>
      <p:sp>
        <p:nvSpPr>
          <p:cNvPr id="82" name="Rectangle 81">
            <a:extLst>
              <a:ext uri="{FF2B5EF4-FFF2-40B4-BE49-F238E27FC236}">
                <a16:creationId xmlns:a16="http://schemas.microsoft.com/office/drawing/2014/main" id="{9792352A-93A5-453B-A2A7-3EBB4F9FB31F}"/>
              </a:ext>
            </a:extLst>
          </p:cNvPr>
          <p:cNvSpPr/>
          <p:nvPr/>
        </p:nvSpPr>
        <p:spPr>
          <a:xfrm>
            <a:off x="6974064" y="581379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sp>
        <p:nvSpPr>
          <p:cNvPr id="83" name="TextBox 82">
            <a:extLst>
              <a:ext uri="{FF2B5EF4-FFF2-40B4-BE49-F238E27FC236}">
                <a16:creationId xmlns:a16="http://schemas.microsoft.com/office/drawing/2014/main" id="{4A4EAB23-1DB2-684F-6C6B-D3279F068C03}"/>
              </a:ext>
            </a:extLst>
          </p:cNvPr>
          <p:cNvSpPr txBox="1"/>
          <p:nvPr/>
        </p:nvSpPr>
        <p:spPr>
          <a:xfrm>
            <a:off x="6951762" y="5992106"/>
            <a:ext cx="2053665" cy="400110"/>
          </a:xfrm>
          <a:prstGeom prst="rect">
            <a:avLst/>
          </a:prstGeom>
          <a:noFill/>
        </p:spPr>
        <p:txBody>
          <a:bodyPr wrap="square">
            <a:spAutoFit/>
          </a:bodyPr>
          <a:lstStyle/>
          <a:p>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Frank Pierie | Researcher |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Hanze</a:t>
            </a:r>
            <a:r>
              <a:rPr lang="en-US" sz="1000" kern="0" dirty="0">
                <a:effectLst/>
                <a:latin typeface="Calibri" panose="020F0502020204030204" pitchFamily="34" charset="0"/>
                <a:ea typeface="Times New Roman" panose="02020603050405020304" pitchFamily="18" charset="0"/>
                <a:cs typeface="Times New Roman" panose="02020603050405020304" pitchFamily="18" charset="0"/>
              </a:rPr>
              <a:t> | ENTRANCE| E:  </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f.pierie@pl.hanze.nl</a:t>
            </a:r>
            <a:r>
              <a:rPr lang="en-US" sz="10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F7B3300E-50C5-6056-2FD3-130140D525B3}"/>
              </a:ext>
            </a:extLst>
          </p:cNvPr>
          <p:cNvSpPr txBox="1"/>
          <p:nvPr/>
        </p:nvSpPr>
        <p:spPr>
          <a:xfrm>
            <a:off x="6981153" y="3706922"/>
            <a:ext cx="1975579" cy="1785104"/>
          </a:xfrm>
          <a:prstGeom prst="rect">
            <a:avLst/>
          </a:prstGeom>
          <a:noFill/>
        </p:spPr>
        <p:txBody>
          <a:bodyPr wrap="square" rtlCol="0">
            <a:spAutoFit/>
          </a:bodyPr>
          <a:lstStyle/>
          <a:p>
            <a:pPr algn="ctr"/>
            <a:r>
              <a:rPr lang="nl-NL" sz="1000" dirty="0"/>
              <a:t>“De overgang betekent ook dat de energie thuis bij Nederlanders de komende jaren gaat veranderen. Zo gaan steeds meer huizen van het gas af. Ook nemen Nederlanders steeds meer energiebesparende maatregelen en wekken ze steeds vaker duurzame energie thuis op. </a:t>
            </a:r>
          </a:p>
          <a:p>
            <a:pPr algn="ctr"/>
            <a:endParaRPr lang="nl-NL" sz="1000" dirty="0"/>
          </a:p>
          <a:p>
            <a:pPr algn="ctr"/>
            <a:r>
              <a:rPr lang="nl-NL" sz="1000" dirty="0"/>
              <a:t>Rijksoverheid </a:t>
            </a:r>
          </a:p>
        </p:txBody>
      </p:sp>
      <p:pic>
        <p:nvPicPr>
          <p:cNvPr id="85" name="Picture 84">
            <a:extLst>
              <a:ext uri="{FF2B5EF4-FFF2-40B4-BE49-F238E27FC236}">
                <a16:creationId xmlns:a16="http://schemas.microsoft.com/office/drawing/2014/main" id="{175A7491-E408-273A-2552-4C6FD1B60BB5}"/>
              </a:ext>
            </a:extLst>
          </p:cNvPr>
          <p:cNvPicPr>
            <a:picLocks noChangeAspect="1"/>
          </p:cNvPicPr>
          <p:nvPr/>
        </p:nvPicPr>
        <p:blipFill>
          <a:blip r:embed="rId5"/>
          <a:stretch>
            <a:fillRect/>
          </a:stretch>
        </p:blipFill>
        <p:spPr>
          <a:xfrm>
            <a:off x="7858084" y="6463984"/>
            <a:ext cx="739603" cy="167826"/>
          </a:xfrm>
          <a:prstGeom prst="rect">
            <a:avLst/>
          </a:prstGeom>
        </p:spPr>
      </p:pic>
      <p:pic>
        <p:nvPicPr>
          <p:cNvPr id="86" name="Picture 8" descr="Het logo van de Hanze | Hanze">
            <a:extLst>
              <a:ext uri="{FF2B5EF4-FFF2-40B4-BE49-F238E27FC236}">
                <a16:creationId xmlns:a16="http://schemas.microsoft.com/office/drawing/2014/main" id="{61052C96-CA14-CBEA-E667-1B513CD71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481" y="6463983"/>
            <a:ext cx="518500" cy="1678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commit op LinkedIn: 𝐄𝐮𝐫𝐨𝐩𝐞𝐞𝐬 𝐏𝐚𝐫𝐥𝐞𝐦𝐞𝐧𝐭 𝐬𝐭𝐞𝐦𝐭 𝐢𝐧  𝐦𝐞𝐭 𝐡𝐞𝐭…">
            <a:extLst>
              <a:ext uri="{FF2B5EF4-FFF2-40B4-BE49-F238E27FC236}">
                <a16:creationId xmlns:a16="http://schemas.microsoft.com/office/drawing/2014/main" id="{234A8F31-027F-81B4-D2D3-DB5D03E396B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358" b="18616"/>
          <a:stretch/>
        </p:blipFill>
        <p:spPr bwMode="auto">
          <a:xfrm>
            <a:off x="639437" y="4606726"/>
            <a:ext cx="1971552" cy="12425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3C643D-FFAE-8747-3213-D964C3A4F2D7}"/>
              </a:ext>
            </a:extLst>
          </p:cNvPr>
          <p:cNvPicPr>
            <a:picLocks noChangeAspect="1"/>
          </p:cNvPicPr>
          <p:nvPr/>
        </p:nvPicPr>
        <p:blipFill>
          <a:blip r:embed="rId11"/>
          <a:stretch>
            <a:fillRect/>
          </a:stretch>
        </p:blipFill>
        <p:spPr>
          <a:xfrm>
            <a:off x="1949451" y="2145742"/>
            <a:ext cx="670194" cy="670194"/>
          </a:xfrm>
          <a:prstGeom prst="rect">
            <a:avLst/>
          </a:prstGeom>
        </p:spPr>
      </p:pic>
      <p:pic>
        <p:nvPicPr>
          <p:cNvPr id="6" name="Picture 5">
            <a:extLst>
              <a:ext uri="{FF2B5EF4-FFF2-40B4-BE49-F238E27FC236}">
                <a16:creationId xmlns:a16="http://schemas.microsoft.com/office/drawing/2014/main" id="{28DDC38C-6370-54A3-FF95-928801FE7024}"/>
              </a:ext>
            </a:extLst>
          </p:cNvPr>
          <p:cNvPicPr>
            <a:picLocks noChangeAspect="1"/>
          </p:cNvPicPr>
          <p:nvPr/>
        </p:nvPicPr>
        <p:blipFill>
          <a:blip r:embed="rId12"/>
          <a:stretch>
            <a:fillRect/>
          </a:stretch>
        </p:blipFill>
        <p:spPr>
          <a:xfrm>
            <a:off x="1752755" y="5272485"/>
            <a:ext cx="845182" cy="849702"/>
          </a:xfrm>
          <a:prstGeom prst="rect">
            <a:avLst/>
          </a:prstGeom>
        </p:spPr>
      </p:pic>
      <p:pic>
        <p:nvPicPr>
          <p:cNvPr id="1028" name="Picture 4" descr="Volledig energieneutraal | 3 maanden levertijd | Eco-House">
            <a:extLst>
              <a:ext uri="{FF2B5EF4-FFF2-40B4-BE49-F238E27FC236}">
                <a16:creationId xmlns:a16="http://schemas.microsoft.com/office/drawing/2014/main" id="{29CFCDA4-3E5E-0205-8A68-282C24A18D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7906" y="4675390"/>
            <a:ext cx="1984913" cy="13209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71400F7-C8E3-0541-CC18-4C424963D988}"/>
              </a:ext>
            </a:extLst>
          </p:cNvPr>
          <p:cNvPicPr>
            <a:picLocks noChangeAspect="1"/>
          </p:cNvPicPr>
          <p:nvPr/>
        </p:nvPicPr>
        <p:blipFill>
          <a:blip r:embed="rId14"/>
          <a:stretch>
            <a:fillRect/>
          </a:stretch>
        </p:blipFill>
        <p:spPr>
          <a:xfrm>
            <a:off x="6115947" y="5314950"/>
            <a:ext cx="816843" cy="812202"/>
          </a:xfrm>
          <a:prstGeom prst="rect">
            <a:avLst/>
          </a:prstGeom>
        </p:spPr>
      </p:pic>
    </p:spTree>
    <p:extLst>
      <p:ext uri="{BB962C8B-B14F-4D97-AF65-F5344CB8AC3E}">
        <p14:creationId xmlns:p14="http://schemas.microsoft.com/office/powerpoint/2010/main" val="411262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eede Kamer , behandeling vraagstuk aardappelmeel - PICRYL - Public Domain  Media Search Engine Public Domain Image">
            <a:extLst>
              <a:ext uri="{FF2B5EF4-FFF2-40B4-BE49-F238E27FC236}">
                <a16:creationId xmlns:a16="http://schemas.microsoft.com/office/drawing/2014/main" id="{3820DD05-ED0E-4898-F4AA-3E9FB63E1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780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850E9C-AF6C-CDD7-669A-2EE775E7F7AE}"/>
              </a:ext>
            </a:extLst>
          </p:cNvPr>
          <p:cNvSpPr/>
          <p:nvPr/>
        </p:nvSpPr>
        <p:spPr>
          <a:xfrm>
            <a:off x="0" y="4965793"/>
            <a:ext cx="9906000" cy="1892207"/>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661708CB-2527-5F55-BB9C-E454D098BE90}"/>
              </a:ext>
            </a:extLst>
          </p:cNvPr>
          <p:cNvSpPr txBox="1">
            <a:spLocks/>
          </p:cNvSpPr>
          <p:nvPr/>
        </p:nvSpPr>
        <p:spPr>
          <a:xfrm>
            <a:off x="470576" y="4972274"/>
            <a:ext cx="8420100" cy="12726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dirty="0" err="1"/>
              <a:t>Vraagstuk</a:t>
            </a:r>
            <a:r>
              <a:rPr lang="en-US" sz="8000" b="1" dirty="0"/>
              <a:t> </a:t>
            </a:r>
            <a:r>
              <a:rPr lang="en-US" sz="8000" b="1" dirty="0" err="1"/>
              <a:t>kaarten</a:t>
            </a:r>
            <a:endParaRPr lang="en-US" sz="8000" b="1" dirty="0"/>
          </a:p>
        </p:txBody>
      </p:sp>
      <p:sp>
        <p:nvSpPr>
          <p:cNvPr id="8" name="Subtitle 4">
            <a:extLst>
              <a:ext uri="{FF2B5EF4-FFF2-40B4-BE49-F238E27FC236}">
                <a16:creationId xmlns:a16="http://schemas.microsoft.com/office/drawing/2014/main" id="{B8900634-CC14-9A8A-A766-FE2817D97C76}"/>
              </a:ext>
            </a:extLst>
          </p:cNvPr>
          <p:cNvSpPr>
            <a:spLocks noGrp="1"/>
          </p:cNvSpPr>
          <p:nvPr>
            <p:ph type="subTitle" idx="1"/>
          </p:nvPr>
        </p:nvSpPr>
        <p:spPr>
          <a:xfrm>
            <a:off x="1238250" y="6035381"/>
            <a:ext cx="7429500" cy="757111"/>
          </a:xfrm>
        </p:spPr>
        <p:txBody>
          <a:bodyPr/>
          <a:lstStyle/>
          <a:p>
            <a:r>
              <a:rPr lang="nl-NL" b="1" noProof="0" dirty="0"/>
              <a:t>Beginnend met mogelijke doelkaarten die een potentieel einddoel kunnen aangeven</a:t>
            </a:r>
          </a:p>
        </p:txBody>
      </p:sp>
    </p:spTree>
    <p:extLst>
      <p:ext uri="{BB962C8B-B14F-4D97-AF65-F5344CB8AC3E}">
        <p14:creationId xmlns:p14="http://schemas.microsoft.com/office/powerpoint/2010/main" val="163833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98" name="Group 1097">
            <a:extLst>
              <a:ext uri="{FF2B5EF4-FFF2-40B4-BE49-F238E27FC236}">
                <a16:creationId xmlns:a16="http://schemas.microsoft.com/office/drawing/2014/main" id="{98663B70-3FED-B05E-1E80-AFE435B63450}"/>
              </a:ext>
            </a:extLst>
          </p:cNvPr>
          <p:cNvGrpSpPr/>
          <p:nvPr/>
        </p:nvGrpSpPr>
        <p:grpSpPr>
          <a:xfrm>
            <a:off x="2668290" y="1565423"/>
            <a:ext cx="2007182" cy="187293"/>
            <a:chOff x="2667779" y="2274565"/>
            <a:chExt cx="2007182" cy="187293"/>
          </a:xfrm>
        </p:grpSpPr>
        <p:sp>
          <p:nvSpPr>
            <p:cNvPr id="1075" name="Arrow: Pentagon 1074">
              <a:extLst>
                <a:ext uri="{FF2B5EF4-FFF2-40B4-BE49-F238E27FC236}">
                  <a16:creationId xmlns:a16="http://schemas.microsoft.com/office/drawing/2014/main" id="{1AE040E0-F152-5594-01BE-8D32A762892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1083" name="Arrow: Chevron 1082">
              <a:extLst>
                <a:ext uri="{FF2B5EF4-FFF2-40B4-BE49-F238E27FC236}">
                  <a16:creationId xmlns:a16="http://schemas.microsoft.com/office/drawing/2014/main" id="{E25767AD-1AB6-69B4-155D-97C61C9AD1F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1085" name="Arrow: Chevron 1084">
              <a:extLst>
                <a:ext uri="{FF2B5EF4-FFF2-40B4-BE49-F238E27FC236}">
                  <a16:creationId xmlns:a16="http://schemas.microsoft.com/office/drawing/2014/main" id="{5A9B3BF1-84D4-51BA-1469-32C4AB985CF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1087" name="Picture 1086">
              <a:extLst>
                <a:ext uri="{FF2B5EF4-FFF2-40B4-BE49-F238E27FC236}">
                  <a16:creationId xmlns:a16="http://schemas.microsoft.com/office/drawing/2014/main" id="{5906D9A5-586A-B4F1-DE63-87B7E440A3C9}"/>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88" name="Picture 8" descr="Het logo van de Hanze | Hanze">
              <a:extLst>
                <a:ext uri="{FF2B5EF4-FFF2-40B4-BE49-F238E27FC236}">
                  <a16:creationId xmlns:a16="http://schemas.microsoft.com/office/drawing/2014/main" id="{B30404F4-1D04-33C0-1EE3-5D3F451377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90" name="Graphic 1089" descr="User with solid fill">
              <a:extLst>
                <a:ext uri="{FF2B5EF4-FFF2-40B4-BE49-F238E27FC236}">
                  <a16:creationId xmlns:a16="http://schemas.microsoft.com/office/drawing/2014/main" id="{E53F5B58-C169-4513-768A-22401BFE9D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2" name="Rectangle 11">
            <a:extLst>
              <a:ext uri="{FF2B5EF4-FFF2-40B4-BE49-F238E27FC236}">
                <a16:creationId xmlns:a16="http://schemas.microsoft.com/office/drawing/2014/main" id="{E3DA1411-6A8F-800F-0AAC-899D8DFA4FD9}"/>
              </a:ext>
            </a:extLst>
          </p:cNvPr>
          <p:cNvSpPr/>
          <p:nvPr/>
        </p:nvSpPr>
        <p:spPr>
          <a:xfrm>
            <a:off x="4965508"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8B337E-F542-3791-B878-A767FB073E56}"/>
              </a:ext>
            </a:extLst>
          </p:cNvPr>
          <p:cNvSpPr/>
          <p:nvPr/>
        </p:nvSpPr>
        <p:spPr>
          <a:xfrm>
            <a:off x="7008585"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5" name="Rectangle 14">
            <a:extLst>
              <a:ext uri="{FF2B5EF4-FFF2-40B4-BE49-F238E27FC236}">
                <a16:creationId xmlns:a16="http://schemas.microsoft.com/office/drawing/2014/main" id="{C1DDBDAF-3F3B-760F-D5E5-998324FAEDA4}"/>
              </a:ext>
            </a:extLst>
          </p:cNvPr>
          <p:cNvSpPr/>
          <p:nvPr/>
        </p:nvSpPr>
        <p:spPr>
          <a:xfrm>
            <a:off x="4965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17" name="Rectangle 16">
            <a:extLst>
              <a:ext uri="{FF2B5EF4-FFF2-40B4-BE49-F238E27FC236}">
                <a16:creationId xmlns:a16="http://schemas.microsoft.com/office/drawing/2014/main" id="{CBB90A2D-F806-4818-9C1E-8D8D9C195A91}"/>
              </a:ext>
            </a:extLst>
          </p:cNvPr>
          <p:cNvSpPr/>
          <p:nvPr/>
        </p:nvSpPr>
        <p:spPr>
          <a:xfrm>
            <a:off x="4965575"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18" name="Rectangle 17">
            <a:extLst>
              <a:ext uri="{FF2B5EF4-FFF2-40B4-BE49-F238E27FC236}">
                <a16:creationId xmlns:a16="http://schemas.microsoft.com/office/drawing/2014/main" id="{109AB08F-50B9-63A9-A749-9D17FDA149FF}"/>
              </a:ext>
            </a:extLst>
          </p:cNvPr>
          <p:cNvSpPr/>
          <p:nvPr/>
        </p:nvSpPr>
        <p:spPr>
          <a:xfrm>
            <a:off x="4965063"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19" name="Rectangle 18">
            <a:extLst>
              <a:ext uri="{FF2B5EF4-FFF2-40B4-BE49-F238E27FC236}">
                <a16:creationId xmlns:a16="http://schemas.microsoft.com/office/drawing/2014/main" id="{C545DC2D-3CB6-C2B8-A927-1022F83025C8}"/>
              </a:ext>
            </a:extLst>
          </p:cNvPr>
          <p:cNvSpPr/>
          <p:nvPr/>
        </p:nvSpPr>
        <p:spPr>
          <a:xfrm>
            <a:off x="6991951" y="202619"/>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20" name="Picture 6" descr="PESTEL Analysis - Lumovest">
            <a:extLst>
              <a:ext uri="{FF2B5EF4-FFF2-40B4-BE49-F238E27FC236}">
                <a16:creationId xmlns:a16="http://schemas.microsoft.com/office/drawing/2014/main" id="{4CECECC2-ECEC-AA12-D667-EF31207A4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65574"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F3300BB-BBE1-8565-290A-130C5E2C98A1}"/>
              </a:ext>
            </a:extLst>
          </p:cNvPr>
          <p:cNvSpPr txBox="1"/>
          <p:nvPr/>
        </p:nvSpPr>
        <p:spPr>
          <a:xfrm>
            <a:off x="4971195" y="3174696"/>
            <a:ext cx="2016000" cy="230832"/>
          </a:xfrm>
          <a:prstGeom prst="rect">
            <a:avLst/>
          </a:prstGeom>
          <a:noFill/>
        </p:spPr>
        <p:txBody>
          <a:bodyPr wrap="square" rtlCol="0">
            <a:spAutoFit/>
          </a:bodyPr>
          <a:lstStyle/>
          <a:p>
            <a:pPr algn="ctr"/>
            <a:r>
              <a:rPr lang="en-US" sz="900" dirty="0"/>
              <a:t>More information see other side</a:t>
            </a:r>
          </a:p>
        </p:txBody>
      </p:sp>
      <p:sp>
        <p:nvSpPr>
          <p:cNvPr id="74" name="Rectangle 73">
            <a:extLst>
              <a:ext uri="{FF2B5EF4-FFF2-40B4-BE49-F238E27FC236}">
                <a16:creationId xmlns:a16="http://schemas.microsoft.com/office/drawing/2014/main" id="{9E1C3C05-A84D-C1FD-7361-29FA596E9E6F}"/>
              </a:ext>
            </a:extLst>
          </p:cNvPr>
          <p:cNvSpPr/>
          <p:nvPr/>
        </p:nvSpPr>
        <p:spPr>
          <a:xfrm>
            <a:off x="7017353"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75" name="Picture 74">
            <a:extLst>
              <a:ext uri="{FF2B5EF4-FFF2-40B4-BE49-F238E27FC236}">
                <a16:creationId xmlns:a16="http://schemas.microsoft.com/office/drawing/2014/main" id="{386157C1-CD72-018B-F6BD-2C25CF490EA8}"/>
              </a:ext>
            </a:extLst>
          </p:cNvPr>
          <p:cNvPicPr>
            <a:picLocks noChangeAspect="1"/>
          </p:cNvPicPr>
          <p:nvPr/>
        </p:nvPicPr>
        <p:blipFill>
          <a:blip r:embed="rId4"/>
          <a:stretch>
            <a:fillRect/>
          </a:stretch>
        </p:blipFill>
        <p:spPr>
          <a:xfrm>
            <a:off x="7901373" y="3147793"/>
            <a:ext cx="739603" cy="167826"/>
          </a:xfrm>
          <a:prstGeom prst="rect">
            <a:avLst/>
          </a:prstGeom>
        </p:spPr>
      </p:pic>
      <p:pic>
        <p:nvPicPr>
          <p:cNvPr id="76" name="Picture 8" descr="Het logo van de Hanze | Hanze">
            <a:extLst>
              <a:ext uri="{FF2B5EF4-FFF2-40B4-BE49-F238E27FC236}">
                <a16:creationId xmlns:a16="http://schemas.microsoft.com/office/drawing/2014/main" id="{9F50F7BF-0412-1EE9-516F-EB8CC0DD2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770"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ED4FD715-83CF-5BDE-9314-6606150A6E71}"/>
              </a:ext>
            </a:extLst>
          </p:cNvPr>
          <p:cNvGrpSpPr/>
          <p:nvPr/>
        </p:nvGrpSpPr>
        <p:grpSpPr>
          <a:xfrm>
            <a:off x="7012661" y="1565422"/>
            <a:ext cx="2007182" cy="187293"/>
            <a:chOff x="2667779" y="2274565"/>
            <a:chExt cx="2007182" cy="187293"/>
          </a:xfrm>
        </p:grpSpPr>
        <p:sp>
          <p:nvSpPr>
            <p:cNvPr id="78" name="Arrow: Pentagon 77">
              <a:extLst>
                <a:ext uri="{FF2B5EF4-FFF2-40B4-BE49-F238E27FC236}">
                  <a16:creationId xmlns:a16="http://schemas.microsoft.com/office/drawing/2014/main" id="{D236621D-BA2F-7925-CFF5-837782BA66D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79" name="Arrow: Chevron 78">
              <a:extLst>
                <a:ext uri="{FF2B5EF4-FFF2-40B4-BE49-F238E27FC236}">
                  <a16:creationId xmlns:a16="http://schemas.microsoft.com/office/drawing/2014/main" id="{FD294B12-BC94-9B77-24FE-B05E784D18D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80" name="Arrow: Chevron 79">
              <a:extLst>
                <a:ext uri="{FF2B5EF4-FFF2-40B4-BE49-F238E27FC236}">
                  <a16:creationId xmlns:a16="http://schemas.microsoft.com/office/drawing/2014/main" id="{2DE465EE-238B-7D07-28C4-75D7FF6E6BC5}"/>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81" name="Picture 80">
              <a:extLst>
                <a:ext uri="{FF2B5EF4-FFF2-40B4-BE49-F238E27FC236}">
                  <a16:creationId xmlns:a16="http://schemas.microsoft.com/office/drawing/2014/main" id="{F5768A46-8049-0B0D-C205-4FB66FFB77B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82" name="Picture 8" descr="Het logo van de Hanze | Hanze">
              <a:extLst>
                <a:ext uri="{FF2B5EF4-FFF2-40B4-BE49-F238E27FC236}">
                  <a16:creationId xmlns:a16="http://schemas.microsoft.com/office/drawing/2014/main" id="{EC55E443-8ECE-DE1A-0020-63409CF17B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User with solid fill">
              <a:extLst>
                <a:ext uri="{FF2B5EF4-FFF2-40B4-BE49-F238E27FC236}">
                  <a16:creationId xmlns:a16="http://schemas.microsoft.com/office/drawing/2014/main" id="{E4B9E5AD-370C-0728-CB26-B071DAD51C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84" name="Rectangle 83">
            <a:extLst>
              <a:ext uri="{FF2B5EF4-FFF2-40B4-BE49-F238E27FC236}">
                <a16:creationId xmlns:a16="http://schemas.microsoft.com/office/drawing/2014/main" id="{334BC3B1-C325-C63D-2D3D-C712502F4DD4}"/>
              </a:ext>
            </a:extLst>
          </p:cNvPr>
          <p:cNvSpPr/>
          <p:nvPr/>
        </p:nvSpPr>
        <p:spPr>
          <a:xfrm>
            <a:off x="621137" y="3520794"/>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D8D794D-B51E-5B42-A115-5714CD75073D}"/>
              </a:ext>
            </a:extLst>
          </p:cNvPr>
          <p:cNvSpPr/>
          <p:nvPr/>
        </p:nvSpPr>
        <p:spPr>
          <a:xfrm>
            <a:off x="2664214" y="4693365"/>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Rectangle 85">
            <a:extLst>
              <a:ext uri="{FF2B5EF4-FFF2-40B4-BE49-F238E27FC236}">
                <a16:creationId xmlns:a16="http://schemas.microsoft.com/office/drawing/2014/main" id="{95B6E17B-E7CF-6C62-6A73-6B287B056ACF}"/>
              </a:ext>
            </a:extLst>
          </p:cNvPr>
          <p:cNvSpPr/>
          <p:nvPr/>
        </p:nvSpPr>
        <p:spPr>
          <a:xfrm>
            <a:off x="621209" y="3522177"/>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87" name="Rectangle 86">
            <a:extLst>
              <a:ext uri="{FF2B5EF4-FFF2-40B4-BE49-F238E27FC236}">
                <a16:creationId xmlns:a16="http://schemas.microsoft.com/office/drawing/2014/main" id="{16633C30-C261-64B2-3E91-EC9C7581370E}"/>
              </a:ext>
            </a:extLst>
          </p:cNvPr>
          <p:cNvSpPr/>
          <p:nvPr/>
        </p:nvSpPr>
        <p:spPr>
          <a:xfrm>
            <a:off x="621204" y="5843903"/>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88" name="Rectangle 87">
            <a:extLst>
              <a:ext uri="{FF2B5EF4-FFF2-40B4-BE49-F238E27FC236}">
                <a16:creationId xmlns:a16="http://schemas.microsoft.com/office/drawing/2014/main" id="{8803A111-1704-5931-2522-E839FFF0E53E}"/>
              </a:ext>
            </a:extLst>
          </p:cNvPr>
          <p:cNvSpPr/>
          <p:nvPr/>
        </p:nvSpPr>
        <p:spPr>
          <a:xfrm>
            <a:off x="620692" y="5532288"/>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89" name="Rectangle 88">
            <a:extLst>
              <a:ext uri="{FF2B5EF4-FFF2-40B4-BE49-F238E27FC236}">
                <a16:creationId xmlns:a16="http://schemas.microsoft.com/office/drawing/2014/main" id="{50578898-D2D6-3DA8-554C-0EF9B0AED63D}"/>
              </a:ext>
            </a:extLst>
          </p:cNvPr>
          <p:cNvSpPr/>
          <p:nvPr/>
        </p:nvSpPr>
        <p:spPr>
          <a:xfrm>
            <a:off x="2647580" y="3522176"/>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90" name="Picture 6" descr="PESTEL Analysis - Lumovest">
            <a:extLst>
              <a:ext uri="{FF2B5EF4-FFF2-40B4-BE49-F238E27FC236}">
                <a16:creationId xmlns:a16="http://schemas.microsoft.com/office/drawing/2014/main" id="{4EF43275-3E95-850E-0A84-B57F1F749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6162460"/>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97609897-CF2F-4392-BE14-74F62A0C97F3}"/>
              </a:ext>
            </a:extLst>
          </p:cNvPr>
          <p:cNvSpPr txBox="1"/>
          <p:nvPr/>
        </p:nvSpPr>
        <p:spPr>
          <a:xfrm>
            <a:off x="626824" y="6494253"/>
            <a:ext cx="2016000" cy="230832"/>
          </a:xfrm>
          <a:prstGeom prst="rect">
            <a:avLst/>
          </a:prstGeom>
          <a:noFill/>
        </p:spPr>
        <p:txBody>
          <a:bodyPr wrap="square" rtlCol="0">
            <a:spAutoFit/>
          </a:bodyPr>
          <a:lstStyle/>
          <a:p>
            <a:pPr algn="ctr"/>
            <a:r>
              <a:rPr lang="en-US" sz="900" dirty="0"/>
              <a:t>More information see other side</a:t>
            </a:r>
          </a:p>
        </p:txBody>
      </p:sp>
      <p:sp>
        <p:nvSpPr>
          <p:cNvPr id="92" name="Rectangle 91">
            <a:extLst>
              <a:ext uri="{FF2B5EF4-FFF2-40B4-BE49-F238E27FC236}">
                <a16:creationId xmlns:a16="http://schemas.microsoft.com/office/drawing/2014/main" id="{7CF39ECC-90A2-253A-6285-934EE3A1477E}"/>
              </a:ext>
            </a:extLst>
          </p:cNvPr>
          <p:cNvSpPr/>
          <p:nvPr/>
        </p:nvSpPr>
        <p:spPr>
          <a:xfrm>
            <a:off x="2672982" y="5817159"/>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93" name="Picture 92">
            <a:extLst>
              <a:ext uri="{FF2B5EF4-FFF2-40B4-BE49-F238E27FC236}">
                <a16:creationId xmlns:a16="http://schemas.microsoft.com/office/drawing/2014/main" id="{55265673-57F8-88AF-AFE4-B5E476233383}"/>
              </a:ext>
            </a:extLst>
          </p:cNvPr>
          <p:cNvPicPr>
            <a:picLocks noChangeAspect="1"/>
          </p:cNvPicPr>
          <p:nvPr/>
        </p:nvPicPr>
        <p:blipFill>
          <a:blip r:embed="rId4"/>
          <a:stretch>
            <a:fillRect/>
          </a:stretch>
        </p:blipFill>
        <p:spPr>
          <a:xfrm>
            <a:off x="3557002" y="6467350"/>
            <a:ext cx="739603" cy="167826"/>
          </a:xfrm>
          <a:prstGeom prst="rect">
            <a:avLst/>
          </a:prstGeom>
        </p:spPr>
      </p:pic>
      <p:pic>
        <p:nvPicPr>
          <p:cNvPr id="94" name="Picture 8" descr="Het logo van de Hanze | Hanze">
            <a:extLst>
              <a:ext uri="{FF2B5EF4-FFF2-40B4-BE49-F238E27FC236}">
                <a16:creationId xmlns:a16="http://schemas.microsoft.com/office/drawing/2014/main" id="{6A56E7E4-B821-AA47-73C4-2FB05B677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6467349"/>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C68B7BC0-0C77-8C2F-D347-C5D55A8D6927}"/>
              </a:ext>
            </a:extLst>
          </p:cNvPr>
          <p:cNvGrpSpPr/>
          <p:nvPr/>
        </p:nvGrpSpPr>
        <p:grpSpPr>
          <a:xfrm>
            <a:off x="2668290" y="4884979"/>
            <a:ext cx="2007182" cy="187293"/>
            <a:chOff x="2667779" y="2274565"/>
            <a:chExt cx="2007182" cy="187293"/>
          </a:xfrm>
        </p:grpSpPr>
        <p:sp>
          <p:nvSpPr>
            <p:cNvPr id="96" name="Arrow: Pentagon 95">
              <a:extLst>
                <a:ext uri="{FF2B5EF4-FFF2-40B4-BE49-F238E27FC236}">
                  <a16:creationId xmlns:a16="http://schemas.microsoft.com/office/drawing/2014/main" id="{7A32B21F-1DB1-1A1D-8AD1-3255C9A46BFA}"/>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97" name="Arrow: Chevron 96">
              <a:extLst>
                <a:ext uri="{FF2B5EF4-FFF2-40B4-BE49-F238E27FC236}">
                  <a16:creationId xmlns:a16="http://schemas.microsoft.com/office/drawing/2014/main" id="{463D8A76-39CF-4110-4C8A-445825FA7A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98" name="Arrow: Chevron 97">
              <a:extLst>
                <a:ext uri="{FF2B5EF4-FFF2-40B4-BE49-F238E27FC236}">
                  <a16:creationId xmlns:a16="http://schemas.microsoft.com/office/drawing/2014/main" id="{758C53D7-B5D8-3759-AA51-374162293254}"/>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99" name="Picture 98">
              <a:extLst>
                <a:ext uri="{FF2B5EF4-FFF2-40B4-BE49-F238E27FC236}">
                  <a16:creationId xmlns:a16="http://schemas.microsoft.com/office/drawing/2014/main" id="{7D8AA6C9-A182-A517-30C7-88BF0F34C077}"/>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0" name="Picture 8" descr="Het logo van de Hanze | Hanze">
              <a:extLst>
                <a:ext uri="{FF2B5EF4-FFF2-40B4-BE49-F238E27FC236}">
                  <a16:creationId xmlns:a16="http://schemas.microsoft.com/office/drawing/2014/main" id="{11B54891-CDA2-7CEC-9289-23F53DAD4E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1" name="Graphic 100" descr="User with solid fill">
              <a:extLst>
                <a:ext uri="{FF2B5EF4-FFF2-40B4-BE49-F238E27FC236}">
                  <a16:creationId xmlns:a16="http://schemas.microsoft.com/office/drawing/2014/main" id="{C0EF1834-5132-942E-B2C1-D70EB74F9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2" name="Rectangle 101">
            <a:extLst>
              <a:ext uri="{FF2B5EF4-FFF2-40B4-BE49-F238E27FC236}">
                <a16:creationId xmlns:a16="http://schemas.microsoft.com/office/drawing/2014/main" id="{A4A11847-4CC7-D74F-7D46-DC544AE87E65}"/>
              </a:ext>
            </a:extLst>
          </p:cNvPr>
          <p:cNvSpPr/>
          <p:nvPr/>
        </p:nvSpPr>
        <p:spPr>
          <a:xfrm>
            <a:off x="4965508" y="3520793"/>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89D6ABB-04BF-DB43-3050-1702CCDB25A6}"/>
              </a:ext>
            </a:extLst>
          </p:cNvPr>
          <p:cNvSpPr/>
          <p:nvPr/>
        </p:nvSpPr>
        <p:spPr>
          <a:xfrm>
            <a:off x="7008585" y="4693364"/>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Rectangle 103">
            <a:extLst>
              <a:ext uri="{FF2B5EF4-FFF2-40B4-BE49-F238E27FC236}">
                <a16:creationId xmlns:a16="http://schemas.microsoft.com/office/drawing/2014/main" id="{675566C0-AAD5-E292-ED04-F99BE1DD9BFB}"/>
              </a:ext>
            </a:extLst>
          </p:cNvPr>
          <p:cNvSpPr/>
          <p:nvPr/>
        </p:nvSpPr>
        <p:spPr>
          <a:xfrm>
            <a:off x="4965580" y="3522176"/>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105" name="Rectangle 104">
            <a:extLst>
              <a:ext uri="{FF2B5EF4-FFF2-40B4-BE49-F238E27FC236}">
                <a16:creationId xmlns:a16="http://schemas.microsoft.com/office/drawing/2014/main" id="{EB908194-62B8-B87C-1019-A3A969E997EF}"/>
              </a:ext>
            </a:extLst>
          </p:cNvPr>
          <p:cNvSpPr/>
          <p:nvPr/>
        </p:nvSpPr>
        <p:spPr>
          <a:xfrm>
            <a:off x="4965575" y="584390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106" name="Rectangle 105">
            <a:extLst>
              <a:ext uri="{FF2B5EF4-FFF2-40B4-BE49-F238E27FC236}">
                <a16:creationId xmlns:a16="http://schemas.microsoft.com/office/drawing/2014/main" id="{425DA1A1-7E8F-961D-EF4E-37D72642E5B6}"/>
              </a:ext>
            </a:extLst>
          </p:cNvPr>
          <p:cNvSpPr/>
          <p:nvPr/>
        </p:nvSpPr>
        <p:spPr>
          <a:xfrm>
            <a:off x="4965063" y="553228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107" name="Rectangle 106">
            <a:extLst>
              <a:ext uri="{FF2B5EF4-FFF2-40B4-BE49-F238E27FC236}">
                <a16:creationId xmlns:a16="http://schemas.microsoft.com/office/drawing/2014/main" id="{E0AF3E94-8392-05FC-D6DE-FA3E4707BC24}"/>
              </a:ext>
            </a:extLst>
          </p:cNvPr>
          <p:cNvSpPr/>
          <p:nvPr/>
        </p:nvSpPr>
        <p:spPr>
          <a:xfrm>
            <a:off x="6991951" y="3522175"/>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108" name="Picture 6" descr="PESTEL Analysis - Lumovest">
            <a:extLst>
              <a:ext uri="{FF2B5EF4-FFF2-40B4-BE49-F238E27FC236}">
                <a16:creationId xmlns:a16="http://schemas.microsoft.com/office/drawing/2014/main" id="{ED674261-BC61-48E3-D97E-D547D1485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65574" y="6162459"/>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82CAF32F-F059-4303-3ED9-EB9B28B6981B}"/>
              </a:ext>
            </a:extLst>
          </p:cNvPr>
          <p:cNvSpPr txBox="1"/>
          <p:nvPr/>
        </p:nvSpPr>
        <p:spPr>
          <a:xfrm>
            <a:off x="4971195" y="6494252"/>
            <a:ext cx="2016000" cy="230832"/>
          </a:xfrm>
          <a:prstGeom prst="rect">
            <a:avLst/>
          </a:prstGeom>
          <a:noFill/>
        </p:spPr>
        <p:txBody>
          <a:bodyPr wrap="square" rtlCol="0">
            <a:spAutoFit/>
          </a:bodyPr>
          <a:lstStyle/>
          <a:p>
            <a:pPr algn="ctr"/>
            <a:r>
              <a:rPr lang="en-US" sz="900" dirty="0"/>
              <a:t>More information see other side</a:t>
            </a:r>
          </a:p>
        </p:txBody>
      </p:sp>
      <p:sp>
        <p:nvSpPr>
          <p:cNvPr id="110" name="Rectangle 109">
            <a:extLst>
              <a:ext uri="{FF2B5EF4-FFF2-40B4-BE49-F238E27FC236}">
                <a16:creationId xmlns:a16="http://schemas.microsoft.com/office/drawing/2014/main" id="{63B22EE7-419D-0845-0825-94D9574EDB65}"/>
              </a:ext>
            </a:extLst>
          </p:cNvPr>
          <p:cNvSpPr/>
          <p:nvPr/>
        </p:nvSpPr>
        <p:spPr>
          <a:xfrm>
            <a:off x="7017353" y="5817158"/>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111" name="Picture 110">
            <a:extLst>
              <a:ext uri="{FF2B5EF4-FFF2-40B4-BE49-F238E27FC236}">
                <a16:creationId xmlns:a16="http://schemas.microsoft.com/office/drawing/2014/main" id="{1C307780-4197-8587-163A-675ED612EF69}"/>
              </a:ext>
            </a:extLst>
          </p:cNvPr>
          <p:cNvPicPr>
            <a:picLocks noChangeAspect="1"/>
          </p:cNvPicPr>
          <p:nvPr/>
        </p:nvPicPr>
        <p:blipFill>
          <a:blip r:embed="rId4"/>
          <a:stretch>
            <a:fillRect/>
          </a:stretch>
        </p:blipFill>
        <p:spPr>
          <a:xfrm>
            <a:off x="7901373" y="6467349"/>
            <a:ext cx="739603" cy="167826"/>
          </a:xfrm>
          <a:prstGeom prst="rect">
            <a:avLst/>
          </a:prstGeom>
        </p:spPr>
      </p:pic>
      <p:pic>
        <p:nvPicPr>
          <p:cNvPr id="112" name="Picture 8" descr="Het logo van de Hanze | Hanze">
            <a:extLst>
              <a:ext uri="{FF2B5EF4-FFF2-40B4-BE49-F238E27FC236}">
                <a16:creationId xmlns:a16="http://schemas.microsoft.com/office/drawing/2014/main" id="{FE224117-D09A-25A0-D73E-4C7729B26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770" y="6467348"/>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a16="http://schemas.microsoft.com/office/drawing/2014/main" id="{4DB97CCE-C482-D999-2485-6842CF32AEC7}"/>
              </a:ext>
            </a:extLst>
          </p:cNvPr>
          <p:cNvGrpSpPr/>
          <p:nvPr/>
        </p:nvGrpSpPr>
        <p:grpSpPr>
          <a:xfrm>
            <a:off x="7012661" y="4884978"/>
            <a:ext cx="2007182" cy="187293"/>
            <a:chOff x="2667779" y="2274565"/>
            <a:chExt cx="2007182" cy="187293"/>
          </a:xfrm>
        </p:grpSpPr>
        <p:sp>
          <p:nvSpPr>
            <p:cNvPr id="114" name="Arrow: Pentagon 113">
              <a:extLst>
                <a:ext uri="{FF2B5EF4-FFF2-40B4-BE49-F238E27FC236}">
                  <a16:creationId xmlns:a16="http://schemas.microsoft.com/office/drawing/2014/main" id="{C2C623EB-BCEE-1BF7-6241-AF1308136EBB}"/>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115" name="Arrow: Chevron 114">
              <a:extLst>
                <a:ext uri="{FF2B5EF4-FFF2-40B4-BE49-F238E27FC236}">
                  <a16:creationId xmlns:a16="http://schemas.microsoft.com/office/drawing/2014/main" id="{AC354538-2B20-2DFA-2788-4CD19C0775BD}"/>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116" name="Arrow: Chevron 115">
              <a:extLst>
                <a:ext uri="{FF2B5EF4-FFF2-40B4-BE49-F238E27FC236}">
                  <a16:creationId xmlns:a16="http://schemas.microsoft.com/office/drawing/2014/main" id="{3A5BCD2A-8474-0C87-DCE8-F1222ACAB40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117" name="Picture 116">
              <a:extLst>
                <a:ext uri="{FF2B5EF4-FFF2-40B4-BE49-F238E27FC236}">
                  <a16:creationId xmlns:a16="http://schemas.microsoft.com/office/drawing/2014/main" id="{A1F6C805-E800-84E3-C06F-1EB431B6B623}"/>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18" name="Picture 8" descr="Het logo van de Hanze | Hanze">
              <a:extLst>
                <a:ext uri="{FF2B5EF4-FFF2-40B4-BE49-F238E27FC236}">
                  <a16:creationId xmlns:a16="http://schemas.microsoft.com/office/drawing/2014/main" id="{C91F2798-0159-6909-63FD-B7C97E728C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9" name="Graphic 118" descr="User with solid fill">
              <a:extLst>
                <a:ext uri="{FF2B5EF4-FFF2-40B4-BE49-F238E27FC236}">
                  <a16:creationId xmlns:a16="http://schemas.microsoft.com/office/drawing/2014/main" id="{BD797585-9F4C-13D3-93AD-343570AF5A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Tree>
    <p:extLst>
      <p:ext uri="{BB962C8B-B14F-4D97-AF65-F5344CB8AC3E}">
        <p14:creationId xmlns:p14="http://schemas.microsoft.com/office/powerpoint/2010/main" val="74112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13B037-82D9-815F-FCCF-4740C73B0F28}"/>
              </a:ext>
            </a:extLst>
          </p:cNvPr>
          <p:cNvSpPr/>
          <p:nvPr/>
        </p:nvSpPr>
        <p:spPr>
          <a:xfrm>
            <a:off x="621137" y="201238"/>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8DAB-E5D9-8FF0-C15D-CA986E1CD2F3}"/>
              </a:ext>
            </a:extLst>
          </p:cNvPr>
          <p:cNvSpPr/>
          <p:nvPr/>
        </p:nvSpPr>
        <p:spPr>
          <a:xfrm>
            <a:off x="2664214" y="1373809"/>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5" name="Rectangle 4">
            <a:extLst>
              <a:ext uri="{FF2B5EF4-FFF2-40B4-BE49-F238E27FC236}">
                <a16:creationId xmlns:a16="http://schemas.microsoft.com/office/drawing/2014/main" id="{F3092EDC-2674-F5FC-CB0E-217B08C0CDA0}"/>
              </a:ext>
            </a:extLst>
          </p:cNvPr>
          <p:cNvSpPr/>
          <p:nvPr/>
        </p:nvSpPr>
        <p:spPr>
          <a:xfrm>
            <a:off x="621209" y="202621"/>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6" name="Rectangle 5">
            <a:extLst>
              <a:ext uri="{FF2B5EF4-FFF2-40B4-BE49-F238E27FC236}">
                <a16:creationId xmlns:a16="http://schemas.microsoft.com/office/drawing/2014/main" id="{3F37F075-DE15-0F1A-F2CB-D0CACFB2F650}"/>
              </a:ext>
            </a:extLst>
          </p:cNvPr>
          <p:cNvSpPr/>
          <p:nvPr/>
        </p:nvSpPr>
        <p:spPr>
          <a:xfrm>
            <a:off x="621204" y="2524347"/>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7" name="Rectangle 6">
            <a:extLst>
              <a:ext uri="{FF2B5EF4-FFF2-40B4-BE49-F238E27FC236}">
                <a16:creationId xmlns:a16="http://schemas.microsoft.com/office/drawing/2014/main" id="{9F25EE38-6F71-EFA1-B4A7-D949793B6BAD}"/>
              </a:ext>
            </a:extLst>
          </p:cNvPr>
          <p:cNvSpPr/>
          <p:nvPr/>
        </p:nvSpPr>
        <p:spPr>
          <a:xfrm>
            <a:off x="620692" y="2212732"/>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8" name="Rectangle 7">
            <a:extLst>
              <a:ext uri="{FF2B5EF4-FFF2-40B4-BE49-F238E27FC236}">
                <a16:creationId xmlns:a16="http://schemas.microsoft.com/office/drawing/2014/main" id="{54BD29E3-FAF6-004C-6210-CA46795002CC}"/>
              </a:ext>
            </a:extLst>
          </p:cNvPr>
          <p:cNvSpPr/>
          <p:nvPr/>
        </p:nvSpPr>
        <p:spPr>
          <a:xfrm>
            <a:off x="2647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9" name="Picture 6" descr="PESTEL Analysis - Lumovest">
            <a:extLst>
              <a:ext uri="{FF2B5EF4-FFF2-40B4-BE49-F238E27FC236}">
                <a16:creationId xmlns:a16="http://schemas.microsoft.com/office/drawing/2014/main" id="{029D9676-3AEB-E02B-66FC-FAF60823F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2842904"/>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B279E3-0F2A-57AC-0ADF-71CBD0FD5D66}"/>
              </a:ext>
            </a:extLst>
          </p:cNvPr>
          <p:cNvSpPr txBox="1"/>
          <p:nvPr/>
        </p:nvSpPr>
        <p:spPr>
          <a:xfrm>
            <a:off x="626824" y="3174697"/>
            <a:ext cx="2016000" cy="230832"/>
          </a:xfrm>
          <a:prstGeom prst="rect">
            <a:avLst/>
          </a:prstGeom>
          <a:noFill/>
        </p:spPr>
        <p:txBody>
          <a:bodyPr wrap="square" rtlCol="0">
            <a:spAutoFit/>
          </a:bodyPr>
          <a:lstStyle/>
          <a:p>
            <a:pPr algn="ctr"/>
            <a:r>
              <a:rPr lang="en-US" sz="900" dirty="0"/>
              <a:t>More information see other side</a:t>
            </a:r>
          </a:p>
        </p:txBody>
      </p:sp>
      <p:sp>
        <p:nvSpPr>
          <p:cNvPr id="14" name="Rectangle 13">
            <a:extLst>
              <a:ext uri="{FF2B5EF4-FFF2-40B4-BE49-F238E27FC236}">
                <a16:creationId xmlns:a16="http://schemas.microsoft.com/office/drawing/2014/main" id="{959DB7CE-DE99-9549-26BD-69789B9C8A4D}"/>
              </a:ext>
            </a:extLst>
          </p:cNvPr>
          <p:cNvSpPr/>
          <p:nvPr/>
        </p:nvSpPr>
        <p:spPr>
          <a:xfrm>
            <a:off x="2672982" y="2497603"/>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73" name="Picture 72">
            <a:extLst>
              <a:ext uri="{FF2B5EF4-FFF2-40B4-BE49-F238E27FC236}">
                <a16:creationId xmlns:a16="http://schemas.microsoft.com/office/drawing/2014/main" id="{0C6E6381-9C8E-C238-5E99-C9B585304169}"/>
              </a:ext>
            </a:extLst>
          </p:cNvPr>
          <p:cNvPicPr>
            <a:picLocks noChangeAspect="1"/>
          </p:cNvPicPr>
          <p:nvPr/>
        </p:nvPicPr>
        <p:blipFill>
          <a:blip r:embed="rId4"/>
          <a:stretch>
            <a:fillRect/>
          </a:stretch>
        </p:blipFill>
        <p:spPr>
          <a:xfrm>
            <a:off x="3557002" y="3147794"/>
            <a:ext cx="739603" cy="167826"/>
          </a:xfrm>
          <a:prstGeom prst="rect">
            <a:avLst/>
          </a:prstGeom>
        </p:spPr>
      </p:pic>
      <p:pic>
        <p:nvPicPr>
          <p:cNvPr id="1032" name="Picture 8" descr="Het logo van de Hanze | Hanze">
            <a:extLst>
              <a:ext uri="{FF2B5EF4-FFF2-40B4-BE49-F238E27FC236}">
                <a16:creationId xmlns:a16="http://schemas.microsoft.com/office/drawing/2014/main" id="{65F57C4F-7F4C-7DB0-8125-2603365E6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3147793"/>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098" name="Group 1097">
            <a:extLst>
              <a:ext uri="{FF2B5EF4-FFF2-40B4-BE49-F238E27FC236}">
                <a16:creationId xmlns:a16="http://schemas.microsoft.com/office/drawing/2014/main" id="{98663B70-3FED-B05E-1E80-AFE435B63450}"/>
              </a:ext>
            </a:extLst>
          </p:cNvPr>
          <p:cNvGrpSpPr/>
          <p:nvPr/>
        </p:nvGrpSpPr>
        <p:grpSpPr>
          <a:xfrm>
            <a:off x="2668290" y="1565423"/>
            <a:ext cx="2007182" cy="187293"/>
            <a:chOff x="2667779" y="2274565"/>
            <a:chExt cx="2007182" cy="187293"/>
          </a:xfrm>
        </p:grpSpPr>
        <p:sp>
          <p:nvSpPr>
            <p:cNvPr id="1075" name="Arrow: Pentagon 1074">
              <a:extLst>
                <a:ext uri="{FF2B5EF4-FFF2-40B4-BE49-F238E27FC236}">
                  <a16:creationId xmlns:a16="http://schemas.microsoft.com/office/drawing/2014/main" id="{1AE040E0-F152-5594-01BE-8D32A7628929}"/>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1083" name="Arrow: Chevron 1082">
              <a:extLst>
                <a:ext uri="{FF2B5EF4-FFF2-40B4-BE49-F238E27FC236}">
                  <a16:creationId xmlns:a16="http://schemas.microsoft.com/office/drawing/2014/main" id="{E25767AD-1AB6-69B4-155D-97C61C9AD1F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1085" name="Arrow: Chevron 1084">
              <a:extLst>
                <a:ext uri="{FF2B5EF4-FFF2-40B4-BE49-F238E27FC236}">
                  <a16:creationId xmlns:a16="http://schemas.microsoft.com/office/drawing/2014/main" id="{5A9B3BF1-84D4-51BA-1469-32C4AB985CF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1087" name="Picture 1086">
              <a:extLst>
                <a:ext uri="{FF2B5EF4-FFF2-40B4-BE49-F238E27FC236}">
                  <a16:creationId xmlns:a16="http://schemas.microsoft.com/office/drawing/2014/main" id="{5906D9A5-586A-B4F1-DE63-87B7E440A3C9}"/>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88" name="Picture 8" descr="Het logo van de Hanze | Hanze">
              <a:extLst>
                <a:ext uri="{FF2B5EF4-FFF2-40B4-BE49-F238E27FC236}">
                  <a16:creationId xmlns:a16="http://schemas.microsoft.com/office/drawing/2014/main" id="{B30404F4-1D04-33C0-1EE3-5D3F451377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90" name="Graphic 1089" descr="User with solid fill">
              <a:extLst>
                <a:ext uri="{FF2B5EF4-FFF2-40B4-BE49-F238E27FC236}">
                  <a16:creationId xmlns:a16="http://schemas.microsoft.com/office/drawing/2014/main" id="{E53F5B58-C169-4513-768A-22401BFE9D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2" name="Rectangle 11">
            <a:extLst>
              <a:ext uri="{FF2B5EF4-FFF2-40B4-BE49-F238E27FC236}">
                <a16:creationId xmlns:a16="http://schemas.microsoft.com/office/drawing/2014/main" id="{E3DA1411-6A8F-800F-0AAC-899D8DFA4FD9}"/>
              </a:ext>
            </a:extLst>
          </p:cNvPr>
          <p:cNvSpPr/>
          <p:nvPr/>
        </p:nvSpPr>
        <p:spPr>
          <a:xfrm>
            <a:off x="4965508" y="201237"/>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8B337E-F542-3791-B878-A767FB073E56}"/>
              </a:ext>
            </a:extLst>
          </p:cNvPr>
          <p:cNvSpPr/>
          <p:nvPr/>
        </p:nvSpPr>
        <p:spPr>
          <a:xfrm>
            <a:off x="7008585" y="1373808"/>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5" name="Rectangle 14">
            <a:extLst>
              <a:ext uri="{FF2B5EF4-FFF2-40B4-BE49-F238E27FC236}">
                <a16:creationId xmlns:a16="http://schemas.microsoft.com/office/drawing/2014/main" id="{C1DDBDAF-3F3B-760F-D5E5-998324FAEDA4}"/>
              </a:ext>
            </a:extLst>
          </p:cNvPr>
          <p:cNvSpPr/>
          <p:nvPr/>
        </p:nvSpPr>
        <p:spPr>
          <a:xfrm>
            <a:off x="4965580" y="202620"/>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17" name="Rectangle 16">
            <a:extLst>
              <a:ext uri="{FF2B5EF4-FFF2-40B4-BE49-F238E27FC236}">
                <a16:creationId xmlns:a16="http://schemas.microsoft.com/office/drawing/2014/main" id="{CBB90A2D-F806-4818-9C1E-8D8D9C195A91}"/>
              </a:ext>
            </a:extLst>
          </p:cNvPr>
          <p:cNvSpPr/>
          <p:nvPr/>
        </p:nvSpPr>
        <p:spPr>
          <a:xfrm>
            <a:off x="4965575" y="2524346"/>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18" name="Rectangle 17">
            <a:extLst>
              <a:ext uri="{FF2B5EF4-FFF2-40B4-BE49-F238E27FC236}">
                <a16:creationId xmlns:a16="http://schemas.microsoft.com/office/drawing/2014/main" id="{109AB08F-50B9-63A9-A749-9D17FDA149FF}"/>
              </a:ext>
            </a:extLst>
          </p:cNvPr>
          <p:cNvSpPr/>
          <p:nvPr/>
        </p:nvSpPr>
        <p:spPr>
          <a:xfrm>
            <a:off x="4965063" y="2212731"/>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19" name="Rectangle 18">
            <a:extLst>
              <a:ext uri="{FF2B5EF4-FFF2-40B4-BE49-F238E27FC236}">
                <a16:creationId xmlns:a16="http://schemas.microsoft.com/office/drawing/2014/main" id="{C545DC2D-3CB6-C2B8-A927-1022F83025C8}"/>
              </a:ext>
            </a:extLst>
          </p:cNvPr>
          <p:cNvSpPr/>
          <p:nvPr/>
        </p:nvSpPr>
        <p:spPr>
          <a:xfrm>
            <a:off x="6991951" y="202619"/>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20" name="Picture 6" descr="PESTEL Analysis - Lumovest">
            <a:extLst>
              <a:ext uri="{FF2B5EF4-FFF2-40B4-BE49-F238E27FC236}">
                <a16:creationId xmlns:a16="http://schemas.microsoft.com/office/drawing/2014/main" id="{4CECECC2-ECEC-AA12-D667-EF31207A4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65574" y="2842903"/>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F3300BB-BBE1-8565-290A-130C5E2C98A1}"/>
              </a:ext>
            </a:extLst>
          </p:cNvPr>
          <p:cNvSpPr txBox="1"/>
          <p:nvPr/>
        </p:nvSpPr>
        <p:spPr>
          <a:xfrm>
            <a:off x="4971195" y="3174696"/>
            <a:ext cx="2016000" cy="230832"/>
          </a:xfrm>
          <a:prstGeom prst="rect">
            <a:avLst/>
          </a:prstGeom>
          <a:noFill/>
        </p:spPr>
        <p:txBody>
          <a:bodyPr wrap="square" rtlCol="0">
            <a:spAutoFit/>
          </a:bodyPr>
          <a:lstStyle/>
          <a:p>
            <a:pPr algn="ctr"/>
            <a:r>
              <a:rPr lang="en-US" sz="900" dirty="0"/>
              <a:t>More information see other side</a:t>
            </a:r>
          </a:p>
        </p:txBody>
      </p:sp>
      <p:sp>
        <p:nvSpPr>
          <p:cNvPr id="74" name="Rectangle 73">
            <a:extLst>
              <a:ext uri="{FF2B5EF4-FFF2-40B4-BE49-F238E27FC236}">
                <a16:creationId xmlns:a16="http://schemas.microsoft.com/office/drawing/2014/main" id="{9E1C3C05-A84D-C1FD-7361-29FA596E9E6F}"/>
              </a:ext>
            </a:extLst>
          </p:cNvPr>
          <p:cNvSpPr/>
          <p:nvPr/>
        </p:nvSpPr>
        <p:spPr>
          <a:xfrm>
            <a:off x="7017353" y="2497602"/>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75" name="Picture 74">
            <a:extLst>
              <a:ext uri="{FF2B5EF4-FFF2-40B4-BE49-F238E27FC236}">
                <a16:creationId xmlns:a16="http://schemas.microsoft.com/office/drawing/2014/main" id="{386157C1-CD72-018B-F6BD-2C25CF490EA8}"/>
              </a:ext>
            </a:extLst>
          </p:cNvPr>
          <p:cNvPicPr>
            <a:picLocks noChangeAspect="1"/>
          </p:cNvPicPr>
          <p:nvPr/>
        </p:nvPicPr>
        <p:blipFill>
          <a:blip r:embed="rId4"/>
          <a:stretch>
            <a:fillRect/>
          </a:stretch>
        </p:blipFill>
        <p:spPr>
          <a:xfrm>
            <a:off x="7901373" y="3147793"/>
            <a:ext cx="739603" cy="167826"/>
          </a:xfrm>
          <a:prstGeom prst="rect">
            <a:avLst/>
          </a:prstGeom>
        </p:spPr>
      </p:pic>
      <p:pic>
        <p:nvPicPr>
          <p:cNvPr id="76" name="Picture 8" descr="Het logo van de Hanze | Hanze">
            <a:extLst>
              <a:ext uri="{FF2B5EF4-FFF2-40B4-BE49-F238E27FC236}">
                <a16:creationId xmlns:a16="http://schemas.microsoft.com/office/drawing/2014/main" id="{9F50F7BF-0412-1EE9-516F-EB8CC0DD2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770" y="3147792"/>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ED4FD715-83CF-5BDE-9314-6606150A6E71}"/>
              </a:ext>
            </a:extLst>
          </p:cNvPr>
          <p:cNvGrpSpPr/>
          <p:nvPr/>
        </p:nvGrpSpPr>
        <p:grpSpPr>
          <a:xfrm>
            <a:off x="7012661" y="1565422"/>
            <a:ext cx="2007182" cy="187293"/>
            <a:chOff x="2667779" y="2274565"/>
            <a:chExt cx="2007182" cy="187293"/>
          </a:xfrm>
        </p:grpSpPr>
        <p:sp>
          <p:nvSpPr>
            <p:cNvPr id="78" name="Arrow: Pentagon 77">
              <a:extLst>
                <a:ext uri="{FF2B5EF4-FFF2-40B4-BE49-F238E27FC236}">
                  <a16:creationId xmlns:a16="http://schemas.microsoft.com/office/drawing/2014/main" id="{D236621D-BA2F-7925-CFF5-837782BA66D8}"/>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79" name="Arrow: Chevron 78">
              <a:extLst>
                <a:ext uri="{FF2B5EF4-FFF2-40B4-BE49-F238E27FC236}">
                  <a16:creationId xmlns:a16="http://schemas.microsoft.com/office/drawing/2014/main" id="{FD294B12-BC94-9B77-24FE-B05E784D18D3}"/>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80" name="Arrow: Chevron 79">
              <a:extLst>
                <a:ext uri="{FF2B5EF4-FFF2-40B4-BE49-F238E27FC236}">
                  <a16:creationId xmlns:a16="http://schemas.microsoft.com/office/drawing/2014/main" id="{2DE465EE-238B-7D07-28C4-75D7FF6E6BC5}"/>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81" name="Picture 80">
              <a:extLst>
                <a:ext uri="{FF2B5EF4-FFF2-40B4-BE49-F238E27FC236}">
                  <a16:creationId xmlns:a16="http://schemas.microsoft.com/office/drawing/2014/main" id="{F5768A46-8049-0B0D-C205-4FB66FFB77BF}"/>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82" name="Picture 8" descr="Het logo van de Hanze | Hanze">
              <a:extLst>
                <a:ext uri="{FF2B5EF4-FFF2-40B4-BE49-F238E27FC236}">
                  <a16:creationId xmlns:a16="http://schemas.microsoft.com/office/drawing/2014/main" id="{EC55E443-8ECE-DE1A-0020-63409CF17B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User with solid fill">
              <a:extLst>
                <a:ext uri="{FF2B5EF4-FFF2-40B4-BE49-F238E27FC236}">
                  <a16:creationId xmlns:a16="http://schemas.microsoft.com/office/drawing/2014/main" id="{E4B9E5AD-370C-0728-CB26-B071DAD51C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84" name="Rectangle 83">
            <a:extLst>
              <a:ext uri="{FF2B5EF4-FFF2-40B4-BE49-F238E27FC236}">
                <a16:creationId xmlns:a16="http://schemas.microsoft.com/office/drawing/2014/main" id="{334BC3B1-C325-C63D-2D3D-C712502F4DD4}"/>
              </a:ext>
            </a:extLst>
          </p:cNvPr>
          <p:cNvSpPr/>
          <p:nvPr/>
        </p:nvSpPr>
        <p:spPr>
          <a:xfrm>
            <a:off x="621137" y="3520794"/>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D8D794D-B51E-5B42-A115-5714CD75073D}"/>
              </a:ext>
            </a:extLst>
          </p:cNvPr>
          <p:cNvSpPr/>
          <p:nvPr/>
        </p:nvSpPr>
        <p:spPr>
          <a:xfrm>
            <a:off x="2664214" y="4693365"/>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86" name="Rectangle 85">
            <a:extLst>
              <a:ext uri="{FF2B5EF4-FFF2-40B4-BE49-F238E27FC236}">
                <a16:creationId xmlns:a16="http://schemas.microsoft.com/office/drawing/2014/main" id="{95B6E17B-E7CF-6C62-6A73-6B287B056ACF}"/>
              </a:ext>
            </a:extLst>
          </p:cNvPr>
          <p:cNvSpPr/>
          <p:nvPr/>
        </p:nvSpPr>
        <p:spPr>
          <a:xfrm>
            <a:off x="621209" y="3522177"/>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87" name="Rectangle 86">
            <a:extLst>
              <a:ext uri="{FF2B5EF4-FFF2-40B4-BE49-F238E27FC236}">
                <a16:creationId xmlns:a16="http://schemas.microsoft.com/office/drawing/2014/main" id="{16633C30-C261-64B2-3E91-EC9C7581370E}"/>
              </a:ext>
            </a:extLst>
          </p:cNvPr>
          <p:cNvSpPr/>
          <p:nvPr/>
        </p:nvSpPr>
        <p:spPr>
          <a:xfrm>
            <a:off x="621204" y="5843903"/>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88" name="Rectangle 87">
            <a:extLst>
              <a:ext uri="{FF2B5EF4-FFF2-40B4-BE49-F238E27FC236}">
                <a16:creationId xmlns:a16="http://schemas.microsoft.com/office/drawing/2014/main" id="{8803A111-1704-5931-2522-E839FFF0E53E}"/>
              </a:ext>
            </a:extLst>
          </p:cNvPr>
          <p:cNvSpPr/>
          <p:nvPr/>
        </p:nvSpPr>
        <p:spPr>
          <a:xfrm>
            <a:off x="620692" y="5532288"/>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89" name="Rectangle 88">
            <a:extLst>
              <a:ext uri="{FF2B5EF4-FFF2-40B4-BE49-F238E27FC236}">
                <a16:creationId xmlns:a16="http://schemas.microsoft.com/office/drawing/2014/main" id="{50578898-D2D6-3DA8-554C-0EF9B0AED63D}"/>
              </a:ext>
            </a:extLst>
          </p:cNvPr>
          <p:cNvSpPr/>
          <p:nvPr/>
        </p:nvSpPr>
        <p:spPr>
          <a:xfrm>
            <a:off x="2647580" y="3522176"/>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90" name="Picture 6" descr="PESTEL Analysis - Lumovest">
            <a:extLst>
              <a:ext uri="{FF2B5EF4-FFF2-40B4-BE49-F238E27FC236}">
                <a16:creationId xmlns:a16="http://schemas.microsoft.com/office/drawing/2014/main" id="{4EF43275-3E95-850E-0A84-B57F1F749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621203" y="6162460"/>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97609897-CF2F-4392-BE14-74F62A0C97F3}"/>
              </a:ext>
            </a:extLst>
          </p:cNvPr>
          <p:cNvSpPr txBox="1"/>
          <p:nvPr/>
        </p:nvSpPr>
        <p:spPr>
          <a:xfrm>
            <a:off x="626824" y="6494253"/>
            <a:ext cx="2016000" cy="230832"/>
          </a:xfrm>
          <a:prstGeom prst="rect">
            <a:avLst/>
          </a:prstGeom>
          <a:noFill/>
        </p:spPr>
        <p:txBody>
          <a:bodyPr wrap="square" rtlCol="0">
            <a:spAutoFit/>
          </a:bodyPr>
          <a:lstStyle/>
          <a:p>
            <a:pPr algn="ctr"/>
            <a:r>
              <a:rPr lang="en-US" sz="900" dirty="0"/>
              <a:t>More information see other side</a:t>
            </a:r>
          </a:p>
        </p:txBody>
      </p:sp>
      <p:sp>
        <p:nvSpPr>
          <p:cNvPr id="92" name="Rectangle 91">
            <a:extLst>
              <a:ext uri="{FF2B5EF4-FFF2-40B4-BE49-F238E27FC236}">
                <a16:creationId xmlns:a16="http://schemas.microsoft.com/office/drawing/2014/main" id="{7CF39ECC-90A2-253A-6285-934EE3A1477E}"/>
              </a:ext>
            </a:extLst>
          </p:cNvPr>
          <p:cNvSpPr/>
          <p:nvPr/>
        </p:nvSpPr>
        <p:spPr>
          <a:xfrm>
            <a:off x="2672982" y="5817159"/>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93" name="Picture 92">
            <a:extLst>
              <a:ext uri="{FF2B5EF4-FFF2-40B4-BE49-F238E27FC236}">
                <a16:creationId xmlns:a16="http://schemas.microsoft.com/office/drawing/2014/main" id="{55265673-57F8-88AF-AFE4-B5E476233383}"/>
              </a:ext>
            </a:extLst>
          </p:cNvPr>
          <p:cNvPicPr>
            <a:picLocks noChangeAspect="1"/>
          </p:cNvPicPr>
          <p:nvPr/>
        </p:nvPicPr>
        <p:blipFill>
          <a:blip r:embed="rId4"/>
          <a:stretch>
            <a:fillRect/>
          </a:stretch>
        </p:blipFill>
        <p:spPr>
          <a:xfrm>
            <a:off x="3557002" y="6467350"/>
            <a:ext cx="739603" cy="167826"/>
          </a:xfrm>
          <a:prstGeom prst="rect">
            <a:avLst/>
          </a:prstGeom>
        </p:spPr>
      </p:pic>
      <p:pic>
        <p:nvPicPr>
          <p:cNvPr id="94" name="Picture 8" descr="Het logo van de Hanze | Hanze">
            <a:extLst>
              <a:ext uri="{FF2B5EF4-FFF2-40B4-BE49-F238E27FC236}">
                <a16:creationId xmlns:a16="http://schemas.microsoft.com/office/drawing/2014/main" id="{6A56E7E4-B821-AA47-73C4-2FB05B677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399" y="6467349"/>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C68B7BC0-0C77-8C2F-D347-C5D55A8D6927}"/>
              </a:ext>
            </a:extLst>
          </p:cNvPr>
          <p:cNvGrpSpPr/>
          <p:nvPr/>
        </p:nvGrpSpPr>
        <p:grpSpPr>
          <a:xfrm>
            <a:off x="2668290" y="4884979"/>
            <a:ext cx="2007182" cy="187293"/>
            <a:chOff x="2667779" y="2274565"/>
            <a:chExt cx="2007182" cy="187293"/>
          </a:xfrm>
        </p:grpSpPr>
        <p:sp>
          <p:nvSpPr>
            <p:cNvPr id="96" name="Arrow: Pentagon 95">
              <a:extLst>
                <a:ext uri="{FF2B5EF4-FFF2-40B4-BE49-F238E27FC236}">
                  <a16:creationId xmlns:a16="http://schemas.microsoft.com/office/drawing/2014/main" id="{7A32B21F-1DB1-1A1D-8AD1-3255C9A46BFA}"/>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97" name="Arrow: Chevron 96">
              <a:extLst>
                <a:ext uri="{FF2B5EF4-FFF2-40B4-BE49-F238E27FC236}">
                  <a16:creationId xmlns:a16="http://schemas.microsoft.com/office/drawing/2014/main" id="{463D8A76-39CF-4110-4C8A-445825FA7A0C}"/>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98" name="Arrow: Chevron 97">
              <a:extLst>
                <a:ext uri="{FF2B5EF4-FFF2-40B4-BE49-F238E27FC236}">
                  <a16:creationId xmlns:a16="http://schemas.microsoft.com/office/drawing/2014/main" id="{758C53D7-B5D8-3759-AA51-374162293254}"/>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99" name="Picture 98">
              <a:extLst>
                <a:ext uri="{FF2B5EF4-FFF2-40B4-BE49-F238E27FC236}">
                  <a16:creationId xmlns:a16="http://schemas.microsoft.com/office/drawing/2014/main" id="{7D8AA6C9-A182-A517-30C7-88BF0F34C077}"/>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00" name="Picture 8" descr="Het logo van de Hanze | Hanze">
              <a:extLst>
                <a:ext uri="{FF2B5EF4-FFF2-40B4-BE49-F238E27FC236}">
                  <a16:creationId xmlns:a16="http://schemas.microsoft.com/office/drawing/2014/main" id="{11B54891-CDA2-7CEC-9289-23F53DAD4E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01" name="Graphic 100" descr="User with solid fill">
              <a:extLst>
                <a:ext uri="{FF2B5EF4-FFF2-40B4-BE49-F238E27FC236}">
                  <a16:creationId xmlns:a16="http://schemas.microsoft.com/office/drawing/2014/main" id="{C0EF1834-5132-942E-B2C1-D70EB74F9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
        <p:nvSpPr>
          <p:cNvPr id="102" name="Rectangle 101">
            <a:extLst>
              <a:ext uri="{FF2B5EF4-FFF2-40B4-BE49-F238E27FC236}">
                <a16:creationId xmlns:a16="http://schemas.microsoft.com/office/drawing/2014/main" id="{A4A11847-4CC7-D74F-7D46-DC544AE87E65}"/>
              </a:ext>
            </a:extLst>
          </p:cNvPr>
          <p:cNvSpPr/>
          <p:nvPr/>
        </p:nvSpPr>
        <p:spPr>
          <a:xfrm>
            <a:off x="4965508" y="3520793"/>
            <a:ext cx="4049867" cy="31685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89D6ABB-04BF-DB43-3050-1702CCDB25A6}"/>
              </a:ext>
            </a:extLst>
          </p:cNvPr>
          <p:cNvSpPr/>
          <p:nvPr/>
        </p:nvSpPr>
        <p:spPr>
          <a:xfrm>
            <a:off x="7008585" y="4693364"/>
            <a:ext cx="2006789"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Requirements</a:t>
            </a:r>
          </a:p>
        </p:txBody>
      </p:sp>
      <p:sp>
        <p:nvSpPr>
          <p:cNvPr id="104" name="Rectangle 103">
            <a:extLst>
              <a:ext uri="{FF2B5EF4-FFF2-40B4-BE49-F238E27FC236}">
                <a16:creationId xmlns:a16="http://schemas.microsoft.com/office/drawing/2014/main" id="{675566C0-AAD5-E292-ED04-F99BE1DD9BFB}"/>
              </a:ext>
            </a:extLst>
          </p:cNvPr>
          <p:cNvSpPr/>
          <p:nvPr/>
        </p:nvSpPr>
        <p:spPr>
          <a:xfrm>
            <a:off x="4965580" y="3522176"/>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KAART</a:t>
            </a:r>
          </a:p>
        </p:txBody>
      </p:sp>
      <p:sp>
        <p:nvSpPr>
          <p:cNvPr id="105" name="Rectangle 104">
            <a:extLst>
              <a:ext uri="{FF2B5EF4-FFF2-40B4-BE49-F238E27FC236}">
                <a16:creationId xmlns:a16="http://schemas.microsoft.com/office/drawing/2014/main" id="{EB908194-62B8-B87C-1019-A3A969E997EF}"/>
              </a:ext>
            </a:extLst>
          </p:cNvPr>
          <p:cNvSpPr/>
          <p:nvPr/>
        </p:nvSpPr>
        <p:spPr>
          <a:xfrm>
            <a:off x="4965575" y="5843902"/>
            <a:ext cx="1385598" cy="284871"/>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err="1">
                <a:solidFill>
                  <a:schemeClr val="bg1"/>
                </a:solidFill>
              </a:rPr>
              <a:t>Vraag</a:t>
            </a:r>
            <a:r>
              <a:rPr lang="en-US" sz="1000" b="1" dirty="0">
                <a:solidFill>
                  <a:schemeClr val="bg1"/>
                </a:solidFill>
              </a:rPr>
              <a:t> _____________</a:t>
            </a:r>
          </a:p>
        </p:txBody>
      </p:sp>
      <p:sp>
        <p:nvSpPr>
          <p:cNvPr id="106" name="Rectangle 105">
            <a:extLst>
              <a:ext uri="{FF2B5EF4-FFF2-40B4-BE49-F238E27FC236}">
                <a16:creationId xmlns:a16="http://schemas.microsoft.com/office/drawing/2014/main" id="{425DA1A1-7E8F-961D-EF4E-37D72642E5B6}"/>
              </a:ext>
            </a:extLst>
          </p:cNvPr>
          <p:cNvSpPr/>
          <p:nvPr/>
        </p:nvSpPr>
        <p:spPr>
          <a:xfrm>
            <a:off x="4965063" y="5532287"/>
            <a:ext cx="1385598" cy="2848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Phase: _____________</a:t>
            </a:r>
          </a:p>
        </p:txBody>
      </p:sp>
      <p:sp>
        <p:nvSpPr>
          <p:cNvPr id="107" name="Rectangle 106">
            <a:extLst>
              <a:ext uri="{FF2B5EF4-FFF2-40B4-BE49-F238E27FC236}">
                <a16:creationId xmlns:a16="http://schemas.microsoft.com/office/drawing/2014/main" id="{E0AF3E94-8392-05FC-D6DE-FA3E4707BC24}"/>
              </a:ext>
            </a:extLst>
          </p:cNvPr>
          <p:cNvSpPr/>
          <p:nvPr/>
        </p:nvSpPr>
        <p:spPr>
          <a:xfrm>
            <a:off x="6991951" y="3522175"/>
            <a:ext cx="2023869" cy="180000"/>
          </a:xfrm>
          <a:prstGeom prst="rect">
            <a:avLst/>
          </a:prstGeom>
          <a:solidFill>
            <a:srgbClr val="F4A2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VRAAGSTUK INFO</a:t>
            </a:r>
          </a:p>
        </p:txBody>
      </p:sp>
      <p:pic>
        <p:nvPicPr>
          <p:cNvPr id="108" name="Picture 6" descr="PESTEL Analysis - Lumovest">
            <a:extLst>
              <a:ext uri="{FF2B5EF4-FFF2-40B4-BE49-F238E27FC236}">
                <a16:creationId xmlns:a16="http://schemas.microsoft.com/office/drawing/2014/main" id="{ED674261-BC61-48E3-D97E-D547D1485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5576"/>
          <a:stretch/>
        </p:blipFill>
        <p:spPr bwMode="auto">
          <a:xfrm>
            <a:off x="4965574" y="6162459"/>
            <a:ext cx="1996136" cy="37622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82CAF32F-F059-4303-3ED9-EB9B28B6981B}"/>
              </a:ext>
            </a:extLst>
          </p:cNvPr>
          <p:cNvSpPr txBox="1"/>
          <p:nvPr/>
        </p:nvSpPr>
        <p:spPr>
          <a:xfrm>
            <a:off x="4971195" y="6494252"/>
            <a:ext cx="2016000" cy="230832"/>
          </a:xfrm>
          <a:prstGeom prst="rect">
            <a:avLst/>
          </a:prstGeom>
          <a:noFill/>
        </p:spPr>
        <p:txBody>
          <a:bodyPr wrap="square" rtlCol="0">
            <a:spAutoFit/>
          </a:bodyPr>
          <a:lstStyle/>
          <a:p>
            <a:pPr algn="ctr"/>
            <a:r>
              <a:rPr lang="en-US" sz="900" dirty="0"/>
              <a:t>More information see other side</a:t>
            </a:r>
          </a:p>
        </p:txBody>
      </p:sp>
      <p:sp>
        <p:nvSpPr>
          <p:cNvPr id="110" name="Rectangle 109">
            <a:extLst>
              <a:ext uri="{FF2B5EF4-FFF2-40B4-BE49-F238E27FC236}">
                <a16:creationId xmlns:a16="http://schemas.microsoft.com/office/drawing/2014/main" id="{63B22EE7-419D-0845-0825-94D9574EDB65}"/>
              </a:ext>
            </a:extLst>
          </p:cNvPr>
          <p:cNvSpPr/>
          <p:nvPr/>
        </p:nvSpPr>
        <p:spPr>
          <a:xfrm>
            <a:off x="7017353" y="5817158"/>
            <a:ext cx="1998467" cy="180000"/>
          </a:xfrm>
          <a:prstGeom prst="rect">
            <a:avLst/>
          </a:prstGeom>
          <a:solidFill>
            <a:srgbClr val="49A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Contact</a:t>
            </a:r>
          </a:p>
        </p:txBody>
      </p:sp>
      <p:pic>
        <p:nvPicPr>
          <p:cNvPr id="111" name="Picture 110">
            <a:extLst>
              <a:ext uri="{FF2B5EF4-FFF2-40B4-BE49-F238E27FC236}">
                <a16:creationId xmlns:a16="http://schemas.microsoft.com/office/drawing/2014/main" id="{1C307780-4197-8587-163A-675ED612EF69}"/>
              </a:ext>
            </a:extLst>
          </p:cNvPr>
          <p:cNvPicPr>
            <a:picLocks noChangeAspect="1"/>
          </p:cNvPicPr>
          <p:nvPr/>
        </p:nvPicPr>
        <p:blipFill>
          <a:blip r:embed="rId4"/>
          <a:stretch>
            <a:fillRect/>
          </a:stretch>
        </p:blipFill>
        <p:spPr>
          <a:xfrm>
            <a:off x="7901373" y="6467349"/>
            <a:ext cx="739603" cy="167826"/>
          </a:xfrm>
          <a:prstGeom prst="rect">
            <a:avLst/>
          </a:prstGeom>
        </p:spPr>
      </p:pic>
      <p:pic>
        <p:nvPicPr>
          <p:cNvPr id="112" name="Picture 8" descr="Het logo van de Hanze | Hanze">
            <a:extLst>
              <a:ext uri="{FF2B5EF4-FFF2-40B4-BE49-F238E27FC236}">
                <a16:creationId xmlns:a16="http://schemas.microsoft.com/office/drawing/2014/main" id="{FE224117-D09A-25A0-D73E-4C7729B26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770" y="6467348"/>
            <a:ext cx="518500" cy="167826"/>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a16="http://schemas.microsoft.com/office/drawing/2014/main" id="{4DB97CCE-C482-D999-2485-6842CF32AEC7}"/>
              </a:ext>
            </a:extLst>
          </p:cNvPr>
          <p:cNvGrpSpPr/>
          <p:nvPr/>
        </p:nvGrpSpPr>
        <p:grpSpPr>
          <a:xfrm>
            <a:off x="7012661" y="4884978"/>
            <a:ext cx="2007182" cy="187293"/>
            <a:chOff x="2667779" y="2274565"/>
            <a:chExt cx="2007182" cy="187293"/>
          </a:xfrm>
        </p:grpSpPr>
        <p:sp>
          <p:nvSpPr>
            <p:cNvPr id="114" name="Arrow: Pentagon 113">
              <a:extLst>
                <a:ext uri="{FF2B5EF4-FFF2-40B4-BE49-F238E27FC236}">
                  <a16:creationId xmlns:a16="http://schemas.microsoft.com/office/drawing/2014/main" id="{C2C623EB-BCEE-1BF7-6241-AF1308136EBB}"/>
                </a:ext>
              </a:extLst>
            </p:cNvPr>
            <p:cNvSpPr/>
            <p:nvPr/>
          </p:nvSpPr>
          <p:spPr>
            <a:xfrm>
              <a:off x="2667779" y="2274565"/>
              <a:ext cx="685021" cy="183077"/>
            </a:xfrm>
            <a:prstGeom prst="homePlat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a:t>
              </a:r>
            </a:p>
          </p:txBody>
        </p:sp>
        <p:sp>
          <p:nvSpPr>
            <p:cNvPr id="115" name="Arrow: Chevron 114">
              <a:extLst>
                <a:ext uri="{FF2B5EF4-FFF2-40B4-BE49-F238E27FC236}">
                  <a16:creationId xmlns:a16="http://schemas.microsoft.com/office/drawing/2014/main" id="{AC354538-2B20-2DFA-2788-4CD19C0775BD}"/>
                </a:ext>
              </a:extLst>
            </p:cNvPr>
            <p:cNvSpPr/>
            <p:nvPr/>
          </p:nvSpPr>
          <p:spPr>
            <a:xfrm>
              <a:off x="3283778" y="2274566"/>
              <a:ext cx="730566" cy="187292"/>
            </a:xfrm>
            <a:prstGeom prst="chevron">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sp>
          <p:nvSpPr>
            <p:cNvPr id="116" name="Arrow: Chevron 115">
              <a:extLst>
                <a:ext uri="{FF2B5EF4-FFF2-40B4-BE49-F238E27FC236}">
                  <a16:creationId xmlns:a16="http://schemas.microsoft.com/office/drawing/2014/main" id="{3A5BCD2A-8474-0C87-DCE8-F1222ACAB40E}"/>
                </a:ext>
              </a:extLst>
            </p:cNvPr>
            <p:cNvSpPr/>
            <p:nvPr/>
          </p:nvSpPr>
          <p:spPr>
            <a:xfrm>
              <a:off x="3944395" y="2274565"/>
              <a:ext cx="730566" cy="187292"/>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 </a:t>
              </a:r>
            </a:p>
          </p:txBody>
        </p:sp>
        <p:pic>
          <p:nvPicPr>
            <p:cNvPr id="117" name="Picture 116">
              <a:extLst>
                <a:ext uri="{FF2B5EF4-FFF2-40B4-BE49-F238E27FC236}">
                  <a16:creationId xmlns:a16="http://schemas.microsoft.com/office/drawing/2014/main" id="{A1F6C805-E800-84E3-C06F-1EB431B6B623}"/>
                </a:ext>
              </a:extLst>
            </p:cNvPr>
            <p:cNvPicPr>
              <a:picLocks noChangeAspect="1"/>
            </p:cNvPicPr>
            <p:nvPr/>
          </p:nvPicPr>
          <p:blipFill>
            <a:blip r:embed="rId6"/>
            <a:stretch>
              <a:fillRect/>
            </a:stretch>
          </p:blipFill>
          <p:spPr>
            <a:xfrm>
              <a:off x="4049964" y="2295499"/>
              <a:ext cx="126465" cy="147940"/>
            </a:xfrm>
            <a:prstGeom prst="rect">
              <a:avLst/>
            </a:prstGeom>
          </p:spPr>
        </p:pic>
        <p:pic>
          <p:nvPicPr>
            <p:cNvPr id="118" name="Picture 8" descr="Het logo van de Hanze | Hanze">
              <a:extLst>
                <a:ext uri="{FF2B5EF4-FFF2-40B4-BE49-F238E27FC236}">
                  <a16:creationId xmlns:a16="http://schemas.microsoft.com/office/drawing/2014/main" id="{C91F2798-0159-6909-63FD-B7C97E728C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140"/>
            <a:stretch/>
          </p:blipFill>
          <p:spPr bwMode="auto">
            <a:xfrm>
              <a:off x="3409514" y="2307080"/>
              <a:ext cx="148399" cy="133944"/>
            </a:xfrm>
            <a:prstGeom prst="rect">
              <a:avLst/>
            </a:prstGeom>
            <a:noFill/>
            <a:extLst>
              <a:ext uri="{909E8E84-426E-40DD-AFC4-6F175D3DCCD1}">
                <a14:hiddenFill xmlns:a14="http://schemas.microsoft.com/office/drawing/2010/main">
                  <a:solidFill>
                    <a:srgbClr val="FFFFFF"/>
                  </a:solidFill>
                </a14:hiddenFill>
              </a:ext>
            </a:extLst>
          </p:spPr>
        </p:pic>
        <p:pic>
          <p:nvPicPr>
            <p:cNvPr id="119" name="Graphic 118" descr="User with solid fill">
              <a:extLst>
                <a:ext uri="{FF2B5EF4-FFF2-40B4-BE49-F238E27FC236}">
                  <a16:creationId xmlns:a16="http://schemas.microsoft.com/office/drawing/2014/main" id="{BD797585-9F4C-13D3-93AD-343570AF5A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6676" y="2291691"/>
              <a:ext cx="158239" cy="158239"/>
            </a:xfrm>
            <a:prstGeom prst="rect">
              <a:avLst/>
            </a:prstGeom>
          </p:spPr>
        </p:pic>
      </p:grpSp>
    </p:spTree>
    <p:extLst>
      <p:ext uri="{BB962C8B-B14F-4D97-AF65-F5344CB8AC3E}">
        <p14:creationId xmlns:p14="http://schemas.microsoft.com/office/powerpoint/2010/main" val="14173591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5FE957C2CA7646A9640F1287A54432" ma:contentTypeVersion="6" ma:contentTypeDescription="Een nieuw document maken." ma:contentTypeScope="" ma:versionID="8f6faef8c7e9c2db1af1d0bdf5cda649">
  <xsd:schema xmlns:xsd="http://www.w3.org/2001/XMLSchema" xmlns:xs="http://www.w3.org/2001/XMLSchema" xmlns:p="http://schemas.microsoft.com/office/2006/metadata/properties" xmlns:ns2="8502c250-3fc1-418a-b0ae-573ed2add31c" xmlns:ns3="ee08a369-1f99-46e7-84a6-830c88119805" targetNamespace="http://schemas.microsoft.com/office/2006/metadata/properties" ma:root="true" ma:fieldsID="28dbe3eb57c40b79157e2b139239e9fe" ns2:_="" ns3:_="">
    <xsd:import namespace="8502c250-3fc1-418a-b0ae-573ed2add31c"/>
    <xsd:import namespace="ee08a369-1f99-46e7-84a6-830c881198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2c250-3fc1-418a-b0ae-573ed2add3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08a369-1f99-46e7-84a6-830c88119805"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e08a369-1f99-46e7-84a6-830c88119805">
      <UserInfo>
        <DisplayName>Velde LJ van der, Laura</DisplayName>
        <AccountId>35</AccountId>
        <AccountType/>
      </UserInfo>
    </SharedWithUsers>
  </documentManagement>
</p:properties>
</file>

<file path=customXml/itemProps1.xml><?xml version="1.0" encoding="utf-8"?>
<ds:datastoreItem xmlns:ds="http://schemas.openxmlformats.org/officeDocument/2006/customXml" ds:itemID="{179013C5-1CE5-4071-9F6E-08A9398F66A6}">
  <ds:schemaRefs>
    <ds:schemaRef ds:uri="http://schemas.microsoft.com/sharepoint/v3/contenttype/forms"/>
  </ds:schemaRefs>
</ds:datastoreItem>
</file>

<file path=customXml/itemProps2.xml><?xml version="1.0" encoding="utf-8"?>
<ds:datastoreItem xmlns:ds="http://schemas.openxmlformats.org/officeDocument/2006/customXml" ds:itemID="{47641CFB-1098-4C02-AA9E-2A2CA3C10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02c250-3fc1-418a-b0ae-573ed2add31c"/>
    <ds:schemaRef ds:uri="ee08a369-1f99-46e7-84a6-830c881198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D95A05-F99E-4AB4-9FB6-272EABAF5EBC}">
  <ds:schemaRefs>
    <ds:schemaRef ds:uri="http://purl.org/dc/dcmitype/"/>
    <ds:schemaRef ds:uri="http://schemas.microsoft.com/office/2006/documentManagement/types"/>
    <ds:schemaRef ds:uri="http://purl.org/dc/elements/1.1/"/>
    <ds:schemaRef ds:uri="8502c250-3fc1-418a-b0ae-573ed2add31c"/>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ee08a369-1f99-46e7-84a6-830c88119805"/>
    <ds:schemaRef ds:uri="http://purl.org/dc/terms/"/>
  </ds:schemaRefs>
</ds:datastoreItem>
</file>

<file path=docMetadata/LabelInfo.xml><?xml version="1.0" encoding="utf-8"?>
<clbl:labelList xmlns:clbl="http://schemas.microsoft.com/office/2020/mipLabelMetadata">
  <clbl:label id="{a3b39014-7adc-48fa-a114-37c2434dbd69}" enabled="0" method="" siteId="{a3b39014-7adc-48fa-a114-37c2434dbd69}" removed="1"/>
</clbl:labelList>
</file>

<file path=docProps/app.xml><?xml version="1.0" encoding="utf-8"?>
<Properties xmlns="http://schemas.openxmlformats.org/officeDocument/2006/extended-properties" xmlns:vt="http://schemas.openxmlformats.org/officeDocument/2006/docPropsVTypes">
  <Template>Office 2013 - 2022 Theme</Template>
  <TotalTime>0</TotalTime>
  <Words>8258</Words>
  <Application>Microsoft Office PowerPoint</Application>
  <PresentationFormat>A4 Paper (210x297 mm)</PresentationFormat>
  <Paragraphs>1394</Paragraphs>
  <Slides>48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Arial</vt:lpstr>
      <vt:lpstr>Calibri</vt:lpstr>
      <vt:lpstr>Calibri Light</vt:lpstr>
      <vt:lpstr>Office Theme</vt:lpstr>
      <vt:lpstr>Tool kaarten</vt:lpstr>
      <vt:lpstr>PowerPoint Presentation</vt:lpstr>
      <vt:lpstr>PowerPoint Presentation</vt:lpstr>
      <vt:lpstr>PowerPoint Presentation</vt:lpstr>
      <vt:lpstr>Doel kaarten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Bewustwording HANZE</vt:lpstr>
      <vt:lpstr>PowerPoint Presentation</vt:lpstr>
      <vt:lpstr>PowerPoint Presentation</vt:lpstr>
      <vt:lpstr>PowerPoint Presentation</vt:lpstr>
      <vt:lpstr>PowerPoint Presentation</vt:lpstr>
      <vt:lpstr>Bewustwording HU</vt:lpstr>
      <vt:lpstr>PowerPoint Presentation</vt:lpstr>
      <vt:lpstr>Draagvlak</vt:lpstr>
      <vt:lpstr>PowerPoint Presentation</vt:lpstr>
      <vt:lpstr>PowerPoint Presentation</vt:lpstr>
      <vt:lpstr>Planning</vt:lpstr>
      <vt:lpstr>PowerPoint Presentation</vt:lpstr>
      <vt:lpstr>PowerPoint Presentation</vt:lpstr>
      <vt:lpstr>Nog in ontwikkeling</vt:lpstr>
      <vt:lpstr>PowerPoint Presentation</vt:lpstr>
      <vt:lpstr>PowerPoint Presentation</vt:lpstr>
      <vt:lpstr>PowerPoint Presentation</vt:lpstr>
      <vt:lpstr>Tool kaarten Economische vraagstukken</vt:lpstr>
      <vt:lpstr>PowerPoint Presentation</vt:lpstr>
      <vt:lpstr>Tool kaarten Duurzame Samenleving</vt:lpstr>
      <vt:lpstr>PowerPoint Presentation</vt:lpstr>
      <vt:lpstr>PowerPoint Presentation</vt:lpstr>
      <vt:lpstr>Tool kaarten Proces kaarten</vt:lpstr>
      <vt:lpstr>PowerPoint Presentation</vt:lpstr>
      <vt:lpstr>Faciliteit  kaarten</vt:lpstr>
      <vt:lpstr>PowerPoint Presentation</vt:lpstr>
      <vt:lpstr>Data kaarten</vt:lpstr>
      <vt:lpstr>PowerPoint Presentation</vt:lpstr>
      <vt:lpstr>Lege kaarten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Pierie F, Frank</dc:creator>
  <cp:lastModifiedBy>Pierie F, Frank</cp:lastModifiedBy>
  <cp:revision>5</cp:revision>
  <cp:lastPrinted>2024-06-27T09:46:05Z</cp:lastPrinted>
  <dcterms:created xsi:type="dcterms:W3CDTF">2023-12-06T14:19:06Z</dcterms:created>
  <dcterms:modified xsi:type="dcterms:W3CDTF">2026-03-26T11:13:26Z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0x010100AE5FE957C2CA7646A9640F1287A54432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